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941" y="1824354"/>
            <a:ext cx="5182235" cy="4573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09029" y="1824354"/>
            <a:ext cx="4139565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36" y="763270"/>
            <a:ext cx="10955527" cy="928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061" y="2645791"/>
            <a:ext cx="6349365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3703701"/>
            <a:ext cx="93294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>
                <a:solidFill>
                  <a:srgbClr val="252525"/>
                </a:solidFill>
              </a:rPr>
              <a:t>CHƯƠNG</a:t>
            </a:r>
            <a:r>
              <a:rPr dirty="0" sz="3600" spc="-165">
                <a:solidFill>
                  <a:srgbClr val="252525"/>
                </a:solidFill>
              </a:rPr>
              <a:t> </a:t>
            </a:r>
            <a:r>
              <a:rPr dirty="0" sz="3600">
                <a:solidFill>
                  <a:srgbClr val="252525"/>
                </a:solidFill>
              </a:rPr>
              <a:t>2:</a:t>
            </a:r>
            <a:r>
              <a:rPr dirty="0" sz="3600" spc="-155">
                <a:solidFill>
                  <a:srgbClr val="252525"/>
                </a:solidFill>
              </a:rPr>
              <a:t> </a:t>
            </a:r>
            <a:r>
              <a:rPr dirty="0" sz="3600">
                <a:solidFill>
                  <a:srgbClr val="252525"/>
                </a:solidFill>
              </a:rPr>
              <a:t>MÔ</a:t>
            </a:r>
            <a:r>
              <a:rPr dirty="0" sz="3600" spc="-165">
                <a:solidFill>
                  <a:srgbClr val="252525"/>
                </a:solidFill>
              </a:rPr>
              <a:t> </a:t>
            </a:r>
            <a:r>
              <a:rPr dirty="0" sz="3600" spc="-45">
                <a:solidFill>
                  <a:srgbClr val="252525"/>
                </a:solidFill>
              </a:rPr>
              <a:t>HÌNH</a:t>
            </a:r>
            <a:r>
              <a:rPr dirty="0" sz="3600" spc="-150">
                <a:solidFill>
                  <a:srgbClr val="252525"/>
                </a:solidFill>
              </a:rPr>
              <a:t> </a:t>
            </a:r>
            <a:r>
              <a:rPr dirty="0" sz="3600" spc="-50">
                <a:solidFill>
                  <a:srgbClr val="252525"/>
                </a:solidFill>
              </a:rPr>
              <a:t>KINH</a:t>
            </a:r>
            <a:r>
              <a:rPr dirty="0" sz="3600" spc="-165">
                <a:solidFill>
                  <a:srgbClr val="252525"/>
                </a:solidFill>
              </a:rPr>
              <a:t> </a:t>
            </a:r>
            <a:r>
              <a:rPr dirty="0" sz="3600" spc="-60">
                <a:solidFill>
                  <a:srgbClr val="252525"/>
                </a:solidFill>
              </a:rPr>
              <a:t>DOANH</a:t>
            </a:r>
            <a:r>
              <a:rPr dirty="0" sz="3600" spc="-165">
                <a:solidFill>
                  <a:srgbClr val="252525"/>
                </a:solidFill>
              </a:rPr>
              <a:t> </a:t>
            </a:r>
            <a:r>
              <a:rPr dirty="0" sz="3600" spc="45">
                <a:solidFill>
                  <a:srgbClr val="252525"/>
                </a:solidFill>
              </a:rPr>
              <a:t>C</a:t>
            </a:r>
            <a:r>
              <a:rPr dirty="0" sz="3600" spc="50">
                <a:solidFill>
                  <a:srgbClr val="252525"/>
                </a:solidFill>
              </a:rPr>
              <a:t>AN</a:t>
            </a:r>
            <a:r>
              <a:rPr dirty="0" sz="3600" spc="-425">
                <a:solidFill>
                  <a:srgbClr val="252525"/>
                </a:solidFill>
              </a:rPr>
              <a:t>V</a:t>
            </a:r>
            <a:r>
              <a:rPr dirty="0" sz="3600" spc="50">
                <a:solidFill>
                  <a:srgbClr val="252525"/>
                </a:solidFill>
              </a:rPr>
              <a:t>A</a:t>
            </a:r>
            <a:r>
              <a:rPr dirty="0" sz="3600" spc="100">
                <a:solidFill>
                  <a:srgbClr val="252525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286511"/>
            <a:ext cx="12045696" cy="5876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7862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TUYÊN</a:t>
            </a:r>
            <a:r>
              <a:rPr dirty="0" spc="-165"/>
              <a:t> </a:t>
            </a:r>
            <a:r>
              <a:rPr dirty="0"/>
              <a:t>BỐ</a:t>
            </a:r>
            <a:r>
              <a:rPr dirty="0" spc="-160"/>
              <a:t> </a:t>
            </a:r>
            <a:r>
              <a:rPr dirty="0" spc="-35"/>
              <a:t>GIÁ</a:t>
            </a:r>
            <a:r>
              <a:rPr dirty="0" spc="-180"/>
              <a:t> </a:t>
            </a:r>
            <a:r>
              <a:rPr dirty="0" spc="-25"/>
              <a:t>TRỊ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10083800" cy="180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Products/Services,</a:t>
            </a:r>
            <a:r>
              <a:rPr dirty="0" sz="28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Pain</a:t>
            </a:r>
            <a:r>
              <a:rPr dirty="0" sz="2800" spc="-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Relievers,</a:t>
            </a:r>
            <a:r>
              <a:rPr dirty="0" sz="28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Gain</a:t>
            </a:r>
            <a:r>
              <a:rPr dirty="0" sz="2800" spc="-7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Creators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tả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phẩm/dịch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(Products/Services)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(Pain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Relievers)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ích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mang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(Gain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Creators)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7862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CÁC</a:t>
            </a:r>
            <a:r>
              <a:rPr dirty="0" spc="-175"/>
              <a:t> </a:t>
            </a:r>
            <a:r>
              <a:rPr dirty="0" spc="-25"/>
              <a:t>KÊNH</a:t>
            </a:r>
            <a:r>
              <a:rPr dirty="0" spc="-175"/>
              <a:t> </a:t>
            </a:r>
            <a:r>
              <a:rPr dirty="0" spc="-25"/>
              <a:t>PHÂN</a:t>
            </a:r>
            <a:r>
              <a:rPr dirty="0" spc="-170"/>
              <a:t> </a:t>
            </a:r>
            <a:r>
              <a:rPr dirty="0" spc="-20"/>
              <a:t>PHỐI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2191" y="2674747"/>
            <a:ext cx="6000115" cy="3709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hỏi:</a:t>
            </a:r>
            <a:endParaRPr sz="26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2810"/>
              </a:lnSpc>
              <a:spcBef>
                <a:spcPts val="44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qua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600">
              <a:latin typeface="Times New Roman"/>
              <a:cs typeface="Times New Roman"/>
            </a:endParaRPr>
          </a:p>
          <a:p>
            <a:pPr marL="304800" marR="114935" indent="-182880">
              <a:lnSpc>
                <a:spcPts val="281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cận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hiện tại?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44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này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tích hợp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như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6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tốt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nhất?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quả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phí?</a:t>
            </a:r>
            <a:endParaRPr sz="26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để DN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tích hợp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4799" y="6317386"/>
            <a:ext cx="340042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thói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quen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80680" y="2816479"/>
            <a:ext cx="2766060" cy="2562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Các loại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kênh:</a:t>
            </a:r>
            <a:endParaRPr sz="2600">
              <a:latin typeface="Times New Roman"/>
              <a:cs typeface="Times New Roman"/>
            </a:endParaRPr>
          </a:p>
          <a:p>
            <a:pPr marL="304800" indent="-182245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Đội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ngũ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endParaRPr sz="2600">
              <a:latin typeface="Times New Roman"/>
              <a:cs typeface="Times New Roman"/>
            </a:endParaRPr>
          </a:p>
          <a:p>
            <a:pPr marL="304800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qua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endParaRPr sz="2600">
              <a:latin typeface="Times New Roman"/>
              <a:cs typeface="Times New Roman"/>
            </a:endParaRPr>
          </a:p>
          <a:p>
            <a:pPr marL="304800" indent="-182245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Cửa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riêng</a:t>
            </a:r>
            <a:endParaRPr sz="2600">
              <a:latin typeface="Times New Roman"/>
              <a:cs typeface="Times New Roman"/>
            </a:endParaRPr>
          </a:p>
          <a:p>
            <a:pPr marL="304800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Cửa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đối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endParaRPr sz="2600">
              <a:latin typeface="Times New Roman"/>
              <a:cs typeface="Times New Roman"/>
            </a:endParaRPr>
          </a:p>
          <a:p>
            <a:pPr marL="304800" indent="-18224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Nhà</a:t>
            </a:r>
            <a:r>
              <a:rPr dirty="0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phối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83994" y="1777364"/>
            <a:ext cx="86741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một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giao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tiếp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tiếp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cận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phân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đoạn </a:t>
            </a:r>
            <a:r>
              <a:rPr dirty="0" sz="2800">
                <a:latin typeface="Times New Roman"/>
                <a:cs typeface="Times New Roman"/>
              </a:rPr>
              <a:t>khách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hàng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của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mình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để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cấp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tuyên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bố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giá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trị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của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nó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7862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QUAN</a:t>
            </a:r>
            <a:r>
              <a:rPr dirty="0" spc="-165"/>
              <a:t> </a:t>
            </a:r>
            <a:r>
              <a:rPr dirty="0"/>
              <a:t>HỆ</a:t>
            </a:r>
            <a:r>
              <a:rPr dirty="0" spc="-170"/>
              <a:t> </a:t>
            </a:r>
            <a:r>
              <a:rPr dirty="0" spc="-35"/>
              <a:t>KHÁCH</a:t>
            </a:r>
            <a:r>
              <a:rPr dirty="0" spc="-165"/>
              <a:t> </a:t>
            </a:r>
            <a:r>
              <a:rPr dirty="0" spc="-20"/>
              <a:t>HÀNG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Câu</a:t>
            </a:r>
            <a:r>
              <a:rPr dirty="0" spc="-10"/>
              <a:t> </a:t>
            </a:r>
            <a:r>
              <a:rPr dirty="0" spc="-20"/>
              <a:t>hỏi:</a:t>
            </a:r>
          </a:p>
          <a:p>
            <a:pPr algn="just" marL="304800" marR="6350" indent="-183515">
              <a:lnSpc>
                <a:spcPct val="90000"/>
              </a:lnSpc>
              <a:spcBef>
                <a:spcPts val="409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Mỗi</a:t>
            </a:r>
            <a:r>
              <a:rPr dirty="0" spc="15"/>
              <a:t>  </a:t>
            </a:r>
            <a:r>
              <a:rPr dirty="0"/>
              <a:t>khách</a:t>
            </a:r>
            <a:r>
              <a:rPr dirty="0" spc="25"/>
              <a:t>  </a:t>
            </a:r>
            <a:r>
              <a:rPr dirty="0"/>
              <a:t>hàng</a:t>
            </a:r>
            <a:r>
              <a:rPr dirty="0" spc="25"/>
              <a:t>  </a:t>
            </a:r>
            <a:r>
              <a:rPr dirty="0"/>
              <a:t>mong</a:t>
            </a:r>
            <a:r>
              <a:rPr dirty="0" spc="20"/>
              <a:t>  </a:t>
            </a:r>
            <a:r>
              <a:rPr dirty="0"/>
              <a:t>đợi</a:t>
            </a:r>
            <a:r>
              <a:rPr dirty="0" spc="20"/>
              <a:t>  </a:t>
            </a:r>
            <a:r>
              <a:rPr dirty="0" spc="-25"/>
              <a:t>DN </a:t>
            </a:r>
            <a:r>
              <a:rPr dirty="0"/>
              <a:t>thiết</a:t>
            </a:r>
            <a:r>
              <a:rPr dirty="0" spc="220"/>
              <a:t> </a:t>
            </a:r>
            <a:r>
              <a:rPr dirty="0"/>
              <a:t>lập</a:t>
            </a:r>
            <a:r>
              <a:rPr dirty="0" spc="225"/>
              <a:t> </a:t>
            </a:r>
            <a:r>
              <a:rPr dirty="0"/>
              <a:t>và</a:t>
            </a:r>
            <a:r>
              <a:rPr dirty="0" spc="215"/>
              <a:t> </a:t>
            </a:r>
            <a:r>
              <a:rPr dirty="0"/>
              <a:t>duy</a:t>
            </a:r>
            <a:r>
              <a:rPr dirty="0" spc="220"/>
              <a:t> </a:t>
            </a:r>
            <a:r>
              <a:rPr dirty="0"/>
              <a:t>trì</a:t>
            </a:r>
            <a:r>
              <a:rPr dirty="0" spc="229"/>
              <a:t> </a:t>
            </a:r>
            <a:r>
              <a:rPr dirty="0"/>
              <a:t>loại</a:t>
            </a:r>
            <a:r>
              <a:rPr dirty="0" spc="220"/>
              <a:t> </a:t>
            </a:r>
            <a:r>
              <a:rPr dirty="0"/>
              <a:t>mối</a:t>
            </a:r>
            <a:r>
              <a:rPr dirty="0" spc="229"/>
              <a:t> </a:t>
            </a:r>
            <a:r>
              <a:rPr dirty="0" spc="-20"/>
              <a:t>quan </a:t>
            </a:r>
            <a:r>
              <a:rPr dirty="0"/>
              <a:t>hệ</a:t>
            </a:r>
            <a:r>
              <a:rPr dirty="0" spc="-5"/>
              <a:t> </a:t>
            </a:r>
            <a:r>
              <a:rPr dirty="0" spc="-20"/>
              <a:t>nào?</a:t>
            </a:r>
          </a:p>
          <a:p>
            <a:pPr algn="just" marL="304800" marR="5080" indent="-183515">
              <a:lnSpc>
                <a:spcPts val="302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DN</a:t>
            </a:r>
            <a:r>
              <a:rPr dirty="0" spc="40"/>
              <a:t> </a:t>
            </a:r>
            <a:r>
              <a:rPr dirty="0"/>
              <a:t>đã</a:t>
            </a:r>
            <a:r>
              <a:rPr dirty="0" spc="45"/>
              <a:t> </a:t>
            </a:r>
            <a:r>
              <a:rPr dirty="0"/>
              <a:t>thành</a:t>
            </a:r>
            <a:r>
              <a:rPr dirty="0" spc="50"/>
              <a:t> </a:t>
            </a:r>
            <a:r>
              <a:rPr dirty="0"/>
              <a:t>lập</a:t>
            </a:r>
            <a:r>
              <a:rPr dirty="0" spc="45"/>
              <a:t> </a:t>
            </a:r>
            <a:r>
              <a:rPr dirty="0"/>
              <a:t>loại</a:t>
            </a:r>
            <a:r>
              <a:rPr dirty="0" spc="40"/>
              <a:t> </a:t>
            </a:r>
            <a:r>
              <a:rPr dirty="0"/>
              <a:t>mối</a:t>
            </a:r>
            <a:r>
              <a:rPr dirty="0" spc="45"/>
              <a:t> </a:t>
            </a:r>
            <a:r>
              <a:rPr dirty="0"/>
              <a:t>quan</a:t>
            </a:r>
            <a:r>
              <a:rPr dirty="0" spc="60"/>
              <a:t> </a:t>
            </a:r>
            <a:r>
              <a:rPr dirty="0" spc="-25"/>
              <a:t>hệ </a:t>
            </a:r>
            <a:r>
              <a:rPr dirty="0" spc="-20"/>
              <a:t>nào?</a:t>
            </a:r>
          </a:p>
          <a:p>
            <a:pPr algn="just" marL="304800" marR="5080" indent="-183515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Mỗi</a:t>
            </a:r>
            <a:r>
              <a:rPr dirty="0" spc="165"/>
              <a:t> </a:t>
            </a:r>
            <a:r>
              <a:rPr dirty="0"/>
              <a:t>loại</a:t>
            </a:r>
            <a:r>
              <a:rPr dirty="0" spc="150"/>
              <a:t> </a:t>
            </a:r>
            <a:r>
              <a:rPr dirty="0"/>
              <a:t>mối</a:t>
            </a:r>
            <a:r>
              <a:rPr dirty="0" spc="170"/>
              <a:t> </a:t>
            </a:r>
            <a:r>
              <a:rPr dirty="0"/>
              <a:t>quan</a:t>
            </a:r>
            <a:r>
              <a:rPr dirty="0" spc="170"/>
              <a:t> </a:t>
            </a:r>
            <a:r>
              <a:rPr dirty="0"/>
              <a:t>hệ</a:t>
            </a:r>
            <a:r>
              <a:rPr dirty="0" spc="155"/>
              <a:t> </a:t>
            </a:r>
            <a:r>
              <a:rPr dirty="0"/>
              <a:t>cần</a:t>
            </a:r>
            <a:r>
              <a:rPr dirty="0" spc="165"/>
              <a:t> </a:t>
            </a:r>
            <a:r>
              <a:rPr dirty="0"/>
              <a:t>chi</a:t>
            </a:r>
            <a:r>
              <a:rPr dirty="0" spc="160"/>
              <a:t> </a:t>
            </a:r>
            <a:r>
              <a:rPr dirty="0" spc="-25"/>
              <a:t>phí </a:t>
            </a:r>
            <a:r>
              <a:rPr dirty="0"/>
              <a:t>bao</a:t>
            </a:r>
            <a:r>
              <a:rPr dirty="0" spc="-45"/>
              <a:t> </a:t>
            </a:r>
            <a:r>
              <a:rPr dirty="0" spc="-10"/>
              <a:t>nhiêu?</a:t>
            </a:r>
          </a:p>
          <a:p>
            <a:pPr algn="just" marL="304800" marR="7620" indent="-183515">
              <a:lnSpc>
                <a:spcPct val="90000"/>
              </a:lnSpc>
              <a:spcBef>
                <a:spcPts val="5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Mỗi</a:t>
            </a:r>
            <a:r>
              <a:rPr dirty="0" spc="475"/>
              <a:t> </a:t>
            </a:r>
            <a:r>
              <a:rPr dirty="0"/>
              <a:t>loại</a:t>
            </a:r>
            <a:r>
              <a:rPr dirty="0" spc="475"/>
              <a:t> </a:t>
            </a:r>
            <a:r>
              <a:rPr dirty="0"/>
              <a:t>mối</a:t>
            </a:r>
            <a:r>
              <a:rPr dirty="0" spc="480"/>
              <a:t> </a:t>
            </a:r>
            <a:r>
              <a:rPr dirty="0"/>
              <a:t>quan</a:t>
            </a:r>
            <a:r>
              <a:rPr dirty="0" spc="490"/>
              <a:t> </a:t>
            </a:r>
            <a:r>
              <a:rPr dirty="0"/>
              <a:t>hệ</a:t>
            </a:r>
            <a:r>
              <a:rPr dirty="0" spc="465"/>
              <a:t> </a:t>
            </a:r>
            <a:r>
              <a:rPr dirty="0"/>
              <a:t>được</a:t>
            </a:r>
            <a:r>
              <a:rPr dirty="0" spc="470"/>
              <a:t> </a:t>
            </a:r>
            <a:r>
              <a:rPr dirty="0" spc="-20"/>
              <a:t>tích </a:t>
            </a:r>
            <a:r>
              <a:rPr dirty="0"/>
              <a:t>hợp</a:t>
            </a:r>
            <a:r>
              <a:rPr dirty="0" spc="95"/>
              <a:t> </a:t>
            </a:r>
            <a:r>
              <a:rPr dirty="0"/>
              <a:t>với</a:t>
            </a:r>
            <a:r>
              <a:rPr dirty="0" spc="95"/>
              <a:t> </a:t>
            </a:r>
            <a:r>
              <a:rPr dirty="0"/>
              <a:t>phần</a:t>
            </a:r>
            <a:r>
              <a:rPr dirty="0" spc="95"/>
              <a:t> </a:t>
            </a:r>
            <a:r>
              <a:rPr dirty="0"/>
              <a:t>còn</a:t>
            </a:r>
            <a:r>
              <a:rPr dirty="0" spc="95"/>
              <a:t> </a:t>
            </a:r>
            <a:r>
              <a:rPr dirty="0"/>
              <a:t>lại</a:t>
            </a:r>
            <a:r>
              <a:rPr dirty="0" spc="95"/>
              <a:t> </a:t>
            </a:r>
            <a:r>
              <a:rPr dirty="0"/>
              <a:t>của</a:t>
            </a:r>
            <a:r>
              <a:rPr dirty="0" spc="100"/>
              <a:t> </a:t>
            </a:r>
            <a:r>
              <a:rPr dirty="0"/>
              <a:t>mô</a:t>
            </a:r>
            <a:r>
              <a:rPr dirty="0" spc="100"/>
              <a:t> </a:t>
            </a:r>
            <a:r>
              <a:rPr dirty="0" spc="-20"/>
              <a:t>hình </a:t>
            </a:r>
            <a:r>
              <a:rPr dirty="0"/>
              <a:t>kinh</a:t>
            </a:r>
            <a:r>
              <a:rPr dirty="0" spc="-40"/>
              <a:t> </a:t>
            </a:r>
            <a:r>
              <a:rPr dirty="0"/>
              <a:t>doanh</a:t>
            </a:r>
            <a:r>
              <a:rPr dirty="0" spc="-45"/>
              <a:t> </a:t>
            </a:r>
            <a:r>
              <a:rPr dirty="0"/>
              <a:t>như</a:t>
            </a:r>
            <a:r>
              <a:rPr dirty="0" spc="-45"/>
              <a:t> </a:t>
            </a:r>
            <a:r>
              <a:rPr dirty="0"/>
              <a:t>thế</a:t>
            </a:r>
            <a:r>
              <a:rPr dirty="0" spc="-55"/>
              <a:t> </a:t>
            </a:r>
            <a:r>
              <a:rPr dirty="0" spc="-20"/>
              <a:t>nào?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Các</a:t>
            </a:r>
            <a:r>
              <a:rPr dirty="0" spc="-15"/>
              <a:t> </a:t>
            </a:r>
            <a:r>
              <a:rPr dirty="0"/>
              <a:t>loại</a:t>
            </a:r>
            <a:r>
              <a:rPr dirty="0" spc="-25"/>
              <a:t> </a:t>
            </a:r>
            <a:r>
              <a:rPr dirty="0"/>
              <a:t>mối</a:t>
            </a:r>
            <a:r>
              <a:rPr dirty="0" spc="5"/>
              <a:t> </a:t>
            </a:r>
            <a:r>
              <a:rPr dirty="0"/>
              <a:t>quan</a:t>
            </a:r>
            <a:r>
              <a:rPr dirty="0" spc="-25"/>
              <a:t> hệ:</a:t>
            </a:r>
          </a:p>
          <a:p>
            <a:pPr marL="304800" marR="5080" indent="-182880">
              <a:lnSpc>
                <a:spcPts val="303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  <a:tab pos="1282065" algn="l"/>
                <a:tab pos="2101850" algn="l"/>
                <a:tab pos="2665730" algn="l"/>
                <a:tab pos="3278504" algn="l"/>
              </a:tabLst>
            </a:pPr>
            <a:r>
              <a:rPr dirty="0" spc="-20"/>
              <a:t>Nhân</a:t>
            </a:r>
            <a:r>
              <a:rPr dirty="0"/>
              <a:t>	</a:t>
            </a:r>
            <a:r>
              <a:rPr dirty="0" spc="-20"/>
              <a:t>viên</a:t>
            </a:r>
            <a:r>
              <a:rPr dirty="0"/>
              <a:t>	</a:t>
            </a:r>
            <a:r>
              <a:rPr dirty="0" spc="-25"/>
              <a:t>hỗ</a:t>
            </a:r>
            <a:r>
              <a:rPr dirty="0"/>
              <a:t>	</a:t>
            </a:r>
            <a:r>
              <a:rPr dirty="0" spc="-25"/>
              <a:t>trợ</a:t>
            </a:r>
            <a:r>
              <a:rPr dirty="0"/>
              <a:t>	</a:t>
            </a:r>
            <a:r>
              <a:rPr dirty="0" spc="-10"/>
              <a:t>khách </a:t>
            </a:r>
            <a:r>
              <a:rPr dirty="0" spc="-20"/>
              <a:t>hàng</a:t>
            </a:r>
          </a:p>
          <a:p>
            <a:pPr marL="304800" marR="5080" indent="-182880">
              <a:lnSpc>
                <a:spcPts val="3020"/>
              </a:lnSpc>
              <a:spcBef>
                <a:spcPts val="59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  <a:tab pos="1282065" algn="l"/>
                <a:tab pos="2101850" algn="l"/>
                <a:tab pos="2665730" algn="l"/>
                <a:tab pos="3278504" algn="l"/>
              </a:tabLst>
            </a:pPr>
            <a:r>
              <a:rPr dirty="0" spc="-20"/>
              <a:t>Nhân</a:t>
            </a:r>
            <a:r>
              <a:rPr dirty="0"/>
              <a:t>	</a:t>
            </a:r>
            <a:r>
              <a:rPr dirty="0" spc="-20"/>
              <a:t>viên</a:t>
            </a:r>
            <a:r>
              <a:rPr dirty="0"/>
              <a:t>	</a:t>
            </a:r>
            <a:r>
              <a:rPr dirty="0" spc="-25"/>
              <a:t>hỗ</a:t>
            </a:r>
            <a:r>
              <a:rPr dirty="0"/>
              <a:t>	</a:t>
            </a:r>
            <a:r>
              <a:rPr dirty="0" spc="-25"/>
              <a:t>trợ</a:t>
            </a:r>
            <a:r>
              <a:rPr dirty="0"/>
              <a:t>	</a:t>
            </a:r>
            <a:r>
              <a:rPr dirty="0" spc="-10"/>
              <a:t>khách </a:t>
            </a:r>
            <a:r>
              <a:rPr dirty="0"/>
              <a:t>hàng</a:t>
            </a:r>
            <a:r>
              <a:rPr dirty="0" spc="-60"/>
              <a:t> </a:t>
            </a:r>
            <a:r>
              <a:rPr dirty="0"/>
              <a:t>chuyên</a:t>
            </a:r>
            <a:r>
              <a:rPr dirty="0" spc="-50"/>
              <a:t> </a:t>
            </a:r>
            <a:r>
              <a:rPr dirty="0" spc="-10"/>
              <a:t>trách</a:t>
            </a:r>
          </a:p>
          <a:p>
            <a:pPr marL="304800" indent="-18288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Tự phục</a:t>
            </a:r>
            <a:r>
              <a:rPr dirty="0" spc="-5"/>
              <a:t> </a:t>
            </a:r>
            <a:r>
              <a:rPr dirty="0" spc="-35"/>
              <a:t>vụ</a:t>
            </a: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Dịch</a:t>
            </a:r>
            <a:r>
              <a:rPr dirty="0" spc="-35"/>
              <a:t> </a:t>
            </a:r>
            <a:r>
              <a:rPr dirty="0"/>
              <a:t>vụ</a:t>
            </a:r>
            <a:r>
              <a:rPr dirty="0" spc="-20"/>
              <a:t> </a:t>
            </a:r>
            <a:r>
              <a:rPr dirty="0"/>
              <a:t>tự</a:t>
            </a:r>
            <a:r>
              <a:rPr dirty="0" spc="-35"/>
              <a:t> </a:t>
            </a:r>
            <a:r>
              <a:rPr dirty="0" spc="-20"/>
              <a:t>động</a:t>
            </a: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Cộng</a:t>
            </a:r>
            <a:r>
              <a:rPr dirty="0" spc="-50"/>
              <a:t> </a:t>
            </a:r>
            <a:r>
              <a:rPr dirty="0"/>
              <a:t>đồng</a:t>
            </a:r>
            <a:r>
              <a:rPr dirty="0" spc="-65"/>
              <a:t> </a:t>
            </a:r>
            <a:r>
              <a:rPr dirty="0"/>
              <a:t>khách</a:t>
            </a:r>
            <a:r>
              <a:rPr dirty="0" spc="-60"/>
              <a:t> </a:t>
            </a:r>
            <a:r>
              <a:rPr dirty="0" spc="-20"/>
              <a:t>hàng</a:t>
            </a: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Đồng</a:t>
            </a:r>
            <a:r>
              <a:rPr dirty="0" spc="-30"/>
              <a:t> </a:t>
            </a:r>
            <a:r>
              <a:rPr dirty="0"/>
              <a:t>sáng</a:t>
            </a:r>
            <a:r>
              <a:rPr dirty="0" spc="-35"/>
              <a:t> </a:t>
            </a:r>
            <a:r>
              <a:rPr dirty="0" spc="-25"/>
              <a:t>tạo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7862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DÒNG</a:t>
            </a:r>
            <a:r>
              <a:rPr dirty="0" spc="-160"/>
              <a:t> </a:t>
            </a:r>
            <a:r>
              <a:rPr dirty="0" spc="-40"/>
              <a:t>DOANH</a:t>
            </a:r>
            <a:r>
              <a:rPr dirty="0" spc="-185"/>
              <a:t> </a:t>
            </a:r>
            <a:r>
              <a:rPr dirty="0" spc="-25"/>
              <a:t>THU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Câu</a:t>
            </a:r>
            <a:r>
              <a:rPr dirty="0" spc="-10"/>
              <a:t> </a:t>
            </a:r>
            <a:r>
              <a:rPr dirty="0" spc="-20"/>
              <a:t>hỏi:</a:t>
            </a:r>
          </a:p>
          <a:p>
            <a:pPr marL="304800" marR="5080" indent="-182880">
              <a:lnSpc>
                <a:spcPts val="3020"/>
              </a:lnSpc>
              <a:spcBef>
                <a:spcPts val="45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Khách</a:t>
            </a:r>
            <a:r>
              <a:rPr dirty="0" spc="-15"/>
              <a:t> </a:t>
            </a:r>
            <a:r>
              <a:rPr dirty="0"/>
              <a:t>hàng</a:t>
            </a:r>
            <a:r>
              <a:rPr dirty="0" spc="-5"/>
              <a:t> </a:t>
            </a:r>
            <a:r>
              <a:rPr dirty="0"/>
              <a:t>sự</a:t>
            </a:r>
            <a:r>
              <a:rPr dirty="0" spc="-15"/>
              <a:t> </a:t>
            </a:r>
            <a:r>
              <a:rPr dirty="0"/>
              <a:t>sẵn</a:t>
            </a:r>
            <a:r>
              <a:rPr dirty="0" spc="-25"/>
              <a:t> </a:t>
            </a:r>
            <a:r>
              <a:rPr dirty="0"/>
              <a:t>sàng trả</a:t>
            </a:r>
            <a:r>
              <a:rPr dirty="0" spc="-15"/>
              <a:t> </a:t>
            </a:r>
            <a:r>
              <a:rPr dirty="0"/>
              <a:t>cho</a:t>
            </a:r>
            <a:r>
              <a:rPr dirty="0" spc="-20"/>
              <a:t> </a:t>
            </a:r>
            <a:r>
              <a:rPr dirty="0"/>
              <a:t>những</a:t>
            </a:r>
            <a:r>
              <a:rPr dirty="0" spc="-10"/>
              <a:t> </a:t>
            </a:r>
            <a:r>
              <a:rPr dirty="0" spc="-25"/>
              <a:t>giá </a:t>
            </a:r>
            <a:r>
              <a:rPr dirty="0"/>
              <a:t>trị</a:t>
            </a:r>
            <a:r>
              <a:rPr dirty="0" spc="-25"/>
              <a:t> </a:t>
            </a:r>
            <a:r>
              <a:rPr dirty="0" spc="-20"/>
              <a:t>nào?</a:t>
            </a:r>
          </a:p>
          <a:p>
            <a:pPr marL="304800" indent="-18288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Khách</a:t>
            </a:r>
            <a:r>
              <a:rPr dirty="0" spc="-45"/>
              <a:t> </a:t>
            </a:r>
            <a:r>
              <a:rPr dirty="0"/>
              <a:t>hàng</a:t>
            </a:r>
            <a:r>
              <a:rPr dirty="0" spc="-50"/>
              <a:t> </a:t>
            </a:r>
            <a:r>
              <a:rPr dirty="0"/>
              <a:t>đang</a:t>
            </a:r>
            <a:r>
              <a:rPr dirty="0" spc="-40"/>
              <a:t> </a:t>
            </a:r>
            <a:r>
              <a:rPr dirty="0"/>
              <a:t>trả</a:t>
            </a:r>
            <a:r>
              <a:rPr dirty="0" spc="-50"/>
              <a:t> </a:t>
            </a:r>
            <a:r>
              <a:rPr dirty="0"/>
              <a:t>tiền</a:t>
            </a:r>
            <a:r>
              <a:rPr dirty="0" spc="-55"/>
              <a:t> </a:t>
            </a:r>
            <a:r>
              <a:rPr dirty="0"/>
              <a:t>cho</a:t>
            </a:r>
            <a:r>
              <a:rPr dirty="0" spc="-45"/>
              <a:t> </a:t>
            </a:r>
            <a:r>
              <a:rPr dirty="0"/>
              <a:t>những</a:t>
            </a:r>
            <a:r>
              <a:rPr dirty="0" spc="-50"/>
              <a:t> </a:t>
            </a:r>
            <a:r>
              <a:rPr dirty="0" spc="-25"/>
              <a:t>gì?</a:t>
            </a: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Khách</a:t>
            </a:r>
            <a:r>
              <a:rPr dirty="0" spc="-30"/>
              <a:t> </a:t>
            </a:r>
            <a:r>
              <a:rPr dirty="0"/>
              <a:t>hàng</a:t>
            </a:r>
            <a:r>
              <a:rPr dirty="0" spc="-40"/>
              <a:t> </a:t>
            </a:r>
            <a:r>
              <a:rPr dirty="0"/>
              <a:t>đang</a:t>
            </a:r>
            <a:r>
              <a:rPr dirty="0" spc="-30"/>
              <a:t> </a:t>
            </a:r>
            <a:r>
              <a:rPr dirty="0"/>
              <a:t>thanh</a:t>
            </a:r>
            <a:r>
              <a:rPr dirty="0" spc="-40"/>
              <a:t> </a:t>
            </a:r>
            <a:r>
              <a:rPr dirty="0"/>
              <a:t>toán</a:t>
            </a:r>
            <a:r>
              <a:rPr dirty="0" spc="-50"/>
              <a:t> </a:t>
            </a:r>
            <a:r>
              <a:rPr dirty="0"/>
              <a:t>như</a:t>
            </a:r>
            <a:r>
              <a:rPr dirty="0" spc="-45"/>
              <a:t> </a:t>
            </a:r>
            <a:r>
              <a:rPr dirty="0"/>
              <a:t>thế</a:t>
            </a:r>
            <a:r>
              <a:rPr dirty="0" spc="-55"/>
              <a:t> </a:t>
            </a:r>
            <a:r>
              <a:rPr dirty="0" spc="-20"/>
              <a:t>nào?</a:t>
            </a: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/>
              <a:t>Khách</a:t>
            </a:r>
            <a:r>
              <a:rPr dirty="0" spc="-5"/>
              <a:t> </a:t>
            </a:r>
            <a:r>
              <a:rPr dirty="0"/>
              <a:t>hàng</a:t>
            </a:r>
            <a:r>
              <a:rPr dirty="0" spc="-30"/>
              <a:t> </a:t>
            </a:r>
            <a:r>
              <a:rPr dirty="0"/>
              <a:t>muốn</a:t>
            </a:r>
            <a:r>
              <a:rPr dirty="0" spc="-5"/>
              <a:t> </a:t>
            </a:r>
            <a:r>
              <a:rPr dirty="0"/>
              <a:t>trả</a:t>
            </a:r>
            <a:r>
              <a:rPr dirty="0" spc="-25"/>
              <a:t> </a:t>
            </a:r>
            <a:r>
              <a:rPr dirty="0"/>
              <a:t>bằng</a:t>
            </a:r>
            <a:r>
              <a:rPr dirty="0" spc="-30"/>
              <a:t> </a:t>
            </a:r>
            <a:r>
              <a:rPr dirty="0"/>
              <a:t>cách</a:t>
            </a:r>
            <a:r>
              <a:rPr dirty="0" spc="-10"/>
              <a:t> </a:t>
            </a:r>
            <a:r>
              <a:rPr dirty="0" spc="-20"/>
              <a:t>nào?</a:t>
            </a:r>
          </a:p>
          <a:p>
            <a:pPr marL="304800" marR="5715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  <a:tab pos="1042669" algn="l"/>
                <a:tab pos="1898014" algn="l"/>
                <a:tab pos="2911475" algn="l"/>
                <a:tab pos="3510279" algn="l"/>
                <a:tab pos="4366895" algn="l"/>
                <a:tab pos="5045075" algn="l"/>
                <a:tab pos="5703570" algn="l"/>
              </a:tabLst>
            </a:pPr>
            <a:r>
              <a:rPr dirty="0" spc="-25"/>
              <a:t>Mỗi</a:t>
            </a:r>
            <a:r>
              <a:rPr dirty="0"/>
              <a:t>	</a:t>
            </a:r>
            <a:r>
              <a:rPr dirty="0" spc="-20"/>
              <a:t>dòng</a:t>
            </a:r>
            <a:r>
              <a:rPr dirty="0"/>
              <a:t>	</a:t>
            </a:r>
            <a:r>
              <a:rPr dirty="0" spc="-10"/>
              <a:t>doanh</a:t>
            </a:r>
            <a:r>
              <a:rPr dirty="0"/>
              <a:t>	</a:t>
            </a:r>
            <a:r>
              <a:rPr dirty="0" spc="-25"/>
              <a:t>thu</a:t>
            </a:r>
            <a:r>
              <a:rPr dirty="0"/>
              <a:t>	</a:t>
            </a:r>
            <a:r>
              <a:rPr dirty="0" spc="-20"/>
              <a:t>đóng</a:t>
            </a:r>
            <a:r>
              <a:rPr dirty="0"/>
              <a:t>	</a:t>
            </a:r>
            <a:r>
              <a:rPr dirty="0" spc="-25"/>
              <a:t>góp</a:t>
            </a:r>
            <a:r>
              <a:rPr dirty="0"/>
              <a:t>	</a:t>
            </a:r>
            <a:r>
              <a:rPr dirty="0" spc="-25"/>
              <a:t>vào</a:t>
            </a:r>
            <a:r>
              <a:rPr dirty="0"/>
              <a:t>	</a:t>
            </a:r>
            <a:r>
              <a:rPr dirty="0" spc="-20"/>
              <a:t>tổng </a:t>
            </a:r>
            <a:r>
              <a:rPr dirty="0"/>
              <a:t>doanh</a:t>
            </a:r>
            <a:r>
              <a:rPr dirty="0" spc="-45"/>
              <a:t> </a:t>
            </a:r>
            <a:r>
              <a:rPr dirty="0"/>
              <a:t>thu</a:t>
            </a:r>
            <a:r>
              <a:rPr dirty="0" spc="-45"/>
              <a:t> </a:t>
            </a:r>
            <a:r>
              <a:rPr dirty="0"/>
              <a:t>bao</a:t>
            </a:r>
            <a:r>
              <a:rPr dirty="0" spc="-40"/>
              <a:t> </a:t>
            </a:r>
            <a:r>
              <a:rPr dirty="0" spc="-10"/>
              <a:t>nhiêu?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963027" y="2813430"/>
            <a:ext cx="3596004" cy="3649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dòng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thu: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hàng/dịch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ký/thuê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thuê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phép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(Licensing)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dirty="0" sz="28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80233" y="1734057"/>
            <a:ext cx="76758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tiền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một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tạo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từ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mỗi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phân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khúc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khách </a:t>
            </a:r>
            <a:r>
              <a:rPr dirty="0" sz="2800">
                <a:latin typeface="Times New Roman"/>
                <a:cs typeface="Times New Roman"/>
              </a:rPr>
              <a:t>hàng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(Doanh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thu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chi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phí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thu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nhập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/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lợi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nhuận)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782" y="1095832"/>
            <a:ext cx="373252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NGUỒN</a:t>
            </a:r>
            <a:r>
              <a:rPr dirty="0" spc="-165"/>
              <a:t> </a:t>
            </a:r>
            <a:r>
              <a:rPr dirty="0" spc="-10"/>
              <a:t>LỰC</a:t>
            </a:r>
            <a:r>
              <a:rPr dirty="0" spc="-180"/>
              <a:t> </a:t>
            </a:r>
            <a:r>
              <a:rPr dirty="0" spc="-25"/>
              <a:t>CHÍNH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26157" y="3133470"/>
            <a:ext cx="4084320" cy="7791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95580" marR="5080" indent="-182880">
              <a:lnSpc>
                <a:spcPts val="2810"/>
              </a:lnSpc>
              <a:spcBef>
                <a:spcPts val="45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  <a:tab pos="1251585" algn="l"/>
                <a:tab pos="1804670" algn="l"/>
                <a:tab pos="2432685" algn="l"/>
                <a:tab pos="2949575" algn="l"/>
                <a:tab pos="3632200" algn="l"/>
              </a:tabLst>
            </a:pP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Tuyên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bố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6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trọng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 nào?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26157" y="3923157"/>
            <a:ext cx="4084320" cy="235839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95580" marR="5715" indent="-182880">
              <a:lnSpc>
                <a:spcPts val="2810"/>
              </a:lnSpc>
              <a:spcBef>
                <a:spcPts val="45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  <a:tab pos="1071245" algn="l"/>
                <a:tab pos="1874520" algn="l"/>
                <a:tab pos="2624455" algn="l"/>
                <a:tab pos="3243580" algn="l"/>
              </a:tabLst>
            </a:pP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phối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nguồn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6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810"/>
              </a:lnSpc>
              <a:spcBef>
                <a:spcPts val="59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6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6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600" spc="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600" spc="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6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hàng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nguyên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600">
              <a:latin typeface="Times New Roman"/>
              <a:cs typeface="Times New Roman"/>
            </a:endParaRPr>
          </a:p>
          <a:p>
            <a:pPr marL="195580" marR="6985" indent="-182880">
              <a:lnSpc>
                <a:spcPts val="281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  <a:tab pos="1248410" algn="l"/>
                <a:tab pos="1823085" algn="l"/>
                <a:tab pos="2618740" algn="l"/>
                <a:tab pos="3228340" algn="l"/>
              </a:tabLst>
            </a:pP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nhập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những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97265" y="2056638"/>
            <a:ext cx="3300729" cy="442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nguồn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lực:</a:t>
            </a:r>
            <a:endParaRPr sz="24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Tài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vật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endParaRPr sz="2400">
              <a:latin typeface="Times New Roman"/>
              <a:cs typeface="Times New Roman"/>
            </a:endParaRPr>
          </a:p>
          <a:p>
            <a:pPr lvl="1" marL="487045" indent="-18161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Calibri"/>
              <a:buChar char="◦"/>
              <a:tabLst>
                <a:tab pos="48704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vật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chất,</a:t>
            </a:r>
            <a:endParaRPr sz="2400">
              <a:latin typeface="Times New Roman"/>
              <a:cs typeface="Times New Roman"/>
            </a:endParaRPr>
          </a:p>
          <a:p>
            <a:pPr lvl="1" marL="487045" indent="-18161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Calibri"/>
              <a:buChar char="◦"/>
              <a:tabLst>
                <a:tab pos="48704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máy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móc,</a:t>
            </a:r>
            <a:endParaRPr sz="2400">
              <a:latin typeface="Times New Roman"/>
              <a:cs typeface="Times New Roman"/>
            </a:endParaRPr>
          </a:p>
          <a:p>
            <a:pPr lvl="1" marL="487045" indent="-18161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Calibri"/>
              <a:buChar char="◦"/>
              <a:tabLst>
                <a:tab pos="48704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dirty="0" sz="24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tiện,…</a:t>
            </a:r>
            <a:endParaRPr sz="24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tuệ</a:t>
            </a:r>
            <a:endParaRPr sz="2400">
              <a:latin typeface="Times New Roman"/>
              <a:cs typeface="Times New Roman"/>
            </a:endParaRPr>
          </a:p>
          <a:p>
            <a:pPr lvl="1" marL="487045" indent="-18161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Calibri"/>
              <a:buChar char="◦"/>
              <a:tabLst>
                <a:tab pos="48704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dirty="0" sz="24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hiệu,</a:t>
            </a:r>
            <a:endParaRPr sz="2400">
              <a:latin typeface="Times New Roman"/>
              <a:cs typeface="Times New Roman"/>
            </a:endParaRPr>
          </a:p>
          <a:p>
            <a:pPr lvl="1" marL="487045" indent="-18161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Calibri"/>
              <a:buChar char="◦"/>
              <a:tabLst>
                <a:tab pos="48704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bản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quyền,</a:t>
            </a:r>
            <a:endParaRPr sz="2400">
              <a:latin typeface="Times New Roman"/>
              <a:cs typeface="Times New Roman"/>
            </a:endParaRPr>
          </a:p>
          <a:p>
            <a:pPr lvl="1" marL="487045" indent="-18161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Calibri"/>
              <a:buChar char="◦"/>
              <a:tabLst>
                <a:tab pos="48704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bằng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sáng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chế,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endParaRPr sz="2400">
              <a:latin typeface="Times New Roman"/>
              <a:cs typeface="Times New Roman"/>
            </a:endParaRPr>
          </a:p>
          <a:p>
            <a:pPr marL="304165" indent="-182245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Calibri"/>
              <a:buChar char="◦"/>
              <a:tabLst>
                <a:tab pos="304165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hoặc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06993" y="6490817"/>
            <a:ext cx="1941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Calibri"/>
              <a:buChar char="◦"/>
              <a:tabLst>
                <a:tab pos="2717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lãnh tài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6429" y="1806397"/>
            <a:ext cx="83007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Mô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tả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các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tài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sản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quan trọng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nhất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cần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thiết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để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làm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mô hình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kinh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16429" y="2000768"/>
            <a:ext cx="2055495" cy="114681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400">
                <a:latin typeface="Times New Roman"/>
                <a:cs typeface="Times New Roman"/>
              </a:rPr>
              <a:t>doanh hoạt</a:t>
            </a:r>
            <a:r>
              <a:rPr dirty="0" sz="2400" spc="-20">
                <a:latin typeface="Times New Roman"/>
                <a:cs typeface="Times New Roman"/>
              </a:rPr>
              <a:t> động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6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Times New Roman"/>
                <a:cs typeface="Times New Roman"/>
              </a:rPr>
              <a:t>hỏi: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494" y="1058418"/>
            <a:ext cx="37261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HOẠT</a:t>
            </a:r>
            <a:r>
              <a:rPr dirty="0" spc="-180"/>
              <a:t> </a:t>
            </a:r>
            <a:r>
              <a:rPr dirty="0" spc="-25"/>
              <a:t>ĐỘNG</a:t>
            </a:r>
            <a:r>
              <a:rPr dirty="0" spc="-165"/>
              <a:t> </a:t>
            </a:r>
            <a:r>
              <a:rPr dirty="0" spc="-25"/>
              <a:t>CHÍNH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4571" y="2577541"/>
            <a:ext cx="1240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hỏi: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299" y="3013963"/>
            <a:ext cx="5061585" cy="33693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4945" marR="5080" indent="-182880">
              <a:lnSpc>
                <a:spcPts val="3020"/>
              </a:lnSpc>
              <a:spcBef>
                <a:spcPts val="48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tuyên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bố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8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hoạt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3020"/>
              </a:lnSpc>
              <a:spcBef>
                <a:spcPts val="605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  <a:tab pos="923925" algn="l"/>
                <a:tab pos="1793875" algn="l"/>
                <a:tab pos="2664460" algn="l"/>
                <a:tab pos="3475354" algn="l"/>
                <a:tab pos="4145915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phối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những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2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2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mà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yêu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cầu?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  <a:tab pos="1217930" algn="l"/>
                <a:tab pos="2319655" algn="l"/>
                <a:tab pos="3007360" algn="l"/>
                <a:tab pos="3731260" algn="l"/>
                <a:tab pos="4435475" algn="l"/>
              </a:tabLst>
            </a:pP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Dòng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hoạt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53581" y="2888107"/>
            <a:ext cx="14001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404040"/>
                </a:solidFill>
                <a:latin typeface="Times New Roman"/>
                <a:cs typeface="Times New Roman"/>
              </a:rPr>
              <a:t>xuất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07260" y="1711198"/>
            <a:ext cx="9545955" cy="1191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những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điều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trọng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nhất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mà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một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phải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để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làm </a:t>
            </a:r>
            <a:r>
              <a:rPr dirty="0" sz="2800">
                <a:latin typeface="Times New Roman"/>
                <a:cs typeface="Times New Roman"/>
              </a:rPr>
              <a:t>cho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hình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kinh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doanh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của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mình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hoạt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4749165">
              <a:lnSpc>
                <a:spcPts val="2465"/>
              </a:lnSpc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7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7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chính: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36460" y="3334639"/>
            <a:ext cx="56095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dirty="0" sz="27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kế,</a:t>
            </a:r>
            <a:r>
              <a:rPr dirty="0" sz="27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7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7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7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phối</a:t>
            </a:r>
            <a:r>
              <a:rPr dirty="0" sz="27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phẩm,…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3581" y="3746372"/>
            <a:ext cx="4282440" cy="270510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375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7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r>
              <a:rPr dirty="0" sz="27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dirty="0" sz="27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endParaRPr sz="2700">
              <a:latin typeface="Times New Roman"/>
              <a:cs typeface="Times New Roman"/>
            </a:endParaRPr>
          </a:p>
          <a:p>
            <a:pPr lvl="1" marL="377190" indent="-182245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Calibri"/>
              <a:buChar char="◦"/>
              <a:tabLst>
                <a:tab pos="377190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Đưa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7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7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7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mới,…</a:t>
            </a:r>
            <a:endParaRPr sz="27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Platform/Network</a:t>
            </a:r>
            <a:endParaRPr sz="2700">
              <a:latin typeface="Times New Roman"/>
              <a:cs typeface="Times New Roman"/>
            </a:endParaRPr>
          </a:p>
          <a:p>
            <a:pPr lvl="1" marL="377190" indent="-182245">
              <a:lnSpc>
                <a:spcPct val="100000"/>
              </a:lnSpc>
              <a:spcBef>
                <a:spcPts val="280"/>
              </a:spcBef>
              <a:buClr>
                <a:srgbClr val="E38312"/>
              </a:buClr>
              <a:buFont typeface="Calibri"/>
              <a:buChar char="◦"/>
              <a:tabLst>
                <a:tab pos="377190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imes New Roman"/>
                <a:cs typeface="Times New Roman"/>
              </a:rPr>
              <a:t>vụ,</a:t>
            </a:r>
            <a:endParaRPr sz="2700">
              <a:latin typeface="Times New Roman"/>
              <a:cs typeface="Times New Roman"/>
            </a:endParaRPr>
          </a:p>
          <a:p>
            <a:pPr lvl="1" marL="377190" indent="-182245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Calibri"/>
              <a:buChar char="◦"/>
              <a:tabLst>
                <a:tab pos="377190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dirty="0" sz="27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dirty="0" sz="27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404040"/>
                </a:solidFill>
                <a:latin typeface="Times New Roman"/>
                <a:cs typeface="Times New Roman"/>
              </a:rPr>
              <a:t>diện,</a:t>
            </a:r>
            <a:endParaRPr sz="2700">
              <a:latin typeface="Times New Roman"/>
              <a:cs typeface="Times New Roman"/>
            </a:endParaRPr>
          </a:p>
          <a:p>
            <a:pPr lvl="1" marL="377190" indent="-182245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buFont typeface="Calibri"/>
              <a:buChar char="◦"/>
              <a:tabLst>
                <a:tab pos="377190" algn="l"/>
              </a:tabLst>
            </a:pPr>
            <a:r>
              <a:rPr dirty="0" sz="2700">
                <a:solidFill>
                  <a:srgbClr val="404040"/>
                </a:solidFill>
                <a:latin typeface="Times New Roman"/>
                <a:cs typeface="Times New Roman"/>
              </a:rPr>
              <a:t>platform</a:t>
            </a:r>
            <a:r>
              <a:rPr dirty="0" sz="27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Times New Roman"/>
                <a:cs typeface="Times New Roman"/>
              </a:rPr>
              <a:t>promotion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36460" y="6460947"/>
            <a:ext cx="55118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700" spc="-5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054" y="1116838"/>
            <a:ext cx="29698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ĐỐI</a:t>
            </a:r>
            <a:r>
              <a:rPr dirty="0" spc="-180"/>
              <a:t> </a:t>
            </a:r>
            <a:r>
              <a:rPr dirty="0" spc="-30"/>
              <a:t>TÁC</a:t>
            </a:r>
            <a:r>
              <a:rPr dirty="0" spc="-150"/>
              <a:t> </a:t>
            </a:r>
            <a:r>
              <a:rPr dirty="0" spc="-20"/>
              <a:t>CHÍNH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395" y="2798191"/>
            <a:ext cx="22078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hỏi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hỏi: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5124" y="3233750"/>
            <a:ext cx="4318635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94945" marR="5080" indent="-182880">
              <a:lnSpc>
                <a:spcPts val="3030"/>
              </a:lnSpc>
              <a:spcBef>
                <a:spcPts val="475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  <a:tab pos="1153795" algn="l"/>
                <a:tab pos="1202690" algn="l"/>
                <a:tab pos="1993264" algn="l"/>
                <a:tab pos="2310765" algn="l"/>
                <a:tab pos="3208655" algn="l"/>
                <a:tab pos="3889375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ai? Nhà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6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	</a:t>
            </a:r>
            <a:r>
              <a:rPr dirty="0" sz="2800" spc="-6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ai?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8003" y="4002404"/>
            <a:ext cx="41357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925" algn="l"/>
                <a:tab pos="1525905" algn="l"/>
                <a:tab pos="2512060" algn="l"/>
                <a:tab pos="3673475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8003" y="4386453"/>
            <a:ext cx="413766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1005840" algn="l"/>
                <a:tab pos="1722120" algn="l"/>
                <a:tab pos="2218055" algn="l"/>
                <a:tab pos="2893060" algn="l"/>
                <a:tab pos="3552825" algn="l"/>
              </a:tabLst>
            </a:pP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tác?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dirty="0" sz="2800" spc="2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48003" y="5154929"/>
            <a:ext cx="4137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9640" algn="l"/>
                <a:tab pos="2223770" algn="l"/>
                <a:tab pos="3353435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hiện?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3813" y="2850006"/>
            <a:ext cx="4285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đích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tác: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95669" y="3251155"/>
            <a:ext cx="4036695" cy="20548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35"/>
              </a:spcBef>
              <a:buClr>
                <a:srgbClr val="E38312"/>
              </a:buClr>
              <a:buFont typeface="Calibri"/>
              <a:buChar char="◦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Tối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ưu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hóa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735"/>
              </a:spcBef>
              <a:buClr>
                <a:srgbClr val="E38312"/>
              </a:buClr>
              <a:buFont typeface="Calibri"/>
              <a:buChar char="◦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Giảm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rủi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ro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10000"/>
              </a:lnSpc>
              <a:spcBef>
                <a:spcPts val="395"/>
              </a:spcBef>
              <a:buClr>
                <a:srgbClr val="E38312"/>
              </a:buClr>
              <a:buFont typeface="Calibri"/>
              <a:buChar char="◦"/>
              <a:tabLst>
                <a:tab pos="469900" algn="l"/>
                <a:tab pos="1304925" algn="l"/>
                <a:tab pos="1844675" algn="l"/>
                <a:tab pos="2499995" algn="l"/>
                <a:tab pos="3574415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Mua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lại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lực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cụ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34920" y="1797176"/>
            <a:ext cx="76187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mạng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lưới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nhà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cung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cấp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đối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tác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làm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cho </a:t>
            </a: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hình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kinh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doanh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hoạt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0702" rIns="0" bIns="0" rtlCol="0" vert="horz">
            <a:spAutoFit/>
          </a:bodyPr>
          <a:lstStyle/>
          <a:p>
            <a:pPr marL="1459865">
              <a:lnSpc>
                <a:spcPct val="100000"/>
              </a:lnSpc>
              <a:spcBef>
                <a:spcPts val="105"/>
              </a:spcBef>
            </a:pPr>
            <a:r>
              <a:rPr dirty="0"/>
              <a:t>CƠ</a:t>
            </a:r>
            <a:r>
              <a:rPr dirty="0" spc="-165"/>
              <a:t> </a:t>
            </a:r>
            <a:r>
              <a:rPr dirty="0" spc="-20"/>
              <a:t>CẤU</a:t>
            </a:r>
            <a:r>
              <a:rPr dirty="0" spc="-160"/>
              <a:t> </a:t>
            </a:r>
            <a:r>
              <a:rPr dirty="0" spc="-30"/>
              <a:t>CHI</a:t>
            </a:r>
            <a:r>
              <a:rPr dirty="0" spc="-170"/>
              <a:t> </a:t>
            </a:r>
            <a:r>
              <a:rPr dirty="0" spc="-25"/>
              <a:t>PHÍ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64477" y="2152014"/>
            <a:ext cx="4503420" cy="4210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cấu chi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phí: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phí</a:t>
            </a:r>
            <a:endParaRPr sz="2800">
              <a:latin typeface="Times New Roman"/>
              <a:cs typeface="Times New Roman"/>
            </a:endParaRPr>
          </a:p>
          <a:p>
            <a:pPr lvl="1" marL="48768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76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giảm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thiểu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phí)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endParaRPr sz="2800">
              <a:latin typeface="Times New Roman"/>
              <a:cs typeface="Times New Roman"/>
            </a:endParaRPr>
          </a:p>
          <a:p>
            <a:pPr lvl="1" marL="48831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tập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trung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trị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Đặc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điểm: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cố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kiệm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lớn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74205" y="6371335"/>
            <a:ext cx="39147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Tiết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kiệm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phạm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lớn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75975" y="654629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51126" y="1731086"/>
            <a:ext cx="71602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tất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cả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chi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phí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phát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sinh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để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vận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hành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một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95094" y="2099843"/>
            <a:ext cx="3133090" cy="3888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55904">
              <a:lnSpc>
                <a:spcPct val="113599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hình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kinh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doanh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hỏi:</a:t>
            </a:r>
            <a:endParaRPr sz="2800">
              <a:latin typeface="Times New Roman"/>
              <a:cs typeface="Times New Roman"/>
            </a:endParaRPr>
          </a:p>
          <a:p>
            <a:pPr algn="just" marL="304800" marR="104775" indent="-182880">
              <a:lnSpc>
                <a:spcPct val="90000"/>
              </a:lnSpc>
              <a:spcBef>
                <a:spcPts val="40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 phí quan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trọng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hình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algn="just" marL="304800" marR="189865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đắt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nhất?</a:t>
            </a:r>
            <a:endParaRPr sz="2800">
              <a:latin typeface="Times New Roman"/>
              <a:cs typeface="Times New Roman"/>
            </a:endParaRPr>
          </a:p>
          <a:p>
            <a:pPr algn="just" marL="304800" marR="47625" indent="-182880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động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đắt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nhất?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Nội</a:t>
            </a:r>
            <a:r>
              <a:rPr dirty="0" sz="4800" spc="-225"/>
              <a:t> </a:t>
            </a:r>
            <a:r>
              <a:rPr dirty="0" sz="4800" spc="-40"/>
              <a:t>dung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6087110" cy="114998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tưởng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doanh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yếu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tố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Canvas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77797"/>
            <a:ext cx="5662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CHỌN</a:t>
            </a:r>
            <a:r>
              <a:rPr dirty="0" spc="-145"/>
              <a:t> </a:t>
            </a:r>
            <a:r>
              <a:rPr dirty="0"/>
              <a:t>Ý</a:t>
            </a:r>
            <a:r>
              <a:rPr dirty="0" spc="-190"/>
              <a:t> </a:t>
            </a:r>
            <a:r>
              <a:rPr dirty="0" spc="-45"/>
              <a:t>TƯỞNG</a:t>
            </a:r>
            <a:r>
              <a:rPr dirty="0" spc="-140"/>
              <a:t> </a:t>
            </a:r>
            <a:r>
              <a:rPr dirty="0" spc="-25"/>
              <a:t>KINH</a:t>
            </a:r>
            <a:r>
              <a:rPr dirty="0" spc="-155"/>
              <a:t> </a:t>
            </a:r>
            <a:r>
              <a:rPr dirty="0" spc="-10"/>
              <a:t>DOANH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824354"/>
            <a:ext cx="8695055" cy="1908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muốn giải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Bạn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muốn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quyết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hàng?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tưởng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nghiệm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giác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chọn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sơ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bộ.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6338"/>
            <a:ext cx="2261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Nội</a:t>
            </a:r>
            <a:r>
              <a:rPr dirty="0" sz="4800" spc="-225"/>
              <a:t> </a:t>
            </a:r>
            <a:r>
              <a:rPr dirty="0" sz="4800" spc="-40"/>
              <a:t>dung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1176324" y="1688530"/>
            <a:ext cx="6509384" cy="114998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Ý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tưởng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doanh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9</a:t>
            </a:r>
            <a:r>
              <a:rPr dirty="0" sz="2800" spc="-6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yếu</a:t>
            </a:r>
            <a:r>
              <a:rPr dirty="0" sz="2800" spc="-6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tố</a:t>
            </a:r>
            <a:r>
              <a:rPr dirty="0" sz="2800" spc="-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 spc="-5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dirty="0" sz="2800" spc="-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dirty="0" sz="2800" spc="-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dirty="0" sz="28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-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404040"/>
                </a:solidFill>
                <a:latin typeface="Times New Roman"/>
                <a:cs typeface="Times New Roman"/>
              </a:rPr>
              <a:t>Canvas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75754" y="2450274"/>
            <a:ext cx="468630" cy="313055"/>
            <a:chOff x="575754" y="2450274"/>
            <a:chExt cx="468630" cy="313055"/>
          </a:xfrm>
        </p:grpSpPr>
        <p:sp>
          <p:nvSpPr>
            <p:cNvPr id="5" name="object 5" descr=""/>
            <p:cNvSpPr/>
            <p:nvPr/>
          </p:nvSpPr>
          <p:spPr>
            <a:xfrm>
              <a:off x="583691" y="2458211"/>
              <a:ext cx="452755" cy="297180"/>
            </a:xfrm>
            <a:custGeom>
              <a:avLst/>
              <a:gdLst/>
              <a:ahLst/>
              <a:cxnLst/>
              <a:rect l="l" t="t" r="r" b="b"/>
              <a:pathLst>
                <a:path w="452755" h="297180">
                  <a:moveTo>
                    <a:pt x="226314" y="0"/>
                  </a:moveTo>
                  <a:lnTo>
                    <a:pt x="172885" y="113537"/>
                  </a:lnTo>
                  <a:lnTo>
                    <a:pt x="0" y="113537"/>
                  </a:lnTo>
                  <a:lnTo>
                    <a:pt x="139865" y="183641"/>
                  </a:lnTo>
                  <a:lnTo>
                    <a:pt x="86448" y="297179"/>
                  </a:lnTo>
                  <a:lnTo>
                    <a:pt x="226314" y="227075"/>
                  </a:lnTo>
                  <a:lnTo>
                    <a:pt x="366179" y="297179"/>
                  </a:lnTo>
                  <a:lnTo>
                    <a:pt x="312762" y="183641"/>
                  </a:lnTo>
                  <a:lnTo>
                    <a:pt x="452627" y="113537"/>
                  </a:lnTo>
                  <a:lnTo>
                    <a:pt x="279742" y="113537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3691" y="2458211"/>
              <a:ext cx="452755" cy="297180"/>
            </a:xfrm>
            <a:custGeom>
              <a:avLst/>
              <a:gdLst/>
              <a:ahLst/>
              <a:cxnLst/>
              <a:rect l="l" t="t" r="r" b="b"/>
              <a:pathLst>
                <a:path w="452755" h="297180">
                  <a:moveTo>
                    <a:pt x="0" y="113537"/>
                  </a:moveTo>
                  <a:lnTo>
                    <a:pt x="172885" y="113537"/>
                  </a:lnTo>
                  <a:lnTo>
                    <a:pt x="226314" y="0"/>
                  </a:lnTo>
                  <a:lnTo>
                    <a:pt x="279742" y="113537"/>
                  </a:lnTo>
                  <a:lnTo>
                    <a:pt x="452627" y="113537"/>
                  </a:lnTo>
                  <a:lnTo>
                    <a:pt x="312762" y="183641"/>
                  </a:lnTo>
                  <a:lnTo>
                    <a:pt x="366179" y="297179"/>
                  </a:lnTo>
                  <a:lnTo>
                    <a:pt x="226314" y="227075"/>
                  </a:lnTo>
                  <a:lnTo>
                    <a:pt x="86448" y="297179"/>
                  </a:lnTo>
                  <a:lnTo>
                    <a:pt x="139865" y="183641"/>
                  </a:lnTo>
                  <a:lnTo>
                    <a:pt x="0" y="113537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 descr="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193291" y="17373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289050" y="1318005"/>
            <a:ext cx="9874885" cy="517525"/>
            <a:chOff x="1289050" y="1318005"/>
            <a:chExt cx="9874885" cy="517525"/>
          </a:xfrm>
        </p:grpSpPr>
        <p:sp>
          <p:nvSpPr>
            <p:cNvPr id="7" name="object 7" descr=""/>
            <p:cNvSpPr/>
            <p:nvPr/>
          </p:nvSpPr>
          <p:spPr>
            <a:xfrm>
              <a:off x="10648188" y="1737359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 h="0">
                  <a:moveTo>
                    <a:pt x="0" y="0"/>
                  </a:moveTo>
                  <a:lnTo>
                    <a:pt x="512063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95400" y="1324355"/>
              <a:ext cx="2301240" cy="504825"/>
            </a:xfrm>
            <a:custGeom>
              <a:avLst/>
              <a:gdLst/>
              <a:ahLst/>
              <a:cxnLst/>
              <a:rect l="l" t="t" r="r" b="b"/>
              <a:pathLst>
                <a:path w="2301240" h="504825">
                  <a:moveTo>
                    <a:pt x="0" y="504444"/>
                  </a:moveTo>
                  <a:lnTo>
                    <a:pt x="2301240" y="504444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solidFill>
              <a:srgbClr val="4074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95400" y="1324355"/>
              <a:ext cx="2321560" cy="504825"/>
            </a:xfrm>
            <a:custGeom>
              <a:avLst/>
              <a:gdLst/>
              <a:ahLst/>
              <a:cxnLst/>
              <a:rect l="l" t="t" r="r" b="b"/>
              <a:pathLst>
                <a:path w="2321560" h="504825">
                  <a:moveTo>
                    <a:pt x="0" y="504444"/>
                  </a:moveTo>
                  <a:lnTo>
                    <a:pt x="2321052" y="504444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30439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96639" y="1324355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7051548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7051548" y="504444"/>
                  </a:lnTo>
                  <a:lnTo>
                    <a:pt x="7051548" y="0"/>
                  </a:lnTo>
                  <a:close/>
                </a:path>
              </a:pathLst>
            </a:custGeom>
            <a:solidFill>
              <a:srgbClr val="7DA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96639" y="1324355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4"/>
                  </a:moveTo>
                  <a:lnTo>
                    <a:pt x="7051548" y="504444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30439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55394" y="507238"/>
            <a:ext cx="38157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Business</a:t>
            </a:r>
            <a:r>
              <a:rPr dirty="0" spc="-145"/>
              <a:t> </a:t>
            </a:r>
            <a:r>
              <a:rPr dirty="0" spc="-40"/>
              <a:t>Model</a:t>
            </a:r>
            <a:r>
              <a:rPr dirty="0" spc="-145"/>
              <a:t> </a:t>
            </a:r>
            <a:r>
              <a:rPr dirty="0" spc="-10"/>
              <a:t>Canvas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6402070" y="1419859"/>
            <a:ext cx="1442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D171F"/>
                </a:solidFill>
                <a:latin typeface="Times New Roman"/>
                <a:cs typeface="Times New Roman"/>
              </a:rPr>
              <a:t>Key</a:t>
            </a:r>
            <a:r>
              <a:rPr dirty="0" sz="1800" spc="-30" b="1">
                <a:solidFill>
                  <a:srgbClr val="0D171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D171F"/>
                </a:solidFill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79473" y="1408938"/>
            <a:ext cx="9283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289050" y="1822450"/>
            <a:ext cx="9385300" cy="517525"/>
            <a:chOff x="1289050" y="1822450"/>
            <a:chExt cx="9385300" cy="51752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828800"/>
              <a:ext cx="2321052" cy="50444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295400" y="1828800"/>
              <a:ext cx="2321560" cy="504825"/>
            </a:xfrm>
            <a:custGeom>
              <a:avLst/>
              <a:gdLst/>
              <a:ahLst/>
              <a:cxnLst/>
              <a:rect l="l" t="t" r="r" b="b"/>
              <a:pathLst>
                <a:path w="2321560" h="504825">
                  <a:moveTo>
                    <a:pt x="0" y="504444"/>
                  </a:moveTo>
                  <a:lnTo>
                    <a:pt x="2321052" y="504444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6451" y="1828800"/>
              <a:ext cx="7051548" cy="50444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616451" y="1828800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4"/>
                  </a:moveTo>
                  <a:lnTo>
                    <a:pt x="7051548" y="504444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696461" y="1923669"/>
            <a:ext cx="525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organisation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serves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segments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289050" y="2308605"/>
            <a:ext cx="2603500" cy="517525"/>
            <a:chOff x="1289050" y="2308605"/>
            <a:chExt cx="2603500" cy="517525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2314955"/>
              <a:ext cx="2590800" cy="50444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295400" y="2314955"/>
              <a:ext cx="2590800" cy="504825"/>
            </a:xfrm>
            <a:custGeom>
              <a:avLst/>
              <a:gdLst/>
              <a:ahLst/>
              <a:cxnLst/>
              <a:rect l="l" t="t" r="r" b="b"/>
              <a:pathLst>
                <a:path w="2590800" h="504825">
                  <a:moveTo>
                    <a:pt x="0" y="504444"/>
                  </a:moveTo>
                  <a:lnTo>
                    <a:pt x="2590800" y="504444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762125" y="2410155"/>
            <a:ext cx="16573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Value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Proposition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610102" y="2308605"/>
            <a:ext cx="7064375" cy="517525"/>
            <a:chOff x="3610102" y="2308605"/>
            <a:chExt cx="7064375" cy="517525"/>
          </a:xfrm>
        </p:grpSpPr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6452" y="2314955"/>
              <a:ext cx="7051548" cy="50444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616452" y="2314955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4"/>
                  </a:moveTo>
                  <a:lnTo>
                    <a:pt x="7051548" y="504444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696461" y="2410155"/>
            <a:ext cx="43122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Solving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customer problems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satisfying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289050" y="2813050"/>
            <a:ext cx="2334260" cy="797560"/>
            <a:chOff x="1289050" y="2813050"/>
            <a:chExt cx="2334260" cy="797560"/>
          </a:xfrm>
        </p:grpSpPr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400" y="2819400"/>
              <a:ext cx="2321052" cy="78486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295400" y="2819400"/>
              <a:ext cx="2321560" cy="784860"/>
            </a:xfrm>
            <a:custGeom>
              <a:avLst/>
              <a:gdLst/>
              <a:ahLst/>
              <a:cxnLst/>
              <a:rect l="l" t="t" r="r" b="b"/>
              <a:pathLst>
                <a:path w="2321560" h="784860">
                  <a:moveTo>
                    <a:pt x="0" y="784860"/>
                  </a:moveTo>
                  <a:lnTo>
                    <a:pt x="2321052" y="784860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017902" y="3055365"/>
            <a:ext cx="8775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Channels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610102" y="2813050"/>
            <a:ext cx="7064375" cy="797560"/>
            <a:chOff x="3610102" y="2813050"/>
            <a:chExt cx="7064375" cy="797560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6452" y="2819400"/>
              <a:ext cx="7051548" cy="78486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3616452" y="2819400"/>
              <a:ext cx="7051675" cy="784860"/>
            </a:xfrm>
            <a:custGeom>
              <a:avLst/>
              <a:gdLst/>
              <a:ahLst/>
              <a:cxnLst/>
              <a:rect l="l" t="t" r="r" b="b"/>
              <a:pathLst>
                <a:path w="7051675" h="784860">
                  <a:moveTo>
                    <a:pt x="0" y="784860"/>
                  </a:moveTo>
                  <a:lnTo>
                    <a:pt x="7051548" y="784860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696461" y="2917647"/>
            <a:ext cx="51498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Delivery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 value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 customers through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communication,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sales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289050" y="3587241"/>
            <a:ext cx="9385300" cy="3020060"/>
            <a:chOff x="1289050" y="3587241"/>
            <a:chExt cx="9385300" cy="3020060"/>
          </a:xfrm>
        </p:grpSpPr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3610355"/>
              <a:ext cx="2321052" cy="504444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295400" y="3610355"/>
              <a:ext cx="2321560" cy="504825"/>
            </a:xfrm>
            <a:custGeom>
              <a:avLst/>
              <a:gdLst/>
              <a:ahLst/>
              <a:cxnLst/>
              <a:rect l="l" t="t" r="r" b="b"/>
              <a:pathLst>
                <a:path w="2321560" h="504825">
                  <a:moveTo>
                    <a:pt x="0" y="504444"/>
                  </a:moveTo>
                  <a:lnTo>
                    <a:pt x="2321052" y="504444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6451" y="3593591"/>
              <a:ext cx="7051548" cy="504443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3616451" y="3593591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3"/>
                  </a:moveTo>
                  <a:lnTo>
                    <a:pt x="7051548" y="504443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400" y="4088891"/>
              <a:ext cx="2321052" cy="504444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295400" y="4088891"/>
              <a:ext cx="2321560" cy="504825"/>
            </a:xfrm>
            <a:custGeom>
              <a:avLst/>
              <a:gdLst/>
              <a:ahLst/>
              <a:cxnLst/>
              <a:rect l="l" t="t" r="r" b="b"/>
              <a:pathLst>
                <a:path w="2321560" h="504825">
                  <a:moveTo>
                    <a:pt x="0" y="504443"/>
                  </a:moveTo>
                  <a:lnTo>
                    <a:pt x="2321052" y="504443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6451" y="4088891"/>
              <a:ext cx="7051548" cy="50444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616451" y="4088891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3"/>
                  </a:moveTo>
                  <a:lnTo>
                    <a:pt x="7051548" y="504443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4600955"/>
              <a:ext cx="2321052" cy="504444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295400" y="4600955"/>
              <a:ext cx="2321560" cy="504825"/>
            </a:xfrm>
            <a:custGeom>
              <a:avLst/>
              <a:gdLst/>
              <a:ahLst/>
              <a:cxnLst/>
              <a:rect l="l" t="t" r="r" b="b"/>
              <a:pathLst>
                <a:path w="2321560" h="504825">
                  <a:moveTo>
                    <a:pt x="0" y="504444"/>
                  </a:moveTo>
                  <a:lnTo>
                    <a:pt x="2321052" y="504444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6451" y="4600955"/>
              <a:ext cx="7051548" cy="504444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616451" y="4600955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4"/>
                  </a:moveTo>
                  <a:lnTo>
                    <a:pt x="7051548" y="504444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5400" y="5084063"/>
              <a:ext cx="2321052" cy="554736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1295400" y="5084063"/>
              <a:ext cx="2321560" cy="554990"/>
            </a:xfrm>
            <a:custGeom>
              <a:avLst/>
              <a:gdLst/>
              <a:ahLst/>
              <a:cxnLst/>
              <a:rect l="l" t="t" r="r" b="b"/>
              <a:pathLst>
                <a:path w="2321560" h="554989">
                  <a:moveTo>
                    <a:pt x="0" y="554736"/>
                  </a:moveTo>
                  <a:lnTo>
                    <a:pt x="2321052" y="554736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451" y="5084063"/>
              <a:ext cx="7051548" cy="554736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616451" y="5084063"/>
              <a:ext cx="7051675" cy="554990"/>
            </a:xfrm>
            <a:custGeom>
              <a:avLst/>
              <a:gdLst/>
              <a:ahLst/>
              <a:cxnLst/>
              <a:rect l="l" t="t" r="r" b="b"/>
              <a:pathLst>
                <a:path w="7051675" h="554989">
                  <a:moveTo>
                    <a:pt x="0" y="554736"/>
                  </a:moveTo>
                  <a:lnTo>
                    <a:pt x="7051548" y="554736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5400" y="5541263"/>
              <a:ext cx="2321052" cy="554736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1295400" y="5541263"/>
              <a:ext cx="2321560" cy="554990"/>
            </a:xfrm>
            <a:custGeom>
              <a:avLst/>
              <a:gdLst/>
              <a:ahLst/>
              <a:cxnLst/>
              <a:rect l="l" t="t" r="r" b="b"/>
              <a:pathLst>
                <a:path w="2321560" h="554989">
                  <a:moveTo>
                    <a:pt x="0" y="554736"/>
                  </a:moveTo>
                  <a:lnTo>
                    <a:pt x="2321052" y="554736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451" y="5541263"/>
              <a:ext cx="7051548" cy="554736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3616451" y="5541263"/>
              <a:ext cx="7051675" cy="554990"/>
            </a:xfrm>
            <a:custGeom>
              <a:avLst/>
              <a:gdLst/>
              <a:ahLst/>
              <a:cxnLst/>
              <a:rect l="l" t="t" r="r" b="b"/>
              <a:pathLst>
                <a:path w="7051675" h="554989">
                  <a:moveTo>
                    <a:pt x="0" y="554736"/>
                  </a:moveTo>
                  <a:lnTo>
                    <a:pt x="7051548" y="554736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6095999"/>
              <a:ext cx="2321052" cy="504444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1295400" y="6095999"/>
              <a:ext cx="2321560" cy="504825"/>
            </a:xfrm>
            <a:custGeom>
              <a:avLst/>
              <a:gdLst/>
              <a:ahLst/>
              <a:cxnLst/>
              <a:rect l="l" t="t" r="r" b="b"/>
              <a:pathLst>
                <a:path w="2321560" h="504825">
                  <a:moveTo>
                    <a:pt x="0" y="504444"/>
                  </a:moveTo>
                  <a:lnTo>
                    <a:pt x="2321052" y="504444"/>
                  </a:lnTo>
                  <a:lnTo>
                    <a:pt x="232105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6699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6451" y="6095999"/>
              <a:ext cx="7051548" cy="504444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3616451" y="6095999"/>
              <a:ext cx="7051675" cy="504825"/>
            </a:xfrm>
            <a:custGeom>
              <a:avLst/>
              <a:gdLst/>
              <a:ahLst/>
              <a:cxnLst/>
              <a:rect l="l" t="t" r="r" b="b"/>
              <a:pathLst>
                <a:path w="7051675" h="504825">
                  <a:moveTo>
                    <a:pt x="0" y="504444"/>
                  </a:moveTo>
                  <a:lnTo>
                    <a:pt x="7051548" y="504444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127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515236" y="1942591"/>
            <a:ext cx="1822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Customer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segments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470405" y="3689350"/>
            <a:ext cx="7526020" cy="280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" sz="2700">
                <a:latin typeface="Times New Roman"/>
                <a:cs typeface="Times New Roman"/>
              </a:rPr>
              <a:t>Customer</a:t>
            </a:r>
            <a:r>
              <a:rPr dirty="0" baseline="-4629" sz="2700" spc="-37">
                <a:latin typeface="Times New Roman"/>
                <a:cs typeface="Times New Roman"/>
              </a:rPr>
              <a:t> </a:t>
            </a:r>
            <a:r>
              <a:rPr dirty="0" baseline="-4629" sz="2700">
                <a:latin typeface="Times New Roman"/>
                <a:cs typeface="Times New Roman"/>
              </a:rPr>
              <a:t>relationships</a:t>
            </a:r>
            <a:r>
              <a:rPr dirty="0" baseline="-4629" sz="2700" spc="547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organisation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maintains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relationships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customers</a:t>
            </a:r>
            <a:endParaRPr sz="18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1739"/>
              </a:spcBef>
              <a:tabLst>
                <a:tab pos="2238375" algn="l"/>
              </a:tabLst>
            </a:pPr>
            <a:r>
              <a:rPr dirty="0" sz="1800">
                <a:latin typeface="Times New Roman"/>
                <a:cs typeface="Times New Roman"/>
              </a:rPr>
              <a:t>Revenue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streams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proposition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successfully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delivered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customers?</a:t>
            </a:r>
            <a:endParaRPr sz="1800">
              <a:latin typeface="Times New Roman"/>
              <a:cs typeface="Times New Roman"/>
            </a:endParaRPr>
          </a:p>
          <a:p>
            <a:pPr marL="352425" marR="12065" indent="-18415">
              <a:lnSpc>
                <a:spcPct val="185300"/>
              </a:lnSpc>
              <a:spcBef>
                <a:spcPts val="30"/>
              </a:spcBef>
              <a:tabLst>
                <a:tab pos="2238375" algn="l"/>
              </a:tabLst>
            </a:pP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resources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Assets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offer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above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mentioned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elements </a:t>
            </a: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activities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Activities</a:t>
            </a:r>
            <a:r>
              <a:rPr dirty="0" sz="1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performed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1440"/>
              </a:spcBef>
              <a:tabLst>
                <a:tab pos="2238375" algn="l"/>
              </a:tabLst>
            </a:pP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partnerships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External/outsourced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activities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require</a:t>
            </a:r>
            <a:endParaRPr sz="18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spcBef>
                <a:spcPts val="2005"/>
              </a:spcBef>
              <a:tabLst>
                <a:tab pos="2238375" algn="l"/>
              </a:tabLst>
            </a:pP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-10">
                <a:latin typeface="Times New Roman"/>
                <a:cs typeface="Times New Roman"/>
              </a:rPr>
              <a:t> structure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much all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above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costs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763270"/>
            <a:ext cx="9766935" cy="928369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dirty="0" spc="-50"/>
              <a:t>CHÍN</a:t>
            </a:r>
            <a:r>
              <a:rPr dirty="0" spc="-235"/>
              <a:t> </a:t>
            </a:r>
            <a:r>
              <a:rPr dirty="0" spc="-35"/>
              <a:t>YẾU</a:t>
            </a:r>
            <a:r>
              <a:rPr dirty="0" spc="-175"/>
              <a:t> </a:t>
            </a:r>
            <a:r>
              <a:rPr dirty="0"/>
              <a:t>TỐ</a:t>
            </a:r>
            <a:r>
              <a:rPr dirty="0" spc="-200"/>
              <a:t> </a:t>
            </a:r>
            <a:r>
              <a:rPr dirty="0" spc="-45"/>
              <a:t>CHÍNH</a:t>
            </a:r>
            <a:r>
              <a:rPr dirty="0" spc="-175"/>
              <a:t> </a:t>
            </a:r>
            <a:r>
              <a:rPr dirty="0" spc="-35"/>
              <a:t>TRONG</a:t>
            </a:r>
            <a:r>
              <a:rPr dirty="0" spc="-165"/>
              <a:t> </a:t>
            </a:r>
            <a:r>
              <a:rPr dirty="0"/>
              <a:t>MÔ</a:t>
            </a:r>
            <a:r>
              <a:rPr dirty="0" spc="-150"/>
              <a:t> </a:t>
            </a:r>
            <a:r>
              <a:rPr dirty="0" spc="-25"/>
              <a:t>HÌNH</a:t>
            </a:r>
            <a:r>
              <a:rPr dirty="0" spc="-160"/>
              <a:t> </a:t>
            </a:r>
            <a:r>
              <a:rPr dirty="0" spc="-25"/>
              <a:t>KINH</a:t>
            </a:r>
            <a:r>
              <a:rPr dirty="0" spc="-145"/>
              <a:t> </a:t>
            </a:r>
            <a:r>
              <a:rPr dirty="0" spc="-10"/>
              <a:t>DOANH CANVAS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84884" y="1681251"/>
            <a:ext cx="7094220" cy="452310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khúc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Segment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Tuyên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bố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Propositions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kênh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phối–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Channels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Relationships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Dòng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Revenue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Streams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Resources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dirty="0" sz="2800" spc="-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Activities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Partnerships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4884" y="6314643"/>
            <a:ext cx="48939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800" spc="-25">
                <a:solidFill>
                  <a:srgbClr val="E38312"/>
                </a:solidFill>
                <a:latin typeface="Times New Roman"/>
                <a:cs typeface="Times New Roman"/>
              </a:rPr>
              <a:t>9.</a:t>
            </a:r>
            <a:r>
              <a:rPr dirty="0" sz="2800">
                <a:solidFill>
                  <a:srgbClr val="E38312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cấu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43031" y="6546291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43031" y="6546291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7862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PHÂN</a:t>
            </a:r>
            <a:r>
              <a:rPr dirty="0" spc="-140"/>
              <a:t> </a:t>
            </a:r>
            <a:r>
              <a:rPr dirty="0" spc="-35"/>
              <a:t>KHÚC</a:t>
            </a:r>
            <a:r>
              <a:rPr dirty="0" spc="-145"/>
              <a:t> </a:t>
            </a:r>
            <a:r>
              <a:rPr dirty="0" spc="-40"/>
              <a:t>KHÁCH</a:t>
            </a:r>
            <a:r>
              <a:rPr dirty="0" spc="-135"/>
              <a:t> </a:t>
            </a:r>
            <a:r>
              <a:rPr dirty="0" spc="-20"/>
              <a:t>HÀNG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55394" y="2645791"/>
            <a:ext cx="4344670" cy="34975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hỏi: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ai?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trọng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nhất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ai?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B2B vs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B2C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sống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ở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đâu?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nhiêu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tuổi?</a:t>
            </a:r>
            <a:endParaRPr sz="2800">
              <a:latin typeface="Times New Roman"/>
              <a:cs typeface="Times New Roman"/>
            </a:endParaRPr>
          </a:p>
          <a:p>
            <a:pPr marL="304800" marR="121920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bao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nhiêu?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47129" y="2645791"/>
            <a:ext cx="4571365" cy="261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khúc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hàng: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chúng</a:t>
            </a:r>
            <a:endParaRPr sz="2800">
              <a:latin typeface="Times New Roman"/>
              <a:cs typeface="Times New Roman"/>
            </a:endParaRPr>
          </a:p>
          <a:p>
            <a:pPr lvl="1" marL="563880" indent="-259079">
              <a:lnSpc>
                <a:spcPct val="100000"/>
              </a:lnSpc>
              <a:spcBef>
                <a:spcPts val="320"/>
              </a:spcBef>
              <a:buClr>
                <a:srgbClr val="E38312"/>
              </a:buClr>
              <a:buFont typeface="Calibri"/>
              <a:buChar char="◦"/>
              <a:tabLst>
                <a:tab pos="56388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phẩm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ngách</a:t>
            </a:r>
            <a:endParaRPr sz="2800">
              <a:latin typeface="Times New Roman"/>
              <a:cs typeface="Times New Roman"/>
            </a:endParaRPr>
          </a:p>
          <a:p>
            <a:pPr lvl="1" marL="486409" indent="-18161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Font typeface="Calibri"/>
              <a:buChar char="◦"/>
              <a:tabLst>
                <a:tab pos="486409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mặt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sang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trọng)</a:t>
            </a:r>
            <a:endParaRPr sz="24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khúc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43031" y="6546291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97354" y="1771904"/>
            <a:ext cx="745109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Định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nghĩa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về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các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nhóm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hoặc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tổ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chức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khác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nhau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mà </a:t>
            </a:r>
            <a:r>
              <a:rPr dirty="0" sz="2800">
                <a:latin typeface="Times New Roman"/>
                <a:cs typeface="Times New Roman"/>
              </a:rPr>
              <a:t>một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công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/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doanh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nghiệp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nhắm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đến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phục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vụ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TUYÊN</a:t>
            </a:r>
            <a:r>
              <a:rPr dirty="0" spc="-165"/>
              <a:t> </a:t>
            </a:r>
            <a:r>
              <a:rPr dirty="0"/>
              <a:t>BỐ</a:t>
            </a:r>
            <a:r>
              <a:rPr dirty="0" spc="-160"/>
              <a:t> </a:t>
            </a:r>
            <a:r>
              <a:rPr dirty="0" spc="-35"/>
              <a:t>GIÁ</a:t>
            </a:r>
            <a:r>
              <a:rPr dirty="0" spc="-175"/>
              <a:t> </a:t>
            </a:r>
            <a:r>
              <a:rPr dirty="0" spc="-25"/>
              <a:t>TRỊ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482" y="2442463"/>
            <a:ext cx="1240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Câu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hỏi: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7210" y="2878327"/>
            <a:ext cx="6443345" cy="34455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4945" marR="5715" indent="-182880">
              <a:lnSpc>
                <a:spcPts val="3020"/>
              </a:lnSpc>
              <a:spcBef>
                <a:spcPts val="48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800" spc="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dirty="0" sz="2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 spc="2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dirty="0" sz="28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 spc="2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khách hàng?</a:t>
            </a:r>
            <a:endParaRPr sz="2800">
              <a:latin typeface="Times New Roman"/>
              <a:cs typeface="Times New Roman"/>
            </a:endParaRPr>
          </a:p>
          <a:p>
            <a:pPr marL="194945" marR="5715" indent="-182880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  <a:tab pos="946785" algn="l"/>
                <a:tab pos="1855470" algn="l"/>
                <a:tab pos="2917190" algn="l"/>
                <a:tab pos="3588385" algn="l"/>
                <a:tab pos="4081779" algn="l"/>
                <a:tab pos="4731385" algn="l"/>
                <a:tab pos="5739130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hàng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giải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quyết?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2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cạnh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tranh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đáp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cầu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hàng?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302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194945" algn="l"/>
                <a:tab pos="3213100" algn="l"/>
                <a:tab pos="50927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Nhóm</a:t>
            </a:r>
            <a:r>
              <a:rPr dirty="0" sz="2800" spc="3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dirty="0" sz="2800" spc="3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phẩm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dịch</a:t>
            </a:r>
            <a:r>
              <a:rPr dirty="0" sz="2800" spc="3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dirty="0" sz="2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	DN</a:t>
            </a:r>
            <a:r>
              <a:rPr dirty="0" sz="2800" spc="3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cung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cấp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từng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khúc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hàng?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64526" y="2264791"/>
            <a:ext cx="3447415" cy="410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tuyên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bố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mới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mẻ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Hiệu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suất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Tùy</a:t>
            </a:r>
            <a:r>
              <a:rPr dirty="0" sz="28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Giảm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rủi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ro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Thiết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Tiện</a:t>
            </a:r>
            <a:r>
              <a:rPr dirty="0" sz="28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endParaRPr sz="2800">
              <a:latin typeface="Times New Roman"/>
              <a:cs typeface="Times New Roman"/>
            </a:endParaRPr>
          </a:p>
          <a:p>
            <a:pPr marL="304800" indent="-1828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4800" algn="l"/>
              </a:tabLst>
            </a:pP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...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043031" y="6546291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45894" y="1708530"/>
            <a:ext cx="833183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Mô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tả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nhóm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sản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phẩm/dịch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vụ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tạo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giá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trị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phân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khúc </a:t>
            </a:r>
            <a:r>
              <a:rPr dirty="0" sz="2800">
                <a:latin typeface="Times New Roman"/>
                <a:cs typeface="Times New Roman"/>
              </a:rPr>
              <a:t>khách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hàng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cụ</a:t>
            </a:r>
            <a:r>
              <a:rPr dirty="0" sz="2800" spc="-25">
                <a:latin typeface="Times New Roman"/>
                <a:cs typeface="Times New Roman"/>
              </a:rPr>
              <a:t> thể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 Thuy Trang</dc:creator>
  <dc:title>PowerPoint Presentation</dc:title>
  <dcterms:created xsi:type="dcterms:W3CDTF">2024-01-24T23:49:00Z</dcterms:created>
  <dcterms:modified xsi:type="dcterms:W3CDTF">2024-01-24T23:49:00Z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2024-01-24T00:00:00Z</vt:filetime>
  </property>
  <property fmtid="{D5CDD505-2E9C-101B-9397-08002B2CF9AE}" pid="5" name="Producer">
    <vt:lpwstr>Microsoft® PowerPoint® for Microsoft 365</vt:lpwstr>
  </property>
</Properties>
</file>