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png" ContentType="image/png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26338"/>
            <a:ext cx="48082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1515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1515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1515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1515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926338"/>
            <a:ext cx="706310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1515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324" y="1824354"/>
            <a:ext cx="9993630" cy="441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935334" y="6558994"/>
            <a:ext cx="238759" cy="175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513" y="1976450"/>
            <a:ext cx="8453120" cy="2282190"/>
          </a:xfrm>
          <a:prstGeom prst="rect"/>
        </p:spPr>
        <p:txBody>
          <a:bodyPr wrap="square" lIns="0" tIns="200025" rIns="0" bIns="0" rtlCol="0" vert="horz">
            <a:spAutoFit/>
          </a:bodyPr>
          <a:lstStyle/>
          <a:p>
            <a:pPr marL="12700" marR="5080" indent="522605">
              <a:lnSpc>
                <a:spcPts val="8159"/>
              </a:lnSpc>
              <a:spcBef>
                <a:spcPts val="1575"/>
              </a:spcBef>
            </a:pPr>
            <a:r>
              <a:rPr dirty="0" sz="8000">
                <a:solidFill>
                  <a:srgbClr val="252525"/>
                </a:solidFill>
              </a:rPr>
              <a:t>Chương</a:t>
            </a:r>
            <a:r>
              <a:rPr dirty="0" sz="8000" spc="-280">
                <a:solidFill>
                  <a:srgbClr val="252525"/>
                </a:solidFill>
              </a:rPr>
              <a:t> </a:t>
            </a:r>
            <a:r>
              <a:rPr dirty="0" sz="8000">
                <a:solidFill>
                  <a:srgbClr val="252525"/>
                </a:solidFill>
              </a:rPr>
              <a:t>3:</a:t>
            </a:r>
            <a:r>
              <a:rPr dirty="0" sz="8000" spc="-385">
                <a:solidFill>
                  <a:srgbClr val="252525"/>
                </a:solidFill>
              </a:rPr>
              <a:t> </a:t>
            </a:r>
            <a:r>
              <a:rPr dirty="0" sz="8000">
                <a:solidFill>
                  <a:srgbClr val="252525"/>
                </a:solidFill>
              </a:rPr>
              <a:t>Vấn</a:t>
            </a:r>
            <a:r>
              <a:rPr dirty="0" sz="8000" spc="-265">
                <a:solidFill>
                  <a:srgbClr val="252525"/>
                </a:solidFill>
              </a:rPr>
              <a:t> </a:t>
            </a:r>
            <a:r>
              <a:rPr dirty="0" sz="8000" spc="-25">
                <a:solidFill>
                  <a:srgbClr val="252525"/>
                </a:solidFill>
              </a:rPr>
              <a:t>đề </a:t>
            </a:r>
            <a:r>
              <a:rPr dirty="0" sz="8000">
                <a:solidFill>
                  <a:srgbClr val="252525"/>
                </a:solidFill>
              </a:rPr>
              <a:t>an</a:t>
            </a:r>
            <a:r>
              <a:rPr dirty="0" sz="8000" spc="-260">
                <a:solidFill>
                  <a:srgbClr val="252525"/>
                </a:solidFill>
              </a:rPr>
              <a:t> </a:t>
            </a:r>
            <a:r>
              <a:rPr dirty="0" sz="8000">
                <a:solidFill>
                  <a:srgbClr val="252525"/>
                </a:solidFill>
              </a:rPr>
              <a:t>ninh</a:t>
            </a:r>
            <a:r>
              <a:rPr dirty="0" sz="8000" spc="-254">
                <a:solidFill>
                  <a:srgbClr val="252525"/>
                </a:solidFill>
              </a:rPr>
              <a:t> </a:t>
            </a:r>
            <a:r>
              <a:rPr dirty="0" sz="8000">
                <a:solidFill>
                  <a:srgbClr val="252525"/>
                </a:solidFill>
              </a:rPr>
              <a:t>trong</a:t>
            </a:r>
            <a:r>
              <a:rPr dirty="0" sz="8000" spc="-400">
                <a:solidFill>
                  <a:srgbClr val="252525"/>
                </a:solidFill>
              </a:rPr>
              <a:t> </a:t>
            </a:r>
            <a:r>
              <a:rPr dirty="0" sz="8000" spc="-30">
                <a:solidFill>
                  <a:srgbClr val="252525"/>
                </a:solidFill>
              </a:rPr>
              <a:t>TMĐT</a:t>
            </a:r>
            <a:endParaRPr sz="8000"/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Rủi</a:t>
            </a:r>
            <a:r>
              <a:rPr dirty="0" spc="-18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ro</a:t>
            </a:r>
            <a:r>
              <a:rPr dirty="0" spc="-17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-</a:t>
            </a:r>
            <a:r>
              <a:rPr dirty="0" spc="-175">
                <a:solidFill>
                  <a:srgbClr val="404040"/>
                </a:solidFill>
              </a:rPr>
              <a:t> </a:t>
            </a:r>
            <a:r>
              <a:rPr dirty="0" spc="-20">
                <a:solidFill>
                  <a:srgbClr val="404040"/>
                </a:solidFill>
              </a:rPr>
              <a:t>Risk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766773"/>
            <a:ext cx="10704195" cy="423735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429895">
              <a:lnSpc>
                <a:spcPts val="3030"/>
              </a:lnSpc>
              <a:spcBef>
                <a:spcPts val="47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Khả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năng</a:t>
            </a:r>
            <a:r>
              <a:rPr dirty="0" sz="28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Threat</a:t>
            </a:r>
            <a:r>
              <a:rPr dirty="0" sz="2800" spc="-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Agent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khai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thác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lỗ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hổng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nghiệp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vụ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tương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ứng.</a:t>
            </a:r>
            <a:endParaRPr sz="2800">
              <a:latin typeface="Times New Roman"/>
              <a:cs typeface="Times New Roman"/>
            </a:endParaRPr>
          </a:p>
          <a:p>
            <a:pPr marL="12700" marR="215265">
              <a:lnSpc>
                <a:spcPts val="3020"/>
              </a:lnSpc>
              <a:spcBef>
                <a:spcPts val="140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Nếu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Firewall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nhiều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ports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mở,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thì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nhiều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khả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năng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xảy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cố: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kẻ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xâm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trái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phép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vào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mạng.</a:t>
            </a:r>
            <a:endParaRPr sz="2800">
              <a:latin typeface="Times New Roman"/>
              <a:cs typeface="Times New Roman"/>
            </a:endParaRPr>
          </a:p>
          <a:p>
            <a:pPr marL="12700" marR="328295">
              <a:lnSpc>
                <a:spcPts val="3020"/>
              </a:lnSpc>
              <a:spcBef>
                <a:spcPts val="141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Nếu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đào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tạo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processes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procedures,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thì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nhiều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khả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năng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xảy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cố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vô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tình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hoặc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cố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ý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hủy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liệu.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30"/>
              </a:lnSpc>
              <a:spcBef>
                <a:spcPts val="139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Nếu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phát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xâm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(IDS)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triển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khai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trên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mạng,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thì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khả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năng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xảy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cố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phát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chậm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trễ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vào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mạng.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Risk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mối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dirty="0" sz="28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Vulnerability,</a:t>
            </a:r>
            <a:r>
              <a:rPr dirty="0" sz="2800" spc="-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Threat,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Exposure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404040"/>
                </a:solidFill>
              </a:rPr>
              <a:t>Exposure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9996805" cy="358140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Mô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tả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tổn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thất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tổ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chức.</a:t>
            </a:r>
            <a:endParaRPr sz="2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0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Vulnerability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gây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nhiều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tổn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thất.</a:t>
            </a:r>
            <a:endParaRPr sz="2800">
              <a:latin typeface="Times New Roman"/>
              <a:cs typeface="Times New Roman"/>
            </a:endParaRPr>
          </a:p>
          <a:p>
            <a:pPr algn="just" marL="304800" marR="5715" indent="-182880">
              <a:lnSpc>
                <a:spcPts val="3020"/>
              </a:lnSpc>
              <a:spcBef>
                <a:spcPts val="45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Nếu</a:t>
            </a:r>
            <a:r>
              <a:rPr dirty="0" sz="2800" spc="22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quản</a:t>
            </a:r>
            <a:r>
              <a:rPr dirty="0" sz="2800" spc="22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dirty="0" sz="2800" spc="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khẩu</a:t>
            </a:r>
            <a:r>
              <a:rPr dirty="0" sz="2800" spc="22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lỏng</a:t>
            </a:r>
            <a:r>
              <a:rPr dirty="0" sz="2800" spc="2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lẻo</a:t>
            </a:r>
            <a:r>
              <a:rPr dirty="0" sz="2800" spc="22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2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triển</a:t>
            </a:r>
            <a:r>
              <a:rPr dirty="0" sz="2800" spc="22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khai</a:t>
            </a:r>
            <a:r>
              <a:rPr dirty="0" sz="2800" spc="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dirty="0" sz="2800" spc="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quy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dirty="0" sz="28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khẩu,</a:t>
            </a:r>
            <a:r>
              <a:rPr dirty="0" sz="2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tổ</a:t>
            </a:r>
            <a:r>
              <a:rPr dirty="0" sz="28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dirty="0" sz="2800" spc="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tổn</a:t>
            </a:r>
            <a:r>
              <a:rPr dirty="0" sz="28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thất</a:t>
            </a:r>
            <a:r>
              <a:rPr dirty="0" sz="28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dirty="0" sz="28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mối</a:t>
            </a:r>
            <a:r>
              <a:rPr dirty="0" sz="28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đe</a:t>
            </a:r>
            <a:r>
              <a:rPr dirty="0" sz="2800" spc="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dọa</a:t>
            </a:r>
            <a:r>
              <a:rPr dirty="0" sz="28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capture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khẩu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hoặc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sử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trái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phép.</a:t>
            </a:r>
            <a:endParaRPr sz="2800">
              <a:latin typeface="Times New Roman"/>
              <a:cs typeface="Times New Roman"/>
            </a:endParaRPr>
          </a:p>
          <a:p>
            <a:pPr algn="just" marL="304800" marR="5080" indent="-182880">
              <a:lnSpc>
                <a:spcPct val="90000"/>
              </a:lnSpc>
              <a:spcBef>
                <a:spcPts val="5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Nếu</a:t>
            </a:r>
            <a:r>
              <a:rPr dirty="0" sz="2800" spc="3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tổ</a:t>
            </a:r>
            <a:r>
              <a:rPr dirty="0" sz="2800" spc="3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dirty="0" sz="28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3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thường</a:t>
            </a:r>
            <a:r>
              <a:rPr dirty="0" sz="2800" spc="3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xuyên</a:t>
            </a:r>
            <a:r>
              <a:rPr dirty="0" sz="28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dirty="0" sz="2800" spc="3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tra</a:t>
            </a:r>
            <a:r>
              <a:rPr dirty="0" sz="2800" spc="3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dirty="0" sz="2800" spc="3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dây</a:t>
            </a:r>
            <a:r>
              <a:rPr dirty="0" sz="2800" spc="3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dirty="0" sz="2800" spc="3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dirty="0" sz="28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dirty="0" sz="28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phòng</a:t>
            </a:r>
            <a:r>
              <a:rPr dirty="0" sz="28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cháy</a:t>
            </a:r>
            <a:r>
              <a:rPr dirty="0" sz="28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chữa</a:t>
            </a:r>
            <a:r>
              <a:rPr dirty="0" sz="28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cháy,</a:t>
            </a:r>
            <a:r>
              <a:rPr dirty="0" sz="28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thì</a:t>
            </a:r>
            <a:r>
              <a:rPr dirty="0" sz="28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tổn</a:t>
            </a:r>
            <a:r>
              <a:rPr dirty="0" sz="28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thất</a:t>
            </a:r>
            <a:r>
              <a:rPr dirty="0" sz="28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thể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xảy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dirty="0" sz="2800" spc="6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toàn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bộ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tàn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khi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cố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hỏa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hoạn.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304546"/>
            <a:ext cx="9687560" cy="1379220"/>
          </a:xfrm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>
                <a:solidFill>
                  <a:srgbClr val="404040"/>
                </a:solidFill>
              </a:rPr>
              <a:t>Biện</a:t>
            </a:r>
            <a:r>
              <a:rPr dirty="0" spc="-254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pháp</a:t>
            </a:r>
            <a:r>
              <a:rPr dirty="0" spc="-245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kiểm</a:t>
            </a:r>
            <a:r>
              <a:rPr dirty="0" spc="-250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soát/biện</a:t>
            </a:r>
            <a:r>
              <a:rPr dirty="0" spc="-26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pháp</a:t>
            </a:r>
            <a:r>
              <a:rPr dirty="0" spc="-25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đối</a:t>
            </a:r>
            <a:r>
              <a:rPr dirty="0" spc="-2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phó</a:t>
            </a:r>
            <a:r>
              <a:rPr dirty="0" spc="-240">
                <a:solidFill>
                  <a:srgbClr val="404040"/>
                </a:solidFill>
              </a:rPr>
              <a:t> </a:t>
            </a:r>
            <a:r>
              <a:rPr dirty="0" spc="-50">
                <a:solidFill>
                  <a:srgbClr val="404040"/>
                </a:solidFill>
              </a:rPr>
              <a:t>- </a:t>
            </a:r>
            <a:r>
              <a:rPr dirty="0" spc="-10">
                <a:solidFill>
                  <a:srgbClr val="404040"/>
                </a:solidFill>
              </a:rPr>
              <a:t>Control/Countermeasure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8557260" cy="2965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637790">
              <a:lnSpc>
                <a:spcPct val="1318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đưa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giảm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thiểu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rủi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ro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tiềm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ẩn.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Biện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phó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cấu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mềm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cứng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bỏ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lỗ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hổng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làm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giảm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khả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năng</a:t>
            </a:r>
            <a:r>
              <a:rPr dirty="0" sz="28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Threat</a:t>
            </a:r>
            <a:r>
              <a:rPr dirty="0" sz="2800" spc="-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Agent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khai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thác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lỗ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hổng.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Nội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 spc="-40">
                <a:solidFill>
                  <a:srgbClr val="404040"/>
                </a:solidFill>
              </a:rPr>
              <a:t>dung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4968875" cy="1712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98675">
              <a:lnSpc>
                <a:spcPct val="1318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Nguyên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tắc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mật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niệm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NIST</a:t>
            </a:r>
            <a:r>
              <a:rPr dirty="0" sz="2800" spc="-1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Cybersecurity</a:t>
            </a:r>
            <a:r>
              <a:rPr dirty="0" sz="2800" spc="-1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404040"/>
                </a:solidFill>
                <a:latin typeface="Times New Roman"/>
                <a:cs typeface="Times New Roman"/>
              </a:rPr>
              <a:t>Framework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63562" y="2907474"/>
            <a:ext cx="541655" cy="450215"/>
            <a:chOff x="563562" y="2907474"/>
            <a:chExt cx="541655" cy="450215"/>
          </a:xfrm>
        </p:grpSpPr>
        <p:sp>
          <p:nvSpPr>
            <p:cNvPr id="5" name="object 5" descr=""/>
            <p:cNvSpPr/>
            <p:nvPr/>
          </p:nvSpPr>
          <p:spPr>
            <a:xfrm>
              <a:off x="571500" y="2915411"/>
              <a:ext cx="525780" cy="434340"/>
            </a:xfrm>
            <a:custGeom>
              <a:avLst/>
              <a:gdLst/>
              <a:ahLst/>
              <a:cxnLst/>
              <a:rect l="l" t="t" r="r" b="b"/>
              <a:pathLst>
                <a:path w="525780" h="434339">
                  <a:moveTo>
                    <a:pt x="262890" y="0"/>
                  </a:moveTo>
                  <a:lnTo>
                    <a:pt x="200825" y="165862"/>
                  </a:lnTo>
                  <a:lnTo>
                    <a:pt x="0" y="165862"/>
                  </a:lnTo>
                  <a:lnTo>
                    <a:pt x="162471" y="268477"/>
                  </a:lnTo>
                  <a:lnTo>
                    <a:pt x="100418" y="434339"/>
                  </a:lnTo>
                  <a:lnTo>
                    <a:pt x="262890" y="331850"/>
                  </a:lnTo>
                  <a:lnTo>
                    <a:pt x="425361" y="434339"/>
                  </a:lnTo>
                  <a:lnTo>
                    <a:pt x="363308" y="268477"/>
                  </a:lnTo>
                  <a:lnTo>
                    <a:pt x="525780" y="165862"/>
                  </a:lnTo>
                  <a:lnTo>
                    <a:pt x="324942" y="165862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1500" y="2915411"/>
              <a:ext cx="525780" cy="434340"/>
            </a:xfrm>
            <a:custGeom>
              <a:avLst/>
              <a:gdLst/>
              <a:ahLst/>
              <a:cxnLst/>
              <a:rect l="l" t="t" r="r" b="b"/>
              <a:pathLst>
                <a:path w="525780" h="434339">
                  <a:moveTo>
                    <a:pt x="0" y="165862"/>
                  </a:moveTo>
                  <a:lnTo>
                    <a:pt x="200825" y="165862"/>
                  </a:lnTo>
                  <a:lnTo>
                    <a:pt x="262890" y="0"/>
                  </a:lnTo>
                  <a:lnTo>
                    <a:pt x="324942" y="165862"/>
                  </a:lnTo>
                  <a:lnTo>
                    <a:pt x="525780" y="165862"/>
                  </a:lnTo>
                  <a:lnTo>
                    <a:pt x="363308" y="268477"/>
                  </a:lnTo>
                  <a:lnTo>
                    <a:pt x="425361" y="434339"/>
                  </a:lnTo>
                  <a:lnTo>
                    <a:pt x="262890" y="331850"/>
                  </a:lnTo>
                  <a:lnTo>
                    <a:pt x="100418" y="434339"/>
                  </a:lnTo>
                  <a:lnTo>
                    <a:pt x="162471" y="268477"/>
                  </a:lnTo>
                  <a:lnTo>
                    <a:pt x="0" y="165862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954" y="926338"/>
            <a:ext cx="77336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>
                <a:solidFill>
                  <a:srgbClr val="404040"/>
                </a:solidFill>
              </a:rPr>
              <a:t>NIST</a:t>
            </a:r>
            <a:r>
              <a:rPr dirty="0" spc="-265">
                <a:solidFill>
                  <a:srgbClr val="404040"/>
                </a:solidFill>
              </a:rPr>
              <a:t> </a:t>
            </a:r>
            <a:r>
              <a:rPr dirty="0" spc="-45">
                <a:solidFill>
                  <a:srgbClr val="404040"/>
                </a:solidFill>
              </a:rPr>
              <a:t>Cybersecurity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Framework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2648585" cy="283591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Xác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31F20"/>
                </a:solidFill>
                <a:latin typeface="Times New Roman"/>
                <a:cs typeface="Times New Roman"/>
              </a:rPr>
              <a:t>định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31800"/>
              </a:lnSpc>
            </a:pP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Bảo</a:t>
            </a:r>
            <a:r>
              <a:rPr dirty="0" sz="280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vệ/Ngăn</a:t>
            </a:r>
            <a:r>
              <a:rPr dirty="0" sz="280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31F20"/>
                </a:solidFill>
                <a:latin typeface="Times New Roman"/>
                <a:cs typeface="Times New Roman"/>
              </a:rPr>
              <a:t>chặn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Phát</a:t>
            </a:r>
            <a:r>
              <a:rPr dirty="0" sz="280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31F20"/>
                </a:solidFill>
                <a:latin typeface="Times New Roman"/>
                <a:cs typeface="Times New Roman"/>
              </a:rPr>
              <a:t>hiện</a:t>
            </a:r>
            <a:endParaRPr sz="2800">
              <a:latin typeface="Times New Roman"/>
              <a:cs typeface="Times New Roman"/>
            </a:endParaRPr>
          </a:p>
          <a:p>
            <a:pPr marL="12700" marR="1371600">
              <a:lnSpc>
                <a:spcPts val="4430"/>
              </a:lnSpc>
              <a:spcBef>
                <a:spcPts val="110"/>
              </a:spcBef>
            </a:pP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Ứng</a:t>
            </a:r>
            <a:r>
              <a:rPr dirty="0" sz="280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31F20"/>
                </a:solidFill>
                <a:latin typeface="Times New Roman"/>
                <a:cs typeface="Times New Roman"/>
              </a:rPr>
              <a:t>phó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Phục</a:t>
            </a:r>
            <a:r>
              <a:rPr dirty="0" sz="28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31F20"/>
                </a:solidFill>
                <a:latin typeface="Times New Roman"/>
                <a:cs typeface="Times New Roman"/>
              </a:rPr>
              <a:t>hồi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0085" y="2105022"/>
            <a:ext cx="3800475" cy="346635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1971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31F20"/>
                </a:solidFill>
              </a:rPr>
              <a:t>Xác</a:t>
            </a:r>
            <a:r>
              <a:rPr dirty="0" spc="-220">
                <a:solidFill>
                  <a:srgbClr val="231F20"/>
                </a:solidFill>
              </a:rPr>
              <a:t> </a:t>
            </a:r>
            <a:r>
              <a:rPr dirty="0" spc="-20">
                <a:solidFill>
                  <a:srgbClr val="231F20"/>
                </a:solidFill>
              </a:rPr>
              <a:t>định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7905750" cy="3189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danh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sách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tất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cả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tài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sản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mềm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121920" marR="5080">
              <a:lnSpc>
                <a:spcPts val="3629"/>
              </a:lnSpc>
              <a:spcBef>
                <a:spcPts val="9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mối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đe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dọa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xảy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ra với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mỗi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tài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Đánh giá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mức độ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ưu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tiên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tài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mối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đe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dọa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 descr="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193291" y="1737360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 h="0">
                <a:moveTo>
                  <a:pt x="0" y="0"/>
                </a:moveTo>
                <a:lnTo>
                  <a:pt x="195033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824216" y="1737360"/>
            <a:ext cx="3336290" cy="0"/>
          </a:xfrm>
          <a:custGeom>
            <a:avLst/>
            <a:gdLst/>
            <a:ahLst/>
            <a:cxnLst/>
            <a:rect l="l" t="t" r="r" b="b"/>
            <a:pathLst>
              <a:path w="3336290" h="0">
                <a:moveTo>
                  <a:pt x="0" y="0"/>
                </a:moveTo>
                <a:lnTo>
                  <a:pt x="3336035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143631" y="267550"/>
            <a:ext cx="4680585" cy="1016000"/>
          </a:xfrm>
          <a:custGeom>
            <a:avLst/>
            <a:gdLst/>
            <a:ahLst/>
            <a:cxnLst/>
            <a:rect l="l" t="t" r="r" b="b"/>
            <a:pathLst>
              <a:path w="4680584" h="1016000">
                <a:moveTo>
                  <a:pt x="2808338" y="0"/>
                </a:moveTo>
                <a:lnTo>
                  <a:pt x="0" y="0"/>
                </a:lnTo>
                <a:lnTo>
                  <a:pt x="0" y="1015784"/>
                </a:lnTo>
                <a:lnTo>
                  <a:pt x="2808338" y="1015784"/>
                </a:lnTo>
                <a:lnTo>
                  <a:pt x="2808338" y="0"/>
                </a:lnTo>
                <a:close/>
              </a:path>
              <a:path w="4680584" h="1016000">
                <a:moveTo>
                  <a:pt x="4680585" y="0"/>
                </a:moveTo>
                <a:lnTo>
                  <a:pt x="2808351" y="0"/>
                </a:lnTo>
                <a:lnTo>
                  <a:pt x="2808351" y="1015784"/>
                </a:lnTo>
                <a:lnTo>
                  <a:pt x="4680585" y="1015784"/>
                </a:lnTo>
                <a:lnTo>
                  <a:pt x="468058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3143630" y="1283296"/>
            <a:ext cx="4680585" cy="1016000"/>
            <a:chOff x="3143630" y="1283296"/>
            <a:chExt cx="4680585" cy="1016000"/>
          </a:xfrm>
        </p:grpSpPr>
        <p:sp>
          <p:nvSpPr>
            <p:cNvPr id="9" name="object 9" descr=""/>
            <p:cNvSpPr/>
            <p:nvPr/>
          </p:nvSpPr>
          <p:spPr>
            <a:xfrm>
              <a:off x="3143630" y="1283296"/>
              <a:ext cx="2808605" cy="1016000"/>
            </a:xfrm>
            <a:custGeom>
              <a:avLst/>
              <a:gdLst/>
              <a:ahLst/>
              <a:cxnLst/>
              <a:rect l="l" t="t" r="r" b="b"/>
              <a:pathLst>
                <a:path w="2808604" h="1016000">
                  <a:moveTo>
                    <a:pt x="2808350" y="0"/>
                  </a:moveTo>
                  <a:lnTo>
                    <a:pt x="0" y="0"/>
                  </a:lnTo>
                  <a:lnTo>
                    <a:pt x="0" y="1015784"/>
                  </a:lnTo>
                  <a:lnTo>
                    <a:pt x="2808350" y="1015784"/>
                  </a:lnTo>
                  <a:lnTo>
                    <a:pt x="280835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51982" y="1283296"/>
              <a:ext cx="1872614" cy="1016000"/>
            </a:xfrm>
            <a:custGeom>
              <a:avLst/>
              <a:gdLst/>
              <a:ahLst/>
              <a:cxnLst/>
              <a:rect l="l" t="t" r="r" b="b"/>
              <a:pathLst>
                <a:path w="1872615" h="1016000">
                  <a:moveTo>
                    <a:pt x="1872234" y="0"/>
                  </a:moveTo>
                  <a:lnTo>
                    <a:pt x="0" y="0"/>
                  </a:lnTo>
                  <a:lnTo>
                    <a:pt x="0" y="1015784"/>
                  </a:lnTo>
                  <a:lnTo>
                    <a:pt x="1872234" y="1015784"/>
                  </a:lnTo>
                  <a:lnTo>
                    <a:pt x="1872234" y="0"/>
                  </a:lnTo>
                  <a:close/>
                </a:path>
              </a:pathLst>
            </a:custGeom>
            <a:solidFill>
              <a:srgbClr val="F5D9C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3143630" y="2299169"/>
            <a:ext cx="4680585" cy="1016000"/>
            <a:chOff x="3143630" y="2299169"/>
            <a:chExt cx="4680585" cy="1016000"/>
          </a:xfrm>
        </p:grpSpPr>
        <p:sp>
          <p:nvSpPr>
            <p:cNvPr id="12" name="object 12" descr=""/>
            <p:cNvSpPr/>
            <p:nvPr/>
          </p:nvSpPr>
          <p:spPr>
            <a:xfrm>
              <a:off x="3143630" y="2299169"/>
              <a:ext cx="2808605" cy="1016000"/>
            </a:xfrm>
            <a:custGeom>
              <a:avLst/>
              <a:gdLst/>
              <a:ahLst/>
              <a:cxnLst/>
              <a:rect l="l" t="t" r="r" b="b"/>
              <a:pathLst>
                <a:path w="2808604" h="1016000">
                  <a:moveTo>
                    <a:pt x="2808350" y="0"/>
                  </a:moveTo>
                  <a:lnTo>
                    <a:pt x="0" y="0"/>
                  </a:lnTo>
                  <a:lnTo>
                    <a:pt x="0" y="1015784"/>
                  </a:lnTo>
                  <a:lnTo>
                    <a:pt x="2808350" y="1015784"/>
                  </a:lnTo>
                  <a:lnTo>
                    <a:pt x="280835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951982" y="2299169"/>
              <a:ext cx="1872614" cy="1016000"/>
            </a:xfrm>
            <a:custGeom>
              <a:avLst/>
              <a:gdLst/>
              <a:ahLst/>
              <a:cxnLst/>
              <a:rect l="l" t="t" r="r" b="b"/>
              <a:pathLst>
                <a:path w="1872615" h="1016000">
                  <a:moveTo>
                    <a:pt x="1872234" y="0"/>
                  </a:moveTo>
                  <a:lnTo>
                    <a:pt x="0" y="0"/>
                  </a:lnTo>
                  <a:lnTo>
                    <a:pt x="0" y="1015784"/>
                  </a:lnTo>
                  <a:lnTo>
                    <a:pt x="1872234" y="1015784"/>
                  </a:lnTo>
                  <a:lnTo>
                    <a:pt x="1872234" y="0"/>
                  </a:lnTo>
                  <a:close/>
                </a:path>
              </a:pathLst>
            </a:custGeom>
            <a:solidFill>
              <a:srgbClr val="F9ECE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143630" y="3314915"/>
            <a:ext cx="4680585" cy="1016000"/>
            <a:chOff x="3143630" y="3314915"/>
            <a:chExt cx="4680585" cy="1016000"/>
          </a:xfrm>
        </p:grpSpPr>
        <p:sp>
          <p:nvSpPr>
            <p:cNvPr id="15" name="object 15" descr=""/>
            <p:cNvSpPr/>
            <p:nvPr/>
          </p:nvSpPr>
          <p:spPr>
            <a:xfrm>
              <a:off x="3143630" y="3314915"/>
              <a:ext cx="2808605" cy="1016000"/>
            </a:xfrm>
            <a:custGeom>
              <a:avLst/>
              <a:gdLst/>
              <a:ahLst/>
              <a:cxnLst/>
              <a:rect l="l" t="t" r="r" b="b"/>
              <a:pathLst>
                <a:path w="2808604" h="1016000">
                  <a:moveTo>
                    <a:pt x="2808350" y="0"/>
                  </a:moveTo>
                  <a:lnTo>
                    <a:pt x="0" y="0"/>
                  </a:lnTo>
                  <a:lnTo>
                    <a:pt x="0" y="1015784"/>
                  </a:lnTo>
                  <a:lnTo>
                    <a:pt x="2808350" y="1015784"/>
                  </a:lnTo>
                  <a:lnTo>
                    <a:pt x="280835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51982" y="3314915"/>
              <a:ext cx="1872614" cy="1016000"/>
            </a:xfrm>
            <a:custGeom>
              <a:avLst/>
              <a:gdLst/>
              <a:ahLst/>
              <a:cxnLst/>
              <a:rect l="l" t="t" r="r" b="b"/>
              <a:pathLst>
                <a:path w="1872615" h="1016000">
                  <a:moveTo>
                    <a:pt x="1872234" y="0"/>
                  </a:moveTo>
                  <a:lnTo>
                    <a:pt x="0" y="0"/>
                  </a:lnTo>
                  <a:lnTo>
                    <a:pt x="0" y="1015784"/>
                  </a:lnTo>
                  <a:lnTo>
                    <a:pt x="1872234" y="1015784"/>
                  </a:lnTo>
                  <a:lnTo>
                    <a:pt x="1872234" y="0"/>
                  </a:lnTo>
                  <a:close/>
                </a:path>
              </a:pathLst>
            </a:custGeom>
            <a:solidFill>
              <a:srgbClr val="F5D9C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3137280" y="261238"/>
            <a:ext cx="4693285" cy="6107430"/>
            <a:chOff x="3137280" y="261238"/>
            <a:chExt cx="4693285" cy="6107430"/>
          </a:xfrm>
        </p:grpSpPr>
        <p:sp>
          <p:nvSpPr>
            <p:cNvPr id="18" name="object 18" descr=""/>
            <p:cNvSpPr/>
            <p:nvPr/>
          </p:nvSpPr>
          <p:spPr>
            <a:xfrm>
              <a:off x="3143630" y="4330661"/>
              <a:ext cx="2808605" cy="1016000"/>
            </a:xfrm>
            <a:custGeom>
              <a:avLst/>
              <a:gdLst/>
              <a:ahLst/>
              <a:cxnLst/>
              <a:rect l="l" t="t" r="r" b="b"/>
              <a:pathLst>
                <a:path w="2808604" h="1016000">
                  <a:moveTo>
                    <a:pt x="2808350" y="0"/>
                  </a:moveTo>
                  <a:lnTo>
                    <a:pt x="0" y="0"/>
                  </a:lnTo>
                  <a:lnTo>
                    <a:pt x="0" y="1015784"/>
                  </a:lnTo>
                  <a:lnTo>
                    <a:pt x="2808350" y="1015784"/>
                  </a:lnTo>
                  <a:lnTo>
                    <a:pt x="280835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951982" y="4330661"/>
              <a:ext cx="1872614" cy="1016000"/>
            </a:xfrm>
            <a:custGeom>
              <a:avLst/>
              <a:gdLst/>
              <a:ahLst/>
              <a:cxnLst/>
              <a:rect l="l" t="t" r="r" b="b"/>
              <a:pathLst>
                <a:path w="1872615" h="1016000">
                  <a:moveTo>
                    <a:pt x="1872234" y="0"/>
                  </a:moveTo>
                  <a:lnTo>
                    <a:pt x="0" y="0"/>
                  </a:lnTo>
                  <a:lnTo>
                    <a:pt x="0" y="1015784"/>
                  </a:lnTo>
                  <a:lnTo>
                    <a:pt x="1872234" y="1015784"/>
                  </a:lnTo>
                  <a:lnTo>
                    <a:pt x="1872234" y="0"/>
                  </a:lnTo>
                  <a:close/>
                </a:path>
              </a:pathLst>
            </a:custGeom>
            <a:solidFill>
              <a:srgbClr val="F9E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143630" y="5346471"/>
              <a:ext cx="2808605" cy="1016000"/>
            </a:xfrm>
            <a:custGeom>
              <a:avLst/>
              <a:gdLst/>
              <a:ahLst/>
              <a:cxnLst/>
              <a:rect l="l" t="t" r="r" b="b"/>
              <a:pathLst>
                <a:path w="2808604" h="1016000">
                  <a:moveTo>
                    <a:pt x="2808350" y="0"/>
                  </a:moveTo>
                  <a:lnTo>
                    <a:pt x="0" y="0"/>
                  </a:lnTo>
                  <a:lnTo>
                    <a:pt x="0" y="1015784"/>
                  </a:lnTo>
                  <a:lnTo>
                    <a:pt x="2808350" y="1015784"/>
                  </a:lnTo>
                  <a:lnTo>
                    <a:pt x="280835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951982" y="5346471"/>
              <a:ext cx="1872614" cy="1016000"/>
            </a:xfrm>
            <a:custGeom>
              <a:avLst/>
              <a:gdLst/>
              <a:ahLst/>
              <a:cxnLst/>
              <a:rect l="l" t="t" r="r" b="b"/>
              <a:pathLst>
                <a:path w="1872615" h="1016000">
                  <a:moveTo>
                    <a:pt x="1872234" y="0"/>
                  </a:moveTo>
                  <a:lnTo>
                    <a:pt x="0" y="0"/>
                  </a:lnTo>
                  <a:lnTo>
                    <a:pt x="0" y="1015784"/>
                  </a:lnTo>
                  <a:lnTo>
                    <a:pt x="1872234" y="1015784"/>
                  </a:lnTo>
                  <a:lnTo>
                    <a:pt x="1872234" y="0"/>
                  </a:lnTo>
                  <a:close/>
                </a:path>
              </a:pathLst>
            </a:custGeom>
            <a:solidFill>
              <a:srgbClr val="F5D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951982" y="261238"/>
              <a:ext cx="0" cy="6107430"/>
            </a:xfrm>
            <a:custGeom>
              <a:avLst/>
              <a:gdLst/>
              <a:ahLst/>
              <a:cxnLst/>
              <a:rect l="l" t="t" r="r" b="b"/>
              <a:pathLst>
                <a:path w="0" h="6107430">
                  <a:moveTo>
                    <a:pt x="0" y="0"/>
                  </a:moveTo>
                  <a:lnTo>
                    <a:pt x="0" y="610736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137280" y="1283335"/>
              <a:ext cx="4693285" cy="0"/>
            </a:xfrm>
            <a:custGeom>
              <a:avLst/>
              <a:gdLst/>
              <a:ahLst/>
              <a:cxnLst/>
              <a:rect l="l" t="t" r="r" b="b"/>
              <a:pathLst>
                <a:path w="4693284" h="0">
                  <a:moveTo>
                    <a:pt x="0" y="0"/>
                  </a:moveTo>
                  <a:lnTo>
                    <a:pt x="469328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137280" y="261238"/>
              <a:ext cx="4693285" cy="6107430"/>
            </a:xfrm>
            <a:custGeom>
              <a:avLst/>
              <a:gdLst/>
              <a:ahLst/>
              <a:cxnLst/>
              <a:rect l="l" t="t" r="r" b="b"/>
              <a:pathLst>
                <a:path w="4693284" h="6107430">
                  <a:moveTo>
                    <a:pt x="0" y="2037841"/>
                  </a:moveTo>
                  <a:lnTo>
                    <a:pt x="4693285" y="2037841"/>
                  </a:lnTo>
                </a:path>
                <a:path w="4693284" h="6107430">
                  <a:moveTo>
                    <a:pt x="0" y="3053714"/>
                  </a:moveTo>
                  <a:lnTo>
                    <a:pt x="4693285" y="3053714"/>
                  </a:lnTo>
                </a:path>
                <a:path w="4693284" h="6107430">
                  <a:moveTo>
                    <a:pt x="0" y="4069460"/>
                  </a:moveTo>
                  <a:lnTo>
                    <a:pt x="4693285" y="4069460"/>
                  </a:lnTo>
                </a:path>
                <a:path w="4693284" h="6107430">
                  <a:moveTo>
                    <a:pt x="0" y="5085207"/>
                  </a:moveTo>
                  <a:lnTo>
                    <a:pt x="4693285" y="5085207"/>
                  </a:lnTo>
                </a:path>
                <a:path w="4693284" h="6107430">
                  <a:moveTo>
                    <a:pt x="6350" y="0"/>
                  </a:moveTo>
                  <a:lnTo>
                    <a:pt x="6350" y="6107366"/>
                  </a:lnTo>
                </a:path>
                <a:path w="4693284" h="6107430">
                  <a:moveTo>
                    <a:pt x="4686935" y="0"/>
                  </a:moveTo>
                  <a:lnTo>
                    <a:pt x="4686935" y="6107366"/>
                  </a:lnTo>
                </a:path>
                <a:path w="4693284" h="6107430">
                  <a:moveTo>
                    <a:pt x="0" y="6350"/>
                  </a:moveTo>
                  <a:lnTo>
                    <a:pt x="4693285" y="6350"/>
                  </a:lnTo>
                </a:path>
                <a:path w="4693284" h="6107430">
                  <a:moveTo>
                    <a:pt x="0" y="6101016"/>
                  </a:moveTo>
                  <a:lnTo>
                    <a:pt x="4693285" y="610101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922903" y="533476"/>
            <a:ext cx="12528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Tài</a:t>
            </a:r>
            <a:r>
              <a:rPr dirty="0" sz="28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sản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352413" y="275472"/>
            <a:ext cx="1073785" cy="9378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19710" marR="5080" indent="-207645">
              <a:lnSpc>
                <a:spcPct val="106800"/>
              </a:lnSpc>
              <a:spcBef>
                <a:spcPts val="105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Độ</a:t>
            </a: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ưu 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tiên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27" name="object 27" descr=""/>
          <p:cNvGraphicFramePr>
            <a:graphicFrameLocks noGrp="1"/>
          </p:cNvGraphicFramePr>
          <p:nvPr/>
        </p:nvGraphicFramePr>
        <p:xfrm>
          <a:off x="3137677" y="1283335"/>
          <a:ext cx="435229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4320"/>
                <a:gridCol w="389889"/>
                <a:gridCol w="1071880"/>
              </a:tblGrid>
              <a:tr h="1015365">
                <a:tc>
                  <a:txBody>
                    <a:bodyPr/>
                    <a:lstStyle/>
                    <a:p>
                      <a:pPr algn="r" marR="1983105">
                        <a:lnSpc>
                          <a:spcPts val="3260"/>
                        </a:lnSpc>
                      </a:pPr>
                      <a:r>
                        <a:rPr dirty="0" sz="2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TS1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3260"/>
                        </a:lnSpc>
                      </a:pPr>
                      <a:r>
                        <a:rPr dirty="0" sz="2800" spc="-50">
                          <a:latin typeface="Arial MT"/>
                          <a:cs typeface="Arial MT"/>
                        </a:rPr>
                        <a:t>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D9CC"/>
                    </a:solidFill>
                  </a:tcPr>
                </a:tc>
              </a:tr>
              <a:tr h="1015365">
                <a:tc>
                  <a:txBody>
                    <a:bodyPr/>
                    <a:lstStyle/>
                    <a:p>
                      <a:pPr algn="r" marR="1983105">
                        <a:lnSpc>
                          <a:spcPts val="3265"/>
                        </a:lnSpc>
                      </a:pPr>
                      <a:r>
                        <a:rPr dirty="0" sz="2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TS2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3265"/>
                        </a:lnSpc>
                      </a:pPr>
                      <a:r>
                        <a:rPr dirty="0" sz="2800" spc="-50">
                          <a:latin typeface="Arial MT"/>
                          <a:cs typeface="Arial MT"/>
                        </a:rPr>
                        <a:t>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9ECE7"/>
                    </a:solidFill>
                  </a:tcPr>
                </a:tc>
              </a:tr>
              <a:tr h="1015365">
                <a:tc>
                  <a:txBody>
                    <a:bodyPr/>
                    <a:lstStyle/>
                    <a:p>
                      <a:pPr algn="r" marR="1983105">
                        <a:lnSpc>
                          <a:spcPts val="3265"/>
                        </a:lnSpc>
                      </a:pPr>
                      <a:r>
                        <a:rPr dirty="0" sz="2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TS3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3265"/>
                        </a:lnSpc>
                      </a:pPr>
                      <a:r>
                        <a:rPr dirty="0" sz="2800" spc="-50"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D9CC"/>
                    </a:solidFill>
                  </a:tcPr>
                </a:tc>
              </a:tr>
              <a:tr h="1015365">
                <a:tc>
                  <a:txBody>
                    <a:bodyPr/>
                    <a:lstStyle/>
                    <a:p>
                      <a:pPr marL="74295">
                        <a:lnSpc>
                          <a:spcPts val="3265"/>
                        </a:lnSpc>
                      </a:pPr>
                      <a:r>
                        <a:rPr dirty="0" sz="2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TS4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3265"/>
                        </a:lnSpc>
                      </a:pPr>
                      <a:r>
                        <a:rPr dirty="0" sz="2800" spc="-50"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9ECE7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173355">
                        <a:lnSpc>
                          <a:spcPts val="3204"/>
                        </a:lnSpc>
                      </a:pPr>
                      <a:r>
                        <a:rPr dirty="0" sz="2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D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1971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31F20"/>
                </a:solidFill>
              </a:rPr>
              <a:t>Xác</a:t>
            </a:r>
            <a:r>
              <a:rPr dirty="0" spc="-220">
                <a:solidFill>
                  <a:srgbClr val="231F20"/>
                </a:solidFill>
              </a:rPr>
              <a:t> </a:t>
            </a:r>
            <a:r>
              <a:rPr dirty="0" spc="-20">
                <a:solidFill>
                  <a:srgbClr val="231F20"/>
                </a:solidFill>
              </a:rPr>
              <a:t>định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109"/>
            <a:ext cx="8439785" cy="379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Xác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đinh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các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kiểu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tấn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công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có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thể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thực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hiện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với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mỗi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tài</a:t>
            </a:r>
            <a:r>
              <a:rPr dirty="0" sz="2800" spc="-25">
                <a:latin typeface="Times New Roman"/>
                <a:cs typeface="Times New Roman"/>
              </a:rPr>
              <a:t> sản </a:t>
            </a:r>
            <a:r>
              <a:rPr dirty="0" sz="2800">
                <a:latin typeface="Times New Roman"/>
                <a:cs typeface="Times New Roman"/>
              </a:rPr>
              <a:t>Một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số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kiểu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tấn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công:</a:t>
            </a:r>
            <a:endParaRPr sz="2800">
              <a:latin typeface="Times New Roman"/>
              <a:cs typeface="Times New Roman"/>
            </a:endParaRPr>
          </a:p>
          <a:p>
            <a:pPr marL="304165" indent="-182245">
              <a:lnSpc>
                <a:spcPts val="2890"/>
              </a:lnSpc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latin typeface="Times New Roman"/>
                <a:cs typeface="Times New Roman"/>
              </a:rPr>
              <a:t>Tấn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công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có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chủ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đích</a:t>
            </a:r>
            <a:r>
              <a:rPr dirty="0" sz="2600" spc="-10">
                <a:latin typeface="Times New Roman"/>
                <a:cs typeface="Times New Roman"/>
              </a:rPr>
              <a:t> (APT)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ts val="3095"/>
              </a:lnSpc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 spc="-10">
                <a:latin typeface="Times New Roman"/>
                <a:cs typeface="Times New Roman"/>
              </a:rPr>
              <a:t>Malware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ts val="3095"/>
              </a:lnSpc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latin typeface="Times New Roman"/>
                <a:cs typeface="Times New Roman"/>
              </a:rPr>
              <a:t>Từ chối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dịch vụ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(Denial-of-</a:t>
            </a:r>
            <a:r>
              <a:rPr dirty="0" sz="2600">
                <a:latin typeface="Times New Roman"/>
                <a:cs typeface="Times New Roman"/>
              </a:rPr>
              <a:t>Service</a:t>
            </a:r>
            <a:r>
              <a:rPr dirty="0" sz="2600" spc="-1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Attacks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 </a:t>
            </a:r>
            <a:r>
              <a:rPr dirty="0" sz="2600" spc="-10">
                <a:latin typeface="Times New Roman"/>
                <a:cs typeface="Times New Roman"/>
              </a:rPr>
              <a:t>DoS/DDoS)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ts val="3100"/>
              </a:lnSpc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latin typeface="Times New Roman"/>
                <a:cs typeface="Times New Roman"/>
              </a:rPr>
              <a:t>Man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 the </a:t>
            </a:r>
            <a:r>
              <a:rPr dirty="0" sz="2600" spc="-10">
                <a:latin typeface="Times New Roman"/>
                <a:cs typeface="Times New Roman"/>
              </a:rPr>
              <a:t>middle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ts val="3095"/>
              </a:lnSpc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 spc="-25">
                <a:latin typeface="Times New Roman"/>
                <a:cs typeface="Times New Roman"/>
              </a:rPr>
              <a:t>XSS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ts val="3100"/>
              </a:lnSpc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latin typeface="Times New Roman"/>
                <a:cs typeface="Times New Roman"/>
              </a:rPr>
              <a:t>SQL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Injection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ts val="3115"/>
              </a:lnSpc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latin typeface="Times New Roman"/>
                <a:cs typeface="Times New Roman"/>
              </a:rPr>
              <a:t>Social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Engineering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Tấn công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có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chủ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đích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(APT)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781682"/>
            <a:ext cx="9796780" cy="3376929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0"/>
              </a:spcBef>
            </a:pPr>
            <a:r>
              <a:rPr dirty="0" sz="2800">
                <a:latin typeface="Times New Roman"/>
                <a:cs typeface="Times New Roman"/>
              </a:rPr>
              <a:t>Kẻ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tấn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công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xâm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nhập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vào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hệ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thống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để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tìm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kiếm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thông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tin,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thực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hiện </a:t>
            </a:r>
            <a:r>
              <a:rPr dirty="0" sz="2800">
                <a:latin typeface="Times New Roman"/>
                <a:cs typeface="Times New Roman"/>
              </a:rPr>
              <a:t>các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hành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bất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hợp</a:t>
            </a:r>
            <a:r>
              <a:rPr dirty="0" sz="2800" spc="-20">
                <a:latin typeface="Times New Roman"/>
                <a:cs typeface="Times New Roman"/>
              </a:rPr>
              <a:t> pháp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20"/>
              </a:lnSpc>
              <a:spcBef>
                <a:spcPts val="755"/>
              </a:spcBef>
            </a:pPr>
            <a:r>
              <a:rPr dirty="0" sz="2800">
                <a:latin typeface="Times New Roman"/>
                <a:cs typeface="Times New Roman"/>
              </a:rPr>
              <a:t>5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bước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để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tấn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công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vào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một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hệ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thống:</a:t>
            </a:r>
            <a:endParaRPr sz="2800">
              <a:latin typeface="Times New Roman"/>
              <a:cs typeface="Times New Roman"/>
            </a:endParaRPr>
          </a:p>
          <a:p>
            <a:pPr marL="408305" indent="-286385">
              <a:lnSpc>
                <a:spcPts val="3185"/>
              </a:lnSpc>
              <a:buClr>
                <a:srgbClr val="E38312"/>
              </a:buClr>
              <a:buFont typeface="Calibri"/>
              <a:buChar char="◦"/>
              <a:tabLst>
                <a:tab pos="408305" algn="l"/>
              </a:tabLst>
            </a:pPr>
            <a:r>
              <a:rPr dirty="0" sz="2800">
                <a:latin typeface="Times New Roman"/>
                <a:cs typeface="Times New Roman"/>
              </a:rPr>
              <a:t>Thăm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dò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(Reconnaisance)</a:t>
            </a:r>
            <a:endParaRPr sz="2800">
              <a:latin typeface="Times New Roman"/>
              <a:cs typeface="Times New Roman"/>
            </a:endParaRPr>
          </a:p>
          <a:p>
            <a:pPr marL="408305" indent="-286385">
              <a:lnSpc>
                <a:spcPts val="3290"/>
              </a:lnSpc>
              <a:buClr>
                <a:srgbClr val="E38312"/>
              </a:buClr>
              <a:buFont typeface="Calibri"/>
              <a:buChar char="◦"/>
              <a:tabLst>
                <a:tab pos="408305" algn="l"/>
              </a:tabLst>
            </a:pPr>
            <a:r>
              <a:rPr dirty="0" sz="2800">
                <a:latin typeface="Times New Roman"/>
                <a:cs typeface="Times New Roman"/>
              </a:rPr>
              <a:t>Quét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lỗ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hổng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để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tấn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công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(Scanning)</a:t>
            </a:r>
            <a:endParaRPr sz="2800">
              <a:latin typeface="Times New Roman"/>
              <a:cs typeface="Times New Roman"/>
            </a:endParaRPr>
          </a:p>
          <a:p>
            <a:pPr marL="408305" indent="-286385">
              <a:lnSpc>
                <a:spcPts val="3290"/>
              </a:lnSpc>
              <a:buClr>
                <a:srgbClr val="E38312"/>
              </a:buClr>
              <a:buFont typeface="Calibri"/>
              <a:buChar char="◦"/>
              <a:tabLst>
                <a:tab pos="408305" algn="l"/>
              </a:tabLst>
            </a:pPr>
            <a:r>
              <a:rPr dirty="0" sz="2800">
                <a:latin typeface="Times New Roman"/>
                <a:cs typeface="Times New Roman"/>
              </a:rPr>
              <a:t>Cố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gắng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lấy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quyền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truy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cập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(Gaining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access)</a:t>
            </a:r>
            <a:endParaRPr sz="2800">
              <a:latin typeface="Times New Roman"/>
              <a:cs typeface="Times New Roman"/>
            </a:endParaRPr>
          </a:p>
          <a:p>
            <a:pPr marL="408305" indent="-286385">
              <a:lnSpc>
                <a:spcPts val="3295"/>
              </a:lnSpc>
              <a:buClr>
                <a:srgbClr val="E38312"/>
              </a:buClr>
              <a:buFont typeface="Calibri"/>
              <a:buChar char="◦"/>
              <a:tabLst>
                <a:tab pos="408305" algn="l"/>
              </a:tabLst>
            </a:pPr>
            <a:r>
              <a:rPr dirty="0" sz="2800">
                <a:latin typeface="Times New Roman"/>
                <a:cs typeface="Times New Roman"/>
              </a:rPr>
              <a:t>Duy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trì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kết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nối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(Maintaining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access)</a:t>
            </a:r>
            <a:endParaRPr sz="2800">
              <a:latin typeface="Times New Roman"/>
              <a:cs typeface="Times New Roman"/>
            </a:endParaRPr>
          </a:p>
          <a:p>
            <a:pPr marL="408305" indent="-286385">
              <a:lnSpc>
                <a:spcPts val="3329"/>
              </a:lnSpc>
              <a:buClr>
                <a:srgbClr val="E38312"/>
              </a:buClr>
              <a:buFont typeface="Calibri"/>
              <a:buChar char="◦"/>
              <a:tabLst>
                <a:tab pos="408305" algn="l"/>
              </a:tabLst>
            </a:pPr>
            <a:r>
              <a:rPr dirty="0" sz="2800">
                <a:latin typeface="Times New Roman"/>
                <a:cs typeface="Times New Roman"/>
              </a:rPr>
              <a:t>Xóa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dấu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vết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(Cover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his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track)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Nội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 spc="-40">
                <a:solidFill>
                  <a:srgbClr val="404040"/>
                </a:solidFill>
              </a:rPr>
              <a:t>dung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4616450" cy="1712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46250">
              <a:lnSpc>
                <a:spcPct val="1318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Nguyên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tắc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mật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niệm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NIST</a:t>
            </a:r>
            <a:r>
              <a:rPr dirty="0" sz="28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Cybersecurity</a:t>
            </a:r>
            <a:r>
              <a:rPr dirty="0" sz="2800" spc="-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Framework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Phần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mềm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độc</a:t>
            </a:r>
            <a:r>
              <a:rPr dirty="0" spc="-2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hại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-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Malware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286002" y="1790216"/>
            <a:ext cx="2141220" cy="32480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Viruses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Worms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Trojan</a:t>
            </a:r>
            <a:r>
              <a:rPr dirty="0" sz="2800" spc="-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horses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Ransomware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Spyware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Botnet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Adware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>
                <a:solidFill>
                  <a:srgbClr val="404040"/>
                </a:solidFill>
              </a:rPr>
              <a:t>Viruses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9325610" cy="2720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chương trình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tối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thiểu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hai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endParaRPr sz="2800">
              <a:latin typeface="Times New Roman"/>
              <a:cs typeface="Times New Roman"/>
            </a:endParaRPr>
          </a:p>
          <a:p>
            <a:pPr algn="just" marL="304800" marR="5080" indent="-182880">
              <a:lnSpc>
                <a:spcPts val="2810"/>
              </a:lnSpc>
              <a:spcBef>
                <a:spcPts val="45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tự</a:t>
            </a:r>
            <a:r>
              <a:rPr dirty="0" sz="26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xen</a:t>
            </a:r>
            <a:r>
              <a:rPr dirty="0" sz="26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vào</a:t>
            </a:r>
            <a:r>
              <a:rPr dirty="0" sz="26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6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6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dirty="0" sz="26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dirty="0" sz="26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600" spc="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máy</a:t>
            </a:r>
            <a:r>
              <a:rPr dirty="0" sz="2600" spc="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6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6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6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dirty="0" sz="26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tự</a:t>
            </a:r>
            <a:r>
              <a:rPr dirty="0" sz="2600" spc="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nhân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dirty="0" sz="26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chủ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ý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dirty="0" sz="2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endParaRPr sz="2600">
              <a:latin typeface="Times New Roman"/>
              <a:cs typeface="Times New Roman"/>
            </a:endParaRPr>
          </a:p>
          <a:p>
            <a:pPr algn="just" marL="304800" marR="5080" indent="-182880">
              <a:lnSpc>
                <a:spcPts val="281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tự</a:t>
            </a:r>
            <a:r>
              <a:rPr dirty="0" sz="26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sao</a:t>
            </a:r>
            <a:r>
              <a:rPr dirty="0" sz="26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chép</a:t>
            </a:r>
            <a:r>
              <a:rPr dirty="0" sz="26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6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nó</a:t>
            </a:r>
            <a:r>
              <a:rPr dirty="0" sz="26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(nhân</a:t>
            </a:r>
            <a:r>
              <a:rPr dirty="0" sz="26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bản)</a:t>
            </a:r>
            <a:r>
              <a:rPr dirty="0" sz="26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lây</a:t>
            </a:r>
            <a:r>
              <a:rPr dirty="0" sz="26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nhiễm</a:t>
            </a:r>
            <a:r>
              <a:rPr dirty="0" sz="26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vào</a:t>
            </a:r>
            <a:r>
              <a:rPr dirty="0" sz="26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dirty="0" sz="26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tập</a:t>
            </a:r>
            <a:r>
              <a:rPr dirty="0" sz="26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6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(file)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hay</a:t>
            </a:r>
            <a:r>
              <a:rPr dirty="0" sz="26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6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vùng</a:t>
            </a:r>
            <a:r>
              <a:rPr dirty="0" sz="26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dirty="0" sz="26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dirty="0" sz="26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(boot,</a:t>
            </a:r>
            <a:r>
              <a:rPr dirty="0" sz="26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135">
                <a:solidFill>
                  <a:srgbClr val="404040"/>
                </a:solidFill>
                <a:latin typeface="Times New Roman"/>
                <a:cs typeface="Times New Roman"/>
              </a:rPr>
              <a:t>FAT</a:t>
            </a:r>
            <a:r>
              <a:rPr dirty="0" sz="26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sector)</a:t>
            </a:r>
            <a:r>
              <a:rPr dirty="0" sz="26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ở</a:t>
            </a:r>
            <a:r>
              <a:rPr dirty="0" sz="2600" spc="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6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600" spc="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6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lưu</a:t>
            </a:r>
            <a:r>
              <a:rPr dirty="0" sz="26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trữ</a:t>
            </a:r>
            <a:r>
              <a:rPr dirty="0" sz="2600" spc="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như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đĩa</a:t>
            </a:r>
            <a:r>
              <a:rPr dirty="0" sz="26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cứng,</a:t>
            </a:r>
            <a:r>
              <a:rPr dirty="0" sz="26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đĩa</a:t>
            </a:r>
            <a:r>
              <a:rPr dirty="0" sz="26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mềm,</a:t>
            </a:r>
            <a:r>
              <a:rPr dirty="0" sz="26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6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6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nhớ</a:t>
            </a:r>
            <a:r>
              <a:rPr dirty="0" sz="26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flash</a:t>
            </a:r>
            <a:r>
              <a:rPr dirty="0" sz="26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(phổ</a:t>
            </a:r>
            <a:r>
              <a:rPr dirty="0" sz="26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biến</a:t>
            </a:r>
            <a:r>
              <a:rPr dirty="0" sz="26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6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USB),...</a:t>
            </a:r>
            <a:r>
              <a:rPr dirty="0" sz="26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thậm</a:t>
            </a:r>
            <a:r>
              <a:rPr dirty="0" sz="26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chí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cả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EPROM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máy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13188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>
                <a:solidFill>
                  <a:srgbClr val="404040"/>
                </a:solidFill>
              </a:rPr>
              <a:t>Virus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7893050" cy="1808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virus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che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dấu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tránh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antivirus: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Mã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hóa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nó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Thay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đổi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thư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byte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virus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bổ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sung</a:t>
            </a:r>
            <a:endParaRPr sz="2800">
              <a:latin typeface="Times New Roman"/>
              <a:cs typeface="Times New Roman"/>
            </a:endParaRPr>
          </a:p>
          <a:p>
            <a:pPr marL="393065" indent="-27114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930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Sử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toán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ẩn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chuyển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hướng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liệu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Phần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mềm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độc</a:t>
            </a:r>
            <a:r>
              <a:rPr dirty="0" spc="-2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hại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-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Malware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286002" y="1790216"/>
            <a:ext cx="2141220" cy="32480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Viruses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 b="1">
                <a:solidFill>
                  <a:srgbClr val="404040"/>
                </a:solidFill>
                <a:latin typeface="Times New Roman"/>
                <a:cs typeface="Times New Roman"/>
              </a:rPr>
              <a:t>Worms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Trojan</a:t>
            </a:r>
            <a:r>
              <a:rPr dirty="0" sz="2800" spc="-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horses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Ransomware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Spyware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Botnet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Adware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Phần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mềm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độc</a:t>
            </a:r>
            <a:r>
              <a:rPr dirty="0" spc="-2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hại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-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Malware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286002" y="1790216"/>
            <a:ext cx="2141220" cy="32480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Viruses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 b="1">
                <a:solidFill>
                  <a:srgbClr val="404040"/>
                </a:solidFill>
                <a:latin typeface="Times New Roman"/>
                <a:cs typeface="Times New Roman"/>
              </a:rPr>
              <a:t>Worms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Trojan</a:t>
            </a:r>
            <a:r>
              <a:rPr dirty="0" sz="2800" spc="-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horses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Ransomware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Spyware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Botnet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Adware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15163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>
                <a:solidFill>
                  <a:srgbClr val="404040"/>
                </a:solidFill>
              </a:rPr>
              <a:t>Worm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>
                <a:solidFill>
                  <a:srgbClr val="404040"/>
                </a:solidFill>
              </a:rPr>
              <a:t>Sâu</a:t>
            </a:r>
            <a:r>
              <a:rPr dirty="0" spc="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máy</a:t>
            </a:r>
            <a:r>
              <a:rPr dirty="0" spc="204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tính</a:t>
            </a:r>
            <a:r>
              <a:rPr dirty="0" spc="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là</a:t>
            </a:r>
            <a:r>
              <a:rPr dirty="0" spc="204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một</a:t>
            </a:r>
            <a:r>
              <a:rPr dirty="0" spc="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loại</a:t>
            </a:r>
            <a:r>
              <a:rPr dirty="0" spc="2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phần</a:t>
            </a:r>
            <a:r>
              <a:rPr dirty="0" spc="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mềm</a:t>
            </a:r>
            <a:r>
              <a:rPr dirty="0" spc="19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độc</a:t>
            </a:r>
            <a:r>
              <a:rPr dirty="0" spc="2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hại</a:t>
            </a:r>
            <a:r>
              <a:rPr dirty="0" spc="2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lây</a:t>
            </a:r>
            <a:r>
              <a:rPr dirty="0" spc="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lan</a:t>
            </a:r>
            <a:r>
              <a:rPr dirty="0" spc="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các</a:t>
            </a:r>
            <a:r>
              <a:rPr dirty="0" spc="20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bản</a:t>
            </a:r>
            <a:r>
              <a:rPr dirty="0" spc="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sao</a:t>
            </a:r>
            <a:r>
              <a:rPr dirty="0" spc="215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của </a:t>
            </a:r>
            <a:r>
              <a:rPr dirty="0">
                <a:solidFill>
                  <a:srgbClr val="404040"/>
                </a:solidFill>
              </a:rPr>
              <a:t>nó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từ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máy</a:t>
            </a:r>
            <a:r>
              <a:rPr dirty="0" spc="-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tính</a:t>
            </a:r>
            <a:r>
              <a:rPr dirty="0" spc="-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này</a:t>
            </a:r>
            <a:r>
              <a:rPr dirty="0" spc="-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sang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máy</a:t>
            </a:r>
            <a:r>
              <a:rPr dirty="0" spc="-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tính</a:t>
            </a:r>
            <a:r>
              <a:rPr dirty="0" spc="-15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khác.</a:t>
            </a:r>
          </a:p>
          <a:p>
            <a:pPr marL="12700" marR="6350">
              <a:lnSpc>
                <a:spcPts val="3020"/>
              </a:lnSpc>
              <a:spcBef>
                <a:spcPts val="1415"/>
              </a:spcBef>
            </a:pPr>
            <a:r>
              <a:rPr dirty="0">
                <a:solidFill>
                  <a:srgbClr val="404040"/>
                </a:solidFill>
              </a:rPr>
              <a:t>Sâu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có</a:t>
            </a:r>
            <a:r>
              <a:rPr dirty="0" spc="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thể</a:t>
            </a:r>
            <a:r>
              <a:rPr dirty="0" spc="-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tự nhân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bản</a:t>
            </a:r>
            <a:r>
              <a:rPr dirty="0" spc="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mà</a:t>
            </a:r>
            <a:r>
              <a:rPr dirty="0" spc="-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không</a:t>
            </a:r>
            <a:r>
              <a:rPr dirty="0" spc="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cần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bất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kỳ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sự tương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tác</a:t>
            </a:r>
            <a:r>
              <a:rPr dirty="0" spc="-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nào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của </a:t>
            </a:r>
            <a:r>
              <a:rPr dirty="0" spc="-25">
                <a:solidFill>
                  <a:srgbClr val="404040"/>
                </a:solidFill>
              </a:rPr>
              <a:t>con </a:t>
            </a:r>
            <a:r>
              <a:rPr dirty="0" spc="-10">
                <a:solidFill>
                  <a:srgbClr val="404040"/>
                </a:solidFill>
              </a:rPr>
              <a:t>người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>
                <a:solidFill>
                  <a:srgbClr val="404040"/>
                </a:solidFill>
              </a:rPr>
              <a:t>Nó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không</a:t>
            </a:r>
            <a:r>
              <a:rPr dirty="0" spc="-5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cần</a:t>
            </a:r>
            <a:r>
              <a:rPr dirty="0" spc="-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phải</a:t>
            </a:r>
            <a:r>
              <a:rPr dirty="0" spc="-4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gắn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vào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một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chương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trình</a:t>
            </a:r>
            <a:r>
              <a:rPr dirty="0" spc="-3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phần</a:t>
            </a:r>
            <a:r>
              <a:rPr dirty="0" spc="-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mềm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để</a:t>
            </a:r>
            <a:r>
              <a:rPr dirty="0" spc="-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gây</a:t>
            </a:r>
            <a:r>
              <a:rPr dirty="0" spc="-20">
                <a:solidFill>
                  <a:srgbClr val="404040"/>
                </a:solidFill>
              </a:rPr>
              <a:t> hại.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Một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số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loại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20">
                <a:solidFill>
                  <a:srgbClr val="404040"/>
                </a:solidFill>
              </a:rPr>
              <a:t>worm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3716654" cy="2835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93520">
              <a:lnSpc>
                <a:spcPct val="1318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Internet</a:t>
            </a:r>
            <a:r>
              <a:rPr dirty="0" sz="28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Worms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dirty="0" sz="2800" spc="-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Worms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31400"/>
              </a:lnSpc>
              <a:spcBef>
                <a:spcPts val="1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Instant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Messaging</a:t>
            </a:r>
            <a:r>
              <a:rPr dirty="0" sz="28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Worms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File-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Sharing</a:t>
            </a:r>
            <a:r>
              <a:rPr dirty="0" sz="2800" spc="-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Worms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IRC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Worms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Phần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mềm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độc</a:t>
            </a:r>
            <a:r>
              <a:rPr dirty="0" spc="-2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hại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-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Malware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286002" y="1790216"/>
            <a:ext cx="2298700" cy="32480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Viruses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Worms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30" b="1">
                <a:solidFill>
                  <a:srgbClr val="404040"/>
                </a:solidFill>
                <a:latin typeface="Times New Roman"/>
                <a:cs typeface="Times New Roman"/>
              </a:rPr>
              <a:t>Trojan</a:t>
            </a:r>
            <a:r>
              <a:rPr dirty="0" sz="2800" spc="-1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404040"/>
                </a:solidFill>
                <a:latin typeface="Times New Roman"/>
                <a:cs typeface="Times New Roman"/>
              </a:rPr>
              <a:t>horses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Ransomware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Spyware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Botnet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Adware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>
                <a:solidFill>
                  <a:srgbClr val="404040"/>
                </a:solidFill>
              </a:rPr>
              <a:t>Trojan</a:t>
            </a:r>
            <a:r>
              <a:rPr dirty="0" spc="-210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horses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9994900" cy="38957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6350">
              <a:lnSpc>
                <a:spcPts val="3020"/>
              </a:lnSpc>
              <a:spcBef>
                <a:spcPts val="480"/>
              </a:spcBef>
              <a:tabLst>
                <a:tab pos="2226945" algn="l"/>
                <a:tab pos="6836409" algn="l"/>
                <a:tab pos="8448675" algn="l"/>
                <a:tab pos="927163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3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dirty="0" sz="28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mềm</a:t>
            </a:r>
            <a:r>
              <a:rPr dirty="0" sz="28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độc</a:t>
            </a:r>
            <a:r>
              <a:rPr dirty="0" sz="2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hại</a:t>
            </a:r>
            <a:r>
              <a:rPr dirty="0" sz="28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ngụy</a:t>
            </a:r>
            <a:r>
              <a:rPr dirty="0" sz="2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dưới</a:t>
            </a:r>
            <a:r>
              <a:rPr dirty="0" sz="28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dạng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mềm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pháp,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chạy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ẩn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nhiễm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41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Tội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dirty="0" sz="28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r>
              <a:rPr dirty="0" sz="28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lừa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2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tải</a:t>
            </a:r>
            <a:r>
              <a:rPr dirty="0" sz="2800" spc="2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Trojan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lên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máy</a:t>
            </a:r>
            <a:r>
              <a:rPr dirty="0" sz="2800" spc="2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họ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với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nhiều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đích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nhau:</a:t>
            </a:r>
            <a:endParaRPr sz="28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50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sửa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đổi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sao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chép</a:t>
            </a:r>
            <a:r>
              <a:rPr dirty="0" sz="26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liệu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xóa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dữ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285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chặn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endParaRPr sz="2600">
              <a:latin typeface="Times New Roman"/>
              <a:cs typeface="Times New Roman"/>
            </a:endParaRPr>
          </a:p>
          <a:p>
            <a:pPr marL="303530" indent="-181610">
              <a:lnSpc>
                <a:spcPct val="100000"/>
              </a:lnSpc>
              <a:spcBef>
                <a:spcPts val="320"/>
              </a:spcBef>
              <a:buClr>
                <a:srgbClr val="E38312"/>
              </a:buClr>
              <a:buFont typeface="Calibri"/>
              <a:buChar char="◦"/>
              <a:tabLst>
                <a:tab pos="303530" algn="l"/>
              </a:tabLst>
            </a:pP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59366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Một</a:t>
            </a:r>
            <a:r>
              <a:rPr dirty="0" spc="-229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số</a:t>
            </a:r>
            <a:r>
              <a:rPr dirty="0" spc="-229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loại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trojan</a:t>
            </a:r>
            <a:r>
              <a:rPr dirty="0" spc="-235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horses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2835910" cy="3959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Trojan-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Banker 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Trojan-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DDoS 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Trojan-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Downloader 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Trojan-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IM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Backdoor</a:t>
            </a:r>
            <a:r>
              <a:rPr dirty="0" sz="28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Trojan 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Trojan-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SMS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….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404040"/>
                </a:solidFill>
              </a:rPr>
              <a:t>Nguyên</a:t>
            </a:r>
            <a:r>
              <a:rPr dirty="0" spc="-24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tắc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bảo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mật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4163060" cy="1712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Tính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sẵn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sàng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(A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vailability) </a:t>
            </a:r>
            <a:r>
              <a:rPr dirty="0" sz="2800">
                <a:latin typeface="Times New Roman"/>
                <a:cs typeface="Times New Roman"/>
              </a:rPr>
              <a:t>Tính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toàn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vẹn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ntegrity) </a:t>
            </a:r>
            <a:r>
              <a:rPr dirty="0" sz="2800">
                <a:latin typeface="Times New Roman"/>
                <a:cs typeface="Times New Roman"/>
              </a:rPr>
              <a:t>Tính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bí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mật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onfidentiality)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Phần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mềm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độc</a:t>
            </a:r>
            <a:r>
              <a:rPr dirty="0" spc="-2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hại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-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Malware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286002" y="1790216"/>
            <a:ext cx="2192655" cy="32480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Viruses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Worms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Trojan</a:t>
            </a:r>
            <a:r>
              <a:rPr dirty="0" sz="2800" spc="-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horses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 b="1">
                <a:solidFill>
                  <a:srgbClr val="404040"/>
                </a:solidFill>
                <a:latin typeface="Times New Roman"/>
                <a:cs typeface="Times New Roman"/>
              </a:rPr>
              <a:t>Ransomware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Spyware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Botnet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Adware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404040"/>
                </a:solidFill>
              </a:rPr>
              <a:t>Ransomware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>
                <a:solidFill>
                  <a:srgbClr val="404040"/>
                </a:solidFill>
              </a:rPr>
              <a:t>một</a:t>
            </a:r>
            <a:r>
              <a:rPr dirty="0" spc="26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loại</a:t>
            </a:r>
            <a:r>
              <a:rPr dirty="0" spc="27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phần</a:t>
            </a:r>
            <a:r>
              <a:rPr dirty="0" spc="28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mềm</a:t>
            </a:r>
            <a:r>
              <a:rPr dirty="0" spc="29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độc</a:t>
            </a:r>
            <a:r>
              <a:rPr dirty="0" spc="27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hại</a:t>
            </a:r>
            <a:r>
              <a:rPr dirty="0" spc="29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mà</a:t>
            </a:r>
            <a:r>
              <a:rPr dirty="0" spc="27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tội</a:t>
            </a:r>
            <a:r>
              <a:rPr dirty="0" spc="28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phạm</a:t>
            </a:r>
            <a:r>
              <a:rPr dirty="0" spc="28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mạng</a:t>
            </a:r>
            <a:r>
              <a:rPr dirty="0" spc="29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sử</a:t>
            </a:r>
            <a:r>
              <a:rPr dirty="0" spc="27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dụng</a:t>
            </a:r>
            <a:r>
              <a:rPr dirty="0" spc="28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để</a:t>
            </a:r>
            <a:r>
              <a:rPr dirty="0" spc="27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đòi</a:t>
            </a:r>
            <a:r>
              <a:rPr dirty="0" spc="280">
                <a:solidFill>
                  <a:srgbClr val="404040"/>
                </a:solidFill>
              </a:rPr>
              <a:t> </a:t>
            </a:r>
            <a:r>
              <a:rPr dirty="0" spc="-20">
                <a:solidFill>
                  <a:srgbClr val="404040"/>
                </a:solidFill>
              </a:rPr>
              <a:t>tiền </a:t>
            </a:r>
            <a:r>
              <a:rPr dirty="0" spc="-10">
                <a:solidFill>
                  <a:srgbClr val="404040"/>
                </a:solidFill>
              </a:rPr>
              <a:t>chuộc.</a:t>
            </a:r>
          </a:p>
          <a:p>
            <a:pPr marL="12700" marR="250190">
              <a:lnSpc>
                <a:spcPts val="4430"/>
              </a:lnSpc>
              <a:spcBef>
                <a:spcPts val="285"/>
              </a:spcBef>
            </a:pPr>
            <a:r>
              <a:rPr dirty="0">
                <a:solidFill>
                  <a:srgbClr val="404040"/>
                </a:solidFill>
              </a:rPr>
              <a:t>chặn</a:t>
            </a:r>
            <a:r>
              <a:rPr dirty="0" spc="-3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quyền</a:t>
            </a:r>
            <a:r>
              <a:rPr dirty="0" spc="-3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truy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cập</a:t>
            </a:r>
            <a:r>
              <a:rPr dirty="0" spc="-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vào</a:t>
            </a:r>
            <a:r>
              <a:rPr dirty="0" spc="-3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hệ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thống</a:t>
            </a:r>
            <a:r>
              <a:rPr dirty="0" spc="-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hoặc</a:t>
            </a:r>
            <a:r>
              <a:rPr dirty="0" spc="-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mã</a:t>
            </a:r>
            <a:r>
              <a:rPr dirty="0" spc="-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hóa</a:t>
            </a:r>
            <a:r>
              <a:rPr dirty="0" spc="-3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dữ</a:t>
            </a:r>
            <a:r>
              <a:rPr dirty="0" spc="-3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liệu</a:t>
            </a:r>
            <a:r>
              <a:rPr dirty="0" spc="-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trên</a:t>
            </a:r>
            <a:r>
              <a:rPr dirty="0" spc="-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hệ</a:t>
            </a:r>
            <a:r>
              <a:rPr dirty="0" spc="-3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thống </a:t>
            </a:r>
            <a:r>
              <a:rPr dirty="0">
                <a:solidFill>
                  <a:srgbClr val="404040"/>
                </a:solidFill>
              </a:rPr>
              <a:t>có</a:t>
            </a:r>
            <a:r>
              <a:rPr dirty="0" spc="-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thể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lây</a:t>
            </a:r>
            <a:r>
              <a:rPr dirty="0" spc="-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lan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sang máy</a:t>
            </a:r>
            <a:r>
              <a:rPr dirty="0" spc="-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tính</a:t>
            </a:r>
            <a:r>
              <a:rPr dirty="0" spc="-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thông</a:t>
            </a:r>
            <a:r>
              <a:rPr dirty="0" spc="-25">
                <a:solidFill>
                  <a:srgbClr val="404040"/>
                </a:solidFill>
              </a:rPr>
              <a:t> qua</a:t>
            </a:r>
          </a:p>
          <a:p>
            <a:pPr marL="304165" indent="-182245">
              <a:lnSpc>
                <a:spcPts val="2885"/>
              </a:lnSpc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solidFill>
                  <a:srgbClr val="404040"/>
                </a:solidFill>
              </a:rPr>
              <a:t>file</a:t>
            </a:r>
            <a:r>
              <a:rPr dirty="0" sz="2600" spc="-5">
                <a:solidFill>
                  <a:srgbClr val="404040"/>
                </a:solidFill>
              </a:rPr>
              <a:t> </a:t>
            </a:r>
            <a:r>
              <a:rPr dirty="0" sz="2600">
                <a:solidFill>
                  <a:srgbClr val="404040"/>
                </a:solidFill>
              </a:rPr>
              <a:t>đính</a:t>
            </a:r>
            <a:r>
              <a:rPr dirty="0" sz="2600" spc="-25">
                <a:solidFill>
                  <a:srgbClr val="404040"/>
                </a:solidFill>
              </a:rPr>
              <a:t> </a:t>
            </a:r>
            <a:r>
              <a:rPr dirty="0" sz="2600">
                <a:solidFill>
                  <a:srgbClr val="404040"/>
                </a:solidFill>
              </a:rPr>
              <a:t>kèm</a:t>
            </a:r>
            <a:r>
              <a:rPr dirty="0" sz="2600" spc="-20">
                <a:solidFill>
                  <a:srgbClr val="404040"/>
                </a:solidFill>
              </a:rPr>
              <a:t> </a:t>
            </a:r>
            <a:r>
              <a:rPr dirty="0" sz="2600">
                <a:solidFill>
                  <a:srgbClr val="404040"/>
                </a:solidFill>
              </a:rPr>
              <a:t>hoặc</a:t>
            </a:r>
            <a:r>
              <a:rPr dirty="0" sz="2600" spc="-25">
                <a:solidFill>
                  <a:srgbClr val="404040"/>
                </a:solidFill>
              </a:rPr>
              <a:t> </a:t>
            </a:r>
            <a:r>
              <a:rPr dirty="0" sz="2600">
                <a:solidFill>
                  <a:srgbClr val="404040"/>
                </a:solidFill>
              </a:rPr>
              <a:t>link trong</a:t>
            </a:r>
            <a:r>
              <a:rPr dirty="0" sz="2600" spc="-20">
                <a:solidFill>
                  <a:srgbClr val="404040"/>
                </a:solidFill>
              </a:rPr>
              <a:t> </a:t>
            </a:r>
            <a:r>
              <a:rPr dirty="0" sz="2600">
                <a:solidFill>
                  <a:srgbClr val="404040"/>
                </a:solidFill>
              </a:rPr>
              <a:t>email lừa</a:t>
            </a:r>
            <a:r>
              <a:rPr dirty="0" sz="2600" spc="-5">
                <a:solidFill>
                  <a:srgbClr val="404040"/>
                </a:solidFill>
              </a:rPr>
              <a:t> </a:t>
            </a:r>
            <a:r>
              <a:rPr dirty="0" sz="2600" spc="-25">
                <a:solidFill>
                  <a:srgbClr val="404040"/>
                </a:solidFill>
              </a:rPr>
              <a:t>đảo</a:t>
            </a:r>
            <a:endParaRPr sz="2600"/>
          </a:p>
          <a:p>
            <a:pPr marL="304165" indent="-18224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solidFill>
                  <a:srgbClr val="404040"/>
                </a:solidFill>
              </a:rPr>
              <a:t>các</a:t>
            </a:r>
            <a:r>
              <a:rPr dirty="0" sz="2600" spc="-10">
                <a:solidFill>
                  <a:srgbClr val="404040"/>
                </a:solidFill>
              </a:rPr>
              <a:t> </a:t>
            </a:r>
            <a:r>
              <a:rPr dirty="0" sz="2600">
                <a:solidFill>
                  <a:srgbClr val="404040"/>
                </a:solidFill>
              </a:rPr>
              <a:t>trang</a:t>
            </a:r>
            <a:r>
              <a:rPr dirty="0" sz="2600" spc="-10">
                <a:solidFill>
                  <a:srgbClr val="404040"/>
                </a:solidFill>
              </a:rPr>
              <a:t> </a:t>
            </a:r>
            <a:r>
              <a:rPr dirty="0" sz="2600">
                <a:solidFill>
                  <a:srgbClr val="404040"/>
                </a:solidFill>
              </a:rPr>
              <a:t>web</a:t>
            </a:r>
            <a:r>
              <a:rPr dirty="0" sz="2600" spc="-25">
                <a:solidFill>
                  <a:srgbClr val="404040"/>
                </a:solidFill>
              </a:rPr>
              <a:t> </a:t>
            </a:r>
            <a:r>
              <a:rPr dirty="0" sz="2600">
                <a:solidFill>
                  <a:srgbClr val="404040"/>
                </a:solidFill>
              </a:rPr>
              <a:t>bị</a:t>
            </a:r>
            <a:r>
              <a:rPr dirty="0" sz="2600" spc="-15">
                <a:solidFill>
                  <a:srgbClr val="404040"/>
                </a:solidFill>
              </a:rPr>
              <a:t> </a:t>
            </a:r>
            <a:r>
              <a:rPr dirty="0" sz="2600">
                <a:solidFill>
                  <a:srgbClr val="404040"/>
                </a:solidFill>
              </a:rPr>
              <a:t>nhiễm</a:t>
            </a:r>
            <a:r>
              <a:rPr dirty="0" sz="2600" spc="-15">
                <a:solidFill>
                  <a:srgbClr val="404040"/>
                </a:solidFill>
              </a:rPr>
              <a:t> </a:t>
            </a:r>
            <a:r>
              <a:rPr dirty="0" sz="2600" spc="-10">
                <a:solidFill>
                  <a:srgbClr val="404040"/>
                </a:solidFill>
              </a:rPr>
              <a:t>virus</a:t>
            </a:r>
            <a:endParaRPr sz="2600"/>
          </a:p>
          <a:p>
            <a:pPr marL="304165" indent="-18224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 spc="-10">
                <a:solidFill>
                  <a:srgbClr val="404040"/>
                </a:solidFill>
              </a:rPr>
              <a:t>download</a:t>
            </a:r>
            <a:endParaRPr sz="2600"/>
          </a:p>
          <a:p>
            <a:pPr marL="304165" indent="-182245">
              <a:lnSpc>
                <a:spcPct val="100000"/>
              </a:lnSpc>
              <a:spcBef>
                <a:spcPts val="285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solidFill>
                  <a:srgbClr val="404040"/>
                </a:solidFill>
              </a:rPr>
              <a:t>USB</a:t>
            </a:r>
            <a:r>
              <a:rPr dirty="0" sz="2600" spc="-15">
                <a:solidFill>
                  <a:srgbClr val="404040"/>
                </a:solidFill>
              </a:rPr>
              <a:t> </a:t>
            </a:r>
            <a:r>
              <a:rPr dirty="0" sz="2600">
                <a:solidFill>
                  <a:srgbClr val="404040"/>
                </a:solidFill>
              </a:rPr>
              <a:t>driver</a:t>
            </a:r>
            <a:r>
              <a:rPr dirty="0" sz="2600" spc="-20">
                <a:solidFill>
                  <a:srgbClr val="404040"/>
                </a:solidFill>
              </a:rPr>
              <a:t> </a:t>
            </a:r>
            <a:r>
              <a:rPr dirty="0" sz="2600">
                <a:solidFill>
                  <a:srgbClr val="404040"/>
                </a:solidFill>
              </a:rPr>
              <a:t>bị </a:t>
            </a:r>
            <a:r>
              <a:rPr dirty="0" sz="2600" spc="-10">
                <a:solidFill>
                  <a:srgbClr val="404040"/>
                </a:solidFill>
              </a:rPr>
              <a:t>nhiễm.</a:t>
            </a:r>
            <a:endParaRPr sz="2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Một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số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loại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40">
                <a:solidFill>
                  <a:srgbClr val="404040"/>
                </a:solidFill>
              </a:rPr>
              <a:t>ransomeware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404040"/>
                </a:solidFill>
              </a:rPr>
              <a:t>Crypto</a:t>
            </a:r>
            <a:r>
              <a:rPr dirty="0" spc="-85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ransomware</a:t>
            </a:r>
          </a:p>
          <a:p>
            <a:pPr marL="304800" marR="5080" indent="-182880">
              <a:lnSpc>
                <a:spcPts val="3030"/>
              </a:lnSpc>
              <a:spcBef>
                <a:spcPts val="45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>
                <a:solidFill>
                  <a:srgbClr val="404040"/>
                </a:solidFill>
              </a:rPr>
              <a:t>mã</a:t>
            </a:r>
            <a:r>
              <a:rPr dirty="0" spc="27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hóa</a:t>
            </a:r>
            <a:r>
              <a:rPr dirty="0" spc="27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các</a:t>
            </a:r>
            <a:r>
              <a:rPr dirty="0" spc="27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file</a:t>
            </a:r>
            <a:r>
              <a:rPr dirty="0" spc="27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có</a:t>
            </a:r>
            <a:r>
              <a:rPr dirty="0" spc="28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giá</a:t>
            </a:r>
            <a:r>
              <a:rPr dirty="0" spc="27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trị</a:t>
            </a:r>
            <a:r>
              <a:rPr dirty="0" spc="28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trên</a:t>
            </a:r>
            <a:r>
              <a:rPr dirty="0" spc="28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máy</a:t>
            </a:r>
            <a:r>
              <a:rPr dirty="0" spc="28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tính</a:t>
            </a:r>
            <a:r>
              <a:rPr dirty="0" spc="28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để</a:t>
            </a:r>
            <a:r>
              <a:rPr dirty="0" spc="27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người</a:t>
            </a:r>
            <a:r>
              <a:rPr dirty="0" spc="27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dùng</a:t>
            </a:r>
            <a:r>
              <a:rPr dirty="0" spc="27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không</a:t>
            </a:r>
            <a:r>
              <a:rPr dirty="0" spc="280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thể </a:t>
            </a:r>
            <a:r>
              <a:rPr dirty="0">
                <a:solidFill>
                  <a:srgbClr val="404040"/>
                </a:solidFill>
              </a:rPr>
              <a:t>truy</a:t>
            </a:r>
            <a:r>
              <a:rPr dirty="0" spc="-4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cập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chúng.</a:t>
            </a: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>
                <a:solidFill>
                  <a:srgbClr val="404040"/>
                </a:solidFill>
              </a:rPr>
              <a:t>Locker</a:t>
            </a:r>
            <a:r>
              <a:rPr dirty="0" spc="-7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ransomware</a:t>
            </a:r>
          </a:p>
          <a:p>
            <a:pPr marL="304800" indent="-182880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>
                <a:solidFill>
                  <a:srgbClr val="404040"/>
                </a:solidFill>
              </a:rPr>
              <a:t>khóa</a:t>
            </a:r>
            <a:r>
              <a:rPr dirty="0" spc="-5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không</a:t>
            </a:r>
            <a:r>
              <a:rPr dirty="0" spc="-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cho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nạn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nhân</a:t>
            </a:r>
            <a:r>
              <a:rPr dirty="0" spc="-4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truy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cập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vào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thiết</a:t>
            </a:r>
            <a:r>
              <a:rPr dirty="0" spc="-5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bị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của</a:t>
            </a:r>
            <a:r>
              <a:rPr dirty="0" spc="-35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họ,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Phần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mềm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độc</a:t>
            </a:r>
            <a:r>
              <a:rPr dirty="0" spc="-2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hại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-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Malware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286002" y="1790216"/>
            <a:ext cx="2141220" cy="32480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Viruses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Worms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Trojan</a:t>
            </a:r>
            <a:r>
              <a:rPr dirty="0" sz="2800" spc="-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horses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Ransomware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 b="1">
                <a:solidFill>
                  <a:srgbClr val="404040"/>
                </a:solidFill>
                <a:latin typeface="Times New Roman"/>
                <a:cs typeface="Times New Roman"/>
              </a:rPr>
              <a:t>Spyware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Botnet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Adware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solidFill>
                  <a:srgbClr val="404040"/>
                </a:solidFill>
              </a:rPr>
              <a:t>Spyware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9995535" cy="20307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 spc="6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mềm</a:t>
            </a:r>
            <a:r>
              <a:rPr dirty="0" sz="2800" spc="6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6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800" spc="6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dirty="0" sz="2800" spc="6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6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thu</a:t>
            </a:r>
            <a:r>
              <a:rPr dirty="0" sz="2800" spc="6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thập</a:t>
            </a:r>
            <a:r>
              <a:rPr dirty="0" sz="2800" spc="6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6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6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6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6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6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chuyển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đó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bên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thứ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2800" spc="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mà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ý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hoặc</a:t>
            </a:r>
            <a:r>
              <a:rPr dirty="0" sz="28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biết</a:t>
            </a:r>
            <a:endParaRPr sz="2800">
              <a:latin typeface="Times New Roman"/>
              <a:cs typeface="Times New Roman"/>
            </a:endParaRPr>
          </a:p>
          <a:p>
            <a:pPr algn="just" marL="304800" marR="6985" indent="-182880">
              <a:lnSpc>
                <a:spcPts val="2950"/>
              </a:lnSpc>
              <a:spcBef>
                <a:spcPts val="47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 spc="5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mềm</a:t>
            </a:r>
            <a:r>
              <a:rPr dirty="0" sz="2800" spc="5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gián</a:t>
            </a:r>
            <a:r>
              <a:rPr dirty="0" sz="2800" spc="5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điệp</a:t>
            </a:r>
            <a:r>
              <a:rPr dirty="0" sz="2800" spc="50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5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5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nắm</a:t>
            </a:r>
            <a:r>
              <a:rPr dirty="0" sz="2800" spc="5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bắt</a:t>
            </a:r>
            <a:r>
              <a:rPr dirty="0" sz="2800" spc="5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5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5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thẻ</a:t>
            </a:r>
            <a:r>
              <a:rPr dirty="0" sz="2800" spc="5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</a:t>
            </a:r>
            <a:r>
              <a:rPr dirty="0" sz="2800" spc="5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dirty="0" sz="2800" spc="5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của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dùng.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Phần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mềm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độc</a:t>
            </a:r>
            <a:r>
              <a:rPr dirty="0" spc="-2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hại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-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Malware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286002" y="1790216"/>
            <a:ext cx="2141220" cy="32480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Viruses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Worms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Trojan</a:t>
            </a:r>
            <a:r>
              <a:rPr dirty="0" sz="2800" spc="-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horses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Ransomware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Spyware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 b="1">
                <a:solidFill>
                  <a:srgbClr val="404040"/>
                </a:solidFill>
                <a:latin typeface="Times New Roman"/>
                <a:cs typeface="Times New Roman"/>
              </a:rPr>
              <a:t>Botnet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Adware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16205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solidFill>
                  <a:srgbClr val="404040"/>
                </a:solidFill>
              </a:rPr>
              <a:t>Botnet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578782"/>
            <a:ext cx="10485755" cy="483425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hai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từ,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“robot”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“network”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45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r>
              <a:rPr dirty="0" sz="28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máy</a:t>
            </a:r>
            <a:r>
              <a:rPr dirty="0" sz="28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8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xâm</a:t>
            </a:r>
            <a:r>
              <a:rPr dirty="0" sz="28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dirty="0" sz="28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giám</a:t>
            </a:r>
            <a:r>
              <a:rPr dirty="0" sz="28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sát</a:t>
            </a:r>
            <a:r>
              <a:rPr dirty="0" sz="28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bởi</a:t>
            </a:r>
            <a:r>
              <a:rPr dirty="0" sz="28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kênh</a:t>
            </a:r>
            <a:r>
              <a:rPr dirty="0" sz="28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chỉ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huy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soát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(C&amp;C)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Máy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nhiễm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Bot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gọi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Zombie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chỉ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huy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soát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bởi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Botmaster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sử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endParaRPr sz="2800">
              <a:latin typeface="Times New Roman"/>
              <a:cs typeface="Times New Roman"/>
            </a:endParaRPr>
          </a:p>
          <a:p>
            <a:pPr lvl="1" marL="48768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4876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khởi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cuộc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DDoS</a:t>
            </a:r>
            <a:endParaRPr sz="2800">
              <a:latin typeface="Times New Roman"/>
              <a:cs typeface="Times New Roman"/>
            </a:endParaRPr>
          </a:p>
          <a:p>
            <a:pPr lvl="1" marL="4876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4876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Lan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malware,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hoặc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độc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hại</a:t>
            </a:r>
            <a:endParaRPr sz="2800">
              <a:latin typeface="Times New Roman"/>
              <a:cs typeface="Times New Roman"/>
            </a:endParaRPr>
          </a:p>
          <a:p>
            <a:pPr lvl="1" marL="4876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4876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thập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đăng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68882" y="6421018"/>
            <a:ext cx="62280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 tác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đòi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hỏi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nhiều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CPU,…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960734" y="6546291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solidFill>
                  <a:srgbClr val="FFFFFF"/>
                </a:solidFill>
                <a:latin typeface="Arial MT"/>
                <a:cs typeface="Arial MT"/>
              </a:rPr>
              <a:t>36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Phần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mềm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độc</a:t>
            </a:r>
            <a:r>
              <a:rPr dirty="0" spc="-23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hại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-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Malware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37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286002" y="1790216"/>
            <a:ext cx="2141220" cy="32480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Viruses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Worms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Trojan</a:t>
            </a:r>
            <a:r>
              <a:rPr dirty="0" sz="2800" spc="-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horses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Ransomware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Spyware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Botnet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10" b="1">
                <a:solidFill>
                  <a:srgbClr val="404040"/>
                </a:solidFill>
                <a:latin typeface="Times New Roman"/>
                <a:cs typeface="Times New Roman"/>
              </a:rPr>
              <a:t>Adware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>
                <a:solidFill>
                  <a:srgbClr val="404040"/>
                </a:solidFill>
              </a:rPr>
              <a:t>Adware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37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9994265" cy="191833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mềm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mong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muốn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ts val="3030"/>
              </a:lnSpc>
              <a:spcBef>
                <a:spcPts val="144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800" spc="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dirty="0" sz="2800" spc="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hiển</a:t>
            </a:r>
            <a:r>
              <a:rPr dirty="0" sz="28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dirty="0" sz="2800" spc="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dirty="0" sz="28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dirty="0" sz="28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dirty="0" sz="2800" spc="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màn</a:t>
            </a:r>
            <a:r>
              <a:rPr dirty="0" sz="28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dirty="0" sz="28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người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dùng,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hướng</a:t>
            </a:r>
            <a:r>
              <a:rPr dirty="0" sz="28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yêu</a:t>
            </a:r>
            <a:r>
              <a:rPr dirty="0" sz="28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cầu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tới</a:t>
            </a:r>
            <a:r>
              <a:rPr dirty="0" sz="28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dirty="0" sz="28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dirty="0" sz="28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thu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thập</a:t>
            </a:r>
            <a:r>
              <a:rPr dirty="0" sz="28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kiểu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marketing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nhau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Từ</a:t>
            </a:r>
            <a:r>
              <a:rPr dirty="0" spc="-2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chối</a:t>
            </a:r>
            <a:r>
              <a:rPr dirty="0" spc="-2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dịch</a:t>
            </a:r>
            <a:r>
              <a:rPr dirty="0" spc="-2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vụ</a:t>
            </a:r>
            <a:r>
              <a:rPr dirty="0" spc="-215">
                <a:solidFill>
                  <a:srgbClr val="000000"/>
                </a:solidFill>
              </a:rPr>
              <a:t> </a:t>
            </a:r>
            <a:r>
              <a:rPr dirty="0" spc="-35">
                <a:solidFill>
                  <a:srgbClr val="000000"/>
                </a:solidFill>
              </a:rPr>
              <a:t>(Dos/DDos)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37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781682"/>
            <a:ext cx="9477375" cy="33909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0"/>
              </a:spcBef>
            </a:pPr>
            <a:r>
              <a:rPr dirty="0" sz="2800">
                <a:latin typeface="Times New Roman"/>
                <a:cs typeface="Times New Roman"/>
              </a:rPr>
              <a:t>Là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kiểu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tấn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công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ngăn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không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cho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những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người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dùng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khác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truy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cập </a:t>
            </a:r>
            <a:r>
              <a:rPr dirty="0" sz="2800">
                <a:latin typeface="Times New Roman"/>
                <a:cs typeface="Times New Roman"/>
              </a:rPr>
              <a:t>vào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hệ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thống</a:t>
            </a:r>
            <a:endParaRPr sz="2800">
              <a:latin typeface="Times New Roman"/>
              <a:cs typeface="Times New Roman"/>
            </a:endParaRPr>
          </a:p>
          <a:p>
            <a:pPr marL="12700" marR="2049780">
              <a:lnSpc>
                <a:spcPct val="121800"/>
              </a:lnSpc>
              <a:spcBef>
                <a:spcPts val="25"/>
              </a:spcBef>
            </a:pPr>
            <a:r>
              <a:rPr dirty="0" sz="2800">
                <a:latin typeface="Times New Roman"/>
                <a:cs typeface="Times New Roman"/>
              </a:rPr>
              <a:t>Làm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cho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hệ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thống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bị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quá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tải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và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không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thể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hoạt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động </a:t>
            </a:r>
            <a:r>
              <a:rPr dirty="0" sz="2800">
                <a:latin typeface="Times New Roman"/>
                <a:cs typeface="Times New Roman"/>
              </a:rPr>
              <a:t>DoS: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tấn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công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“one-</a:t>
            </a:r>
            <a:r>
              <a:rPr dirty="0" sz="2800" spc="-10">
                <a:latin typeface="Times New Roman"/>
                <a:cs typeface="Times New Roman"/>
              </a:rPr>
              <a:t>to-</a:t>
            </a:r>
            <a:r>
              <a:rPr dirty="0" sz="2800" spc="-20">
                <a:latin typeface="Times New Roman"/>
                <a:cs typeface="Times New Roman"/>
              </a:rPr>
              <a:t>one”</a:t>
            </a:r>
            <a:endParaRPr sz="2800">
              <a:latin typeface="Times New Roman"/>
              <a:cs typeface="Times New Roman"/>
            </a:endParaRPr>
          </a:p>
          <a:p>
            <a:pPr marL="12700" marR="4376420">
              <a:lnSpc>
                <a:spcPts val="4100"/>
              </a:lnSpc>
              <a:spcBef>
                <a:spcPts val="240"/>
              </a:spcBef>
            </a:pPr>
            <a:r>
              <a:rPr dirty="0" sz="2800">
                <a:latin typeface="Times New Roman"/>
                <a:cs typeface="Times New Roman"/>
              </a:rPr>
              <a:t>DDoS(distributed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denial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service) </a:t>
            </a:r>
            <a:r>
              <a:rPr dirty="0" sz="2800">
                <a:latin typeface="Times New Roman"/>
                <a:cs typeface="Times New Roman"/>
              </a:rPr>
              <a:t>Sử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dụng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các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Zombie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host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800">
                <a:latin typeface="Times New Roman"/>
                <a:cs typeface="Times New Roman"/>
              </a:rPr>
              <a:t>Tấn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công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“many-to-</a:t>
            </a:r>
            <a:r>
              <a:rPr dirty="0" sz="2800" spc="-20">
                <a:latin typeface="Times New Roman"/>
                <a:cs typeface="Times New Roman"/>
              </a:rPr>
              <a:t>one”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Tính</a:t>
            </a:r>
            <a:r>
              <a:rPr dirty="0" spc="-2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sẵn</a:t>
            </a:r>
            <a:r>
              <a:rPr dirty="0" spc="-2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sàng</a:t>
            </a:r>
            <a:r>
              <a:rPr dirty="0" spc="-229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-</a:t>
            </a:r>
            <a:r>
              <a:rPr dirty="0" spc="-375">
                <a:solidFill>
                  <a:srgbClr val="000000"/>
                </a:solidFill>
              </a:rPr>
              <a:t> </a:t>
            </a:r>
            <a:r>
              <a:rPr dirty="0" spc="-70">
                <a:solidFill>
                  <a:srgbClr val="000000"/>
                </a:solidFill>
              </a:rPr>
              <a:t>A</a:t>
            </a:r>
            <a:r>
              <a:rPr dirty="0" spc="-70">
                <a:solidFill>
                  <a:srgbClr val="404040"/>
                </a:solidFill>
              </a:rPr>
              <a:t>vailability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9927590" cy="3982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 tài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nguyên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Đảm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cậy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cập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kịp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thời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pháp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mạng, máy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ứng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20"/>
              </a:lnSpc>
              <a:spcBef>
                <a:spcPts val="44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đầy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đủ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năng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bình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thường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suất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chấp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nhận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được</a:t>
            </a:r>
            <a:endParaRPr sz="2800">
              <a:latin typeface="Times New Roman"/>
              <a:cs typeface="Times New Roman"/>
            </a:endParaRPr>
          </a:p>
          <a:p>
            <a:pPr marL="304800" marR="588645" indent="-182880">
              <a:lnSpc>
                <a:spcPts val="303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phục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hồi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sau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cố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đoạn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toàn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nhanh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chóng,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ảnh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hưởng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hiệu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suất</a:t>
            </a:r>
            <a:endParaRPr sz="2800">
              <a:latin typeface="Times New Roman"/>
              <a:cs typeface="Times New Roman"/>
            </a:endParaRPr>
          </a:p>
          <a:p>
            <a:pPr marL="304800" marR="78740" indent="-182880">
              <a:lnSpc>
                <a:spcPts val="3020"/>
              </a:lnSpc>
              <a:spcBef>
                <a:spcPts val="59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chế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khỏi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mối đe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dọa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bên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bên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ngoài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ảnh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hưởng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tính sẵn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sàng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suất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6509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Man</a:t>
            </a:r>
            <a:r>
              <a:rPr dirty="0" spc="-229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in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the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Middle</a:t>
            </a:r>
            <a:r>
              <a:rPr dirty="0" spc="-210">
                <a:solidFill>
                  <a:srgbClr val="404040"/>
                </a:solidFill>
              </a:rPr>
              <a:t> </a:t>
            </a:r>
            <a:r>
              <a:rPr dirty="0" spc="-20">
                <a:solidFill>
                  <a:srgbClr val="404040"/>
                </a:solidFill>
              </a:rPr>
              <a:t>(MITM)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9996805" cy="29349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3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r>
              <a:rPr dirty="0" sz="2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mà</a:t>
            </a:r>
            <a:r>
              <a:rPr dirty="0" sz="2800" spc="2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hacker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sẽ</a:t>
            </a:r>
            <a:r>
              <a:rPr dirty="0" sz="28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đứng</a:t>
            </a:r>
            <a:r>
              <a:rPr dirty="0" sz="28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giữa</a:t>
            </a:r>
            <a:r>
              <a:rPr dirty="0" sz="2800" spc="2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2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ứng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dụng.</a:t>
            </a:r>
            <a:r>
              <a:rPr dirty="0" sz="28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Kẻ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chặn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dirty="0" sz="28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soát</a:t>
            </a:r>
            <a:r>
              <a:rPr dirty="0" sz="28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toàn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bộ</a:t>
            </a:r>
            <a:r>
              <a:rPr dirty="0" sz="28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quá</a:t>
            </a:r>
            <a:r>
              <a:rPr dirty="0" sz="28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dirty="0" sz="28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dirty="0" sz="28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tiếp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giữa</a:t>
            </a:r>
            <a:r>
              <a:rPr dirty="0" sz="28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hai</a:t>
            </a:r>
            <a:r>
              <a:rPr dirty="0" sz="28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bên</a:t>
            </a:r>
            <a:r>
              <a:rPr dirty="0" sz="2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rằng</a:t>
            </a:r>
            <a:r>
              <a:rPr dirty="0" sz="2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họ</a:t>
            </a:r>
            <a:r>
              <a:rPr dirty="0" sz="28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vẫn</a:t>
            </a:r>
            <a:r>
              <a:rPr dirty="0" sz="28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đang</a:t>
            </a:r>
            <a:r>
              <a:rPr dirty="0" sz="28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trực</a:t>
            </a:r>
            <a:r>
              <a:rPr dirty="0" sz="28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dirty="0" sz="28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liên</a:t>
            </a:r>
            <a:r>
              <a:rPr dirty="0" sz="28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lạc</a:t>
            </a:r>
            <a:r>
              <a:rPr dirty="0" sz="28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với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nhau.</a:t>
            </a:r>
            <a:endParaRPr sz="28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0000"/>
              </a:lnSpc>
              <a:spcBef>
                <a:spcPts val="140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dirty="0" sz="28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kẻ</a:t>
            </a:r>
            <a:r>
              <a:rPr dirty="0" sz="2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sẽ</a:t>
            </a:r>
            <a:r>
              <a:rPr dirty="0" sz="28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nắm</a:t>
            </a:r>
            <a:r>
              <a:rPr dirty="0" sz="28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bắt</a:t>
            </a:r>
            <a:r>
              <a:rPr dirty="0" sz="28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hết</a:t>
            </a:r>
            <a:r>
              <a:rPr dirty="0" sz="28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mọi</a:t>
            </a:r>
            <a:r>
              <a:rPr dirty="0" sz="2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trao</a:t>
            </a:r>
            <a:r>
              <a:rPr dirty="0" sz="2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đổi</a:t>
            </a:r>
            <a:r>
              <a:rPr dirty="0" sz="2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kể</a:t>
            </a:r>
            <a:r>
              <a:rPr dirty="0" sz="28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cả</a:t>
            </a:r>
            <a:r>
              <a:rPr dirty="0" sz="28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những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2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nhạy</a:t>
            </a:r>
            <a:r>
              <a:rPr dirty="0" sz="2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cảm</a:t>
            </a:r>
            <a:r>
              <a:rPr dirty="0" sz="28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như</a:t>
            </a:r>
            <a:r>
              <a:rPr dirty="0" sz="2800" spc="2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dirty="0" sz="2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tài</a:t>
            </a:r>
            <a:r>
              <a:rPr dirty="0" sz="2800" spc="2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khoản,</a:t>
            </a:r>
            <a:r>
              <a:rPr dirty="0" sz="28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dirty="0" sz="2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thẻ</a:t>
            </a:r>
            <a:r>
              <a:rPr dirty="0" sz="2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</a:t>
            </a:r>
            <a:r>
              <a:rPr dirty="0" sz="2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dụng…để</a:t>
            </a:r>
            <a:r>
              <a:rPr dirty="0" sz="2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đánh</a:t>
            </a:r>
            <a:r>
              <a:rPr dirty="0" sz="2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cắp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danh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tính,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chuyển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hay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gây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lừa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đảo.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6509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Man</a:t>
            </a:r>
            <a:r>
              <a:rPr dirty="0" spc="-229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dirty="0" spc="-20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dirty="0" spc="-22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Middle</a:t>
            </a:r>
            <a:r>
              <a:rPr dirty="0" spc="-21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(MITM)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6141085" cy="508444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mạo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IP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31800"/>
              </a:lnSpc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mạo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tên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miền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(giả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mạo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DNS)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mạo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HTTPS</a:t>
            </a:r>
            <a:endParaRPr sz="2800">
              <a:latin typeface="Times New Roman"/>
              <a:cs typeface="Times New Roman"/>
            </a:endParaRPr>
          </a:p>
          <a:p>
            <a:pPr marL="12700" marR="1276350">
              <a:lnSpc>
                <a:spcPts val="4430"/>
              </a:lnSpc>
              <a:spcBef>
                <a:spcPts val="31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Đánh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cắp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lớp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cổng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(SSL)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Đánh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cắp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endParaRPr sz="2800">
              <a:latin typeface="Times New Roman"/>
              <a:cs typeface="Times New Roman"/>
            </a:endParaRPr>
          </a:p>
          <a:p>
            <a:pPr marL="12700" marR="3653154">
              <a:lnSpc>
                <a:spcPts val="4420"/>
              </a:lnSpc>
              <a:spcBef>
                <a:spcPts val="1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Nghe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trộm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wifi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Đánh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cắp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session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Nhiễm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độc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bộ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nhớ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11315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>
                <a:solidFill>
                  <a:srgbClr val="000000"/>
                </a:solidFill>
              </a:rPr>
              <a:t>XSS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9995535" cy="3497579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Cross-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Site</a:t>
            </a:r>
            <a:r>
              <a:rPr dirty="0" sz="28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Scripting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lỗ</a:t>
            </a:r>
            <a:r>
              <a:rPr dirty="0" sz="2800" spc="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hổng</a:t>
            </a:r>
            <a:r>
              <a:rPr dirty="0" sz="28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phép</a:t>
            </a:r>
            <a:r>
              <a:rPr dirty="0" sz="2800" spc="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kẻ</a:t>
            </a:r>
            <a:r>
              <a:rPr dirty="0" sz="28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công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đưa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mã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vào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pháp.</a:t>
            </a:r>
            <a:endParaRPr sz="2800">
              <a:latin typeface="Times New Roman"/>
              <a:cs typeface="Times New Roman"/>
            </a:endParaRPr>
          </a:p>
          <a:p>
            <a:pPr algn="just" marL="12700" marR="5715">
              <a:lnSpc>
                <a:spcPts val="3020"/>
              </a:lnSpc>
              <a:spcBef>
                <a:spcPts val="141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tập</a:t>
            </a:r>
            <a:r>
              <a:rPr dirty="0" sz="28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lệnh</a:t>
            </a:r>
            <a:r>
              <a:rPr dirty="0" sz="28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này</a:t>
            </a:r>
            <a:r>
              <a:rPr dirty="0" sz="28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dirty="0" sz="28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tập</a:t>
            </a:r>
            <a:r>
              <a:rPr dirty="0" sz="28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lệnh</a:t>
            </a:r>
            <a:r>
              <a:rPr dirty="0" sz="28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tạo</a:t>
            </a:r>
            <a:r>
              <a:rPr dirty="0" sz="28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bởi</a:t>
            </a:r>
            <a:r>
              <a:rPr dirty="0" sz="28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trang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dirty="0" sz="28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dirty="0" sz="28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dirty="0" sz="28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3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dirty="0" sz="2800" spc="3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đó</a:t>
            </a:r>
            <a:r>
              <a:rPr dirty="0" sz="28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ảnh</a:t>
            </a:r>
            <a:r>
              <a:rPr dirty="0" sz="28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hưởng</a:t>
            </a:r>
            <a:r>
              <a:rPr dirty="0" sz="28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dirty="0" sz="28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800" spc="3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3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tính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toàn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vẹn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giữa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hàng.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0000"/>
              </a:lnSpc>
              <a:spcBef>
                <a:spcPts val="13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dirty="0" sz="2800" spc="3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dirty="0" sz="2800" spc="3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dễ</a:t>
            </a:r>
            <a:r>
              <a:rPr dirty="0" sz="2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3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3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nếu</a:t>
            </a:r>
            <a:r>
              <a:rPr dirty="0" sz="28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chúng</a:t>
            </a:r>
            <a:r>
              <a:rPr dirty="0" sz="2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hiển</a:t>
            </a:r>
            <a:r>
              <a:rPr dirty="0" sz="28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dirty="0" sz="2800" spc="3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3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3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dirty="0" sz="2800" spc="3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người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dirty="0" sz="28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dirty="0" sz="28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request</a:t>
            </a:r>
            <a:r>
              <a:rPr dirty="0" sz="2800" spc="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hoặc</a:t>
            </a:r>
            <a:r>
              <a:rPr dirty="0" sz="28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form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mà</a:t>
            </a:r>
            <a:r>
              <a:rPr dirty="0" sz="2800" spc="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làm</a:t>
            </a:r>
            <a:r>
              <a:rPr dirty="0" sz="28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sạch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liệu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trước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thi.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>
                <a:solidFill>
                  <a:srgbClr val="000000"/>
                </a:solidFill>
              </a:rPr>
              <a:t>SQL</a:t>
            </a:r>
            <a:r>
              <a:rPr dirty="0" spc="-254">
                <a:solidFill>
                  <a:srgbClr val="000000"/>
                </a:solidFill>
              </a:rPr>
              <a:t> </a:t>
            </a:r>
            <a:r>
              <a:rPr dirty="0" spc="-40">
                <a:solidFill>
                  <a:srgbClr val="000000"/>
                </a:solidFill>
              </a:rPr>
              <a:t>Injection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10006330" cy="324929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Khai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thác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lỗ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hổng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SQL</a:t>
            </a:r>
            <a:r>
              <a:rPr dirty="0" sz="2800" spc="-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injection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ts val="3030"/>
              </a:lnSpc>
              <a:spcBef>
                <a:spcPts val="144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800" spc="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khi</a:t>
            </a:r>
            <a:r>
              <a:rPr dirty="0" sz="28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lỗ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hổng</a:t>
            </a:r>
            <a:r>
              <a:rPr dirty="0" sz="2800" spc="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gây</a:t>
            </a:r>
            <a:r>
              <a:rPr dirty="0" sz="2800" spc="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800" spc="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SQL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injection</a:t>
            </a:r>
            <a:endParaRPr sz="2800">
              <a:latin typeface="Times New Roman"/>
              <a:cs typeface="Times New Roman"/>
            </a:endParaRPr>
          </a:p>
          <a:p>
            <a:pPr algn="just" marL="12700" marR="15875">
              <a:lnSpc>
                <a:spcPct val="90000"/>
              </a:lnSpc>
              <a:spcBef>
                <a:spcPts val="135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Kẻ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gửi một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yêu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cầu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tham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số để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cuộc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2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SQL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injection</a:t>
            </a:r>
            <a:r>
              <a:rPr dirty="0" sz="2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dirty="0" sz="2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2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phép</a:t>
            </a:r>
            <a:r>
              <a:rPr dirty="0" sz="2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xâm</a:t>
            </a:r>
            <a:r>
              <a:rPr dirty="0" sz="28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dirty="0" sz="2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dirty="0" sz="2800" spc="2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dirty="0" sz="2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liệu,</a:t>
            </a:r>
            <a:r>
              <a:rPr dirty="0" sz="2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thông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đăng</a:t>
            </a:r>
            <a:r>
              <a:rPr dirty="0" sz="2800" spc="3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dirty="0" sz="2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3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3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3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dirty="0" sz="2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dirty="0" sz="2800" spc="3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cấu</a:t>
            </a:r>
            <a:r>
              <a:rPr dirty="0" sz="2800" spc="3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dirty="0" sz="2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nhất</a:t>
            </a:r>
            <a:r>
              <a:rPr dirty="0" sz="2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định,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cập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hành.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404040"/>
                </a:solidFill>
              </a:rPr>
              <a:t>Social</a:t>
            </a:r>
            <a:r>
              <a:rPr dirty="0" spc="-245">
                <a:solidFill>
                  <a:srgbClr val="404040"/>
                </a:solidFill>
              </a:rPr>
              <a:t> </a:t>
            </a:r>
            <a:r>
              <a:rPr dirty="0" spc="-40">
                <a:solidFill>
                  <a:srgbClr val="404040"/>
                </a:solidFill>
              </a:rPr>
              <a:t>Engineering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80"/>
              </a:spcBef>
            </a:pPr>
            <a:r>
              <a:rPr dirty="0"/>
              <a:t>Social</a:t>
            </a:r>
            <a:r>
              <a:rPr dirty="0" spc="140"/>
              <a:t> </a:t>
            </a:r>
            <a:r>
              <a:rPr dirty="0"/>
              <a:t>engineering</a:t>
            </a:r>
            <a:r>
              <a:rPr dirty="0" spc="150"/>
              <a:t> </a:t>
            </a:r>
            <a:r>
              <a:rPr dirty="0"/>
              <a:t>sử</a:t>
            </a:r>
            <a:r>
              <a:rPr dirty="0" spc="145"/>
              <a:t> </a:t>
            </a:r>
            <a:r>
              <a:rPr dirty="0"/>
              <a:t>dụng</a:t>
            </a:r>
            <a:r>
              <a:rPr dirty="0" spc="150"/>
              <a:t> </a:t>
            </a:r>
            <a:r>
              <a:rPr dirty="0"/>
              <a:t>sự</a:t>
            </a:r>
            <a:r>
              <a:rPr dirty="0" spc="130"/>
              <a:t> </a:t>
            </a:r>
            <a:r>
              <a:rPr dirty="0"/>
              <a:t>ảnh</a:t>
            </a:r>
            <a:r>
              <a:rPr dirty="0" spc="155"/>
              <a:t> </a:t>
            </a:r>
            <a:r>
              <a:rPr dirty="0"/>
              <a:t>hưởng</a:t>
            </a:r>
            <a:r>
              <a:rPr dirty="0" spc="145"/>
              <a:t> </a:t>
            </a:r>
            <a:r>
              <a:rPr dirty="0"/>
              <a:t>và</a:t>
            </a:r>
            <a:r>
              <a:rPr dirty="0" spc="145"/>
              <a:t> </a:t>
            </a:r>
            <a:r>
              <a:rPr dirty="0"/>
              <a:t>sự</a:t>
            </a:r>
            <a:r>
              <a:rPr dirty="0" spc="145"/>
              <a:t> </a:t>
            </a:r>
            <a:r>
              <a:rPr dirty="0"/>
              <a:t>thuyết</a:t>
            </a:r>
            <a:r>
              <a:rPr dirty="0" spc="145"/>
              <a:t> </a:t>
            </a:r>
            <a:r>
              <a:rPr dirty="0"/>
              <a:t>phục</a:t>
            </a:r>
            <a:r>
              <a:rPr dirty="0" spc="135"/>
              <a:t> </a:t>
            </a:r>
            <a:r>
              <a:rPr dirty="0"/>
              <a:t>để</a:t>
            </a:r>
            <a:r>
              <a:rPr dirty="0" spc="140"/>
              <a:t> </a:t>
            </a:r>
            <a:r>
              <a:rPr dirty="0" spc="-20"/>
              <a:t>đánh </a:t>
            </a:r>
            <a:r>
              <a:rPr dirty="0"/>
              <a:t>lừa</a:t>
            </a:r>
            <a:r>
              <a:rPr dirty="0" spc="5"/>
              <a:t> </a:t>
            </a:r>
            <a:r>
              <a:rPr dirty="0"/>
              <a:t>người</a:t>
            </a:r>
            <a:r>
              <a:rPr dirty="0" spc="-5"/>
              <a:t> </a:t>
            </a:r>
            <a:r>
              <a:rPr dirty="0"/>
              <a:t>dùng</a:t>
            </a:r>
            <a:r>
              <a:rPr dirty="0" spc="5"/>
              <a:t> </a:t>
            </a:r>
            <a:r>
              <a:rPr dirty="0"/>
              <a:t>nhằm</a:t>
            </a:r>
            <a:r>
              <a:rPr dirty="0" spc="-10"/>
              <a:t> </a:t>
            </a:r>
            <a:r>
              <a:rPr dirty="0"/>
              <a:t>khai</a:t>
            </a:r>
            <a:r>
              <a:rPr dirty="0" spc="10"/>
              <a:t> </a:t>
            </a:r>
            <a:r>
              <a:rPr dirty="0"/>
              <a:t>thác</a:t>
            </a:r>
            <a:r>
              <a:rPr dirty="0" spc="5"/>
              <a:t> </a:t>
            </a:r>
            <a:r>
              <a:rPr dirty="0"/>
              <a:t>các</a:t>
            </a:r>
            <a:r>
              <a:rPr dirty="0" spc="5"/>
              <a:t> </a:t>
            </a:r>
            <a:r>
              <a:rPr dirty="0"/>
              <a:t>thông</a:t>
            </a:r>
            <a:r>
              <a:rPr dirty="0" spc="20"/>
              <a:t> </a:t>
            </a:r>
            <a:r>
              <a:rPr dirty="0"/>
              <a:t>tin</a:t>
            </a:r>
            <a:r>
              <a:rPr dirty="0" spc="15"/>
              <a:t> </a:t>
            </a:r>
            <a:r>
              <a:rPr dirty="0"/>
              <a:t>có</a:t>
            </a:r>
            <a:r>
              <a:rPr dirty="0" spc="20"/>
              <a:t> </a:t>
            </a:r>
            <a:r>
              <a:rPr dirty="0"/>
              <a:t>lợi cho</a:t>
            </a:r>
            <a:r>
              <a:rPr dirty="0" spc="15"/>
              <a:t> </a:t>
            </a:r>
            <a:r>
              <a:rPr dirty="0"/>
              <a:t>cuộc tấn</a:t>
            </a:r>
            <a:r>
              <a:rPr dirty="0" spc="15"/>
              <a:t> </a:t>
            </a:r>
            <a:r>
              <a:rPr dirty="0" spc="-20"/>
              <a:t>công </a:t>
            </a:r>
            <a:r>
              <a:rPr dirty="0"/>
              <a:t>hoặc</a:t>
            </a:r>
            <a:r>
              <a:rPr dirty="0" spc="-25"/>
              <a:t> </a:t>
            </a:r>
            <a:r>
              <a:rPr dirty="0"/>
              <a:t>thuyết</a:t>
            </a:r>
            <a:r>
              <a:rPr dirty="0" spc="-25"/>
              <a:t> </a:t>
            </a:r>
            <a:r>
              <a:rPr dirty="0"/>
              <a:t>phục</a:t>
            </a:r>
            <a:r>
              <a:rPr dirty="0" spc="-30"/>
              <a:t> </a:t>
            </a:r>
            <a:r>
              <a:rPr dirty="0"/>
              <a:t>nạn</a:t>
            </a:r>
            <a:r>
              <a:rPr dirty="0" spc="-15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/>
              <a:t>thực</a:t>
            </a:r>
            <a:r>
              <a:rPr dirty="0" spc="-20"/>
              <a:t> </a:t>
            </a:r>
            <a:r>
              <a:rPr dirty="0"/>
              <a:t>hiện</a:t>
            </a:r>
            <a:r>
              <a:rPr dirty="0" spc="-20"/>
              <a:t> </a:t>
            </a:r>
            <a:r>
              <a:rPr dirty="0"/>
              <a:t>một</a:t>
            </a:r>
            <a:r>
              <a:rPr dirty="0" spc="5"/>
              <a:t> </a:t>
            </a:r>
            <a:r>
              <a:rPr dirty="0"/>
              <a:t>hành</a:t>
            </a:r>
            <a:r>
              <a:rPr dirty="0" spc="-10"/>
              <a:t> </a:t>
            </a:r>
            <a:r>
              <a:rPr dirty="0"/>
              <a:t>động</a:t>
            </a:r>
            <a:r>
              <a:rPr dirty="0" spc="-25"/>
              <a:t> </a:t>
            </a:r>
            <a:r>
              <a:rPr dirty="0"/>
              <a:t>nào</a:t>
            </a:r>
            <a:r>
              <a:rPr dirty="0" spc="-25"/>
              <a:t> đó</a:t>
            </a:r>
          </a:p>
          <a:p>
            <a:pPr algn="just" marL="12700" marR="5080">
              <a:lnSpc>
                <a:spcPts val="3020"/>
              </a:lnSpc>
              <a:spcBef>
                <a:spcPts val="1415"/>
              </a:spcBef>
            </a:pPr>
            <a:r>
              <a:rPr dirty="0"/>
              <a:t>Kẻ</a:t>
            </a:r>
            <a:r>
              <a:rPr dirty="0" spc="215"/>
              <a:t> </a:t>
            </a:r>
            <a:r>
              <a:rPr dirty="0"/>
              <a:t>tấn</a:t>
            </a:r>
            <a:r>
              <a:rPr dirty="0" spc="235"/>
              <a:t> </a:t>
            </a:r>
            <a:r>
              <a:rPr dirty="0"/>
              <a:t>công</a:t>
            </a:r>
            <a:r>
              <a:rPr dirty="0" spc="245"/>
              <a:t> </a:t>
            </a:r>
            <a:r>
              <a:rPr dirty="0"/>
              <a:t>có</a:t>
            </a:r>
            <a:r>
              <a:rPr dirty="0" spc="240"/>
              <a:t> </a:t>
            </a:r>
            <a:r>
              <a:rPr dirty="0"/>
              <a:t>thể</a:t>
            </a:r>
            <a:r>
              <a:rPr dirty="0" spc="215"/>
              <a:t> </a:t>
            </a:r>
            <a:r>
              <a:rPr dirty="0"/>
              <a:t>lợi</a:t>
            </a:r>
            <a:r>
              <a:rPr dirty="0" spc="235"/>
              <a:t> </a:t>
            </a:r>
            <a:r>
              <a:rPr dirty="0"/>
              <a:t>dụng</a:t>
            </a:r>
            <a:r>
              <a:rPr dirty="0" spc="245"/>
              <a:t> </a:t>
            </a:r>
            <a:r>
              <a:rPr dirty="0"/>
              <a:t>các</a:t>
            </a:r>
            <a:r>
              <a:rPr dirty="0" spc="225"/>
              <a:t> </a:t>
            </a:r>
            <a:r>
              <a:rPr dirty="0"/>
              <a:t>đặc</a:t>
            </a:r>
            <a:r>
              <a:rPr dirty="0" spc="225"/>
              <a:t> </a:t>
            </a:r>
            <a:r>
              <a:rPr dirty="0"/>
              <a:t>điểm</a:t>
            </a:r>
            <a:r>
              <a:rPr dirty="0" spc="215"/>
              <a:t> </a:t>
            </a:r>
            <a:r>
              <a:rPr dirty="0"/>
              <a:t>sau</a:t>
            </a:r>
            <a:r>
              <a:rPr dirty="0" spc="240"/>
              <a:t> </a:t>
            </a:r>
            <a:r>
              <a:rPr dirty="0"/>
              <a:t>của</a:t>
            </a:r>
            <a:r>
              <a:rPr dirty="0" spc="240"/>
              <a:t> </a:t>
            </a:r>
            <a:r>
              <a:rPr dirty="0"/>
              <a:t>con</a:t>
            </a:r>
            <a:r>
              <a:rPr dirty="0" spc="240"/>
              <a:t> </a:t>
            </a:r>
            <a:r>
              <a:rPr dirty="0"/>
              <a:t>người</a:t>
            </a:r>
            <a:r>
              <a:rPr dirty="0" spc="240"/>
              <a:t> </a:t>
            </a:r>
            <a:r>
              <a:rPr dirty="0"/>
              <a:t>để</a:t>
            </a:r>
            <a:r>
              <a:rPr dirty="0" spc="229"/>
              <a:t> </a:t>
            </a:r>
            <a:r>
              <a:rPr dirty="0" spc="-25"/>
              <a:t>tấn </a:t>
            </a:r>
            <a:r>
              <a:rPr dirty="0" spc="-10"/>
              <a:t>công:</a:t>
            </a:r>
          </a:p>
          <a:p>
            <a:pPr marL="12700" marR="5690235">
              <a:lnSpc>
                <a:spcPts val="4420"/>
              </a:lnSpc>
              <a:spcBef>
                <a:spcPts val="295"/>
              </a:spcBef>
            </a:pPr>
            <a:r>
              <a:rPr dirty="0"/>
              <a:t>Mong</a:t>
            </a:r>
            <a:r>
              <a:rPr dirty="0" spc="-20"/>
              <a:t> </a:t>
            </a:r>
            <a:r>
              <a:rPr dirty="0"/>
              <a:t>muốn</a:t>
            </a:r>
            <a:r>
              <a:rPr dirty="0" spc="-25"/>
              <a:t> </a:t>
            </a:r>
            <a:r>
              <a:rPr dirty="0"/>
              <a:t>trở</a:t>
            </a:r>
            <a:r>
              <a:rPr dirty="0" spc="-25"/>
              <a:t> </a:t>
            </a:r>
            <a:r>
              <a:rPr dirty="0"/>
              <a:t>nên</a:t>
            </a:r>
            <a:r>
              <a:rPr dirty="0" spc="-30"/>
              <a:t> </a:t>
            </a:r>
            <a:r>
              <a:rPr dirty="0"/>
              <a:t>hữu</a:t>
            </a:r>
            <a:r>
              <a:rPr dirty="0" spc="-25"/>
              <a:t> </a:t>
            </a:r>
            <a:r>
              <a:rPr dirty="0" spc="-20"/>
              <a:t>dụng </a:t>
            </a:r>
            <a:r>
              <a:rPr dirty="0"/>
              <a:t>Tin</a:t>
            </a:r>
            <a:r>
              <a:rPr dirty="0" spc="-150"/>
              <a:t> </a:t>
            </a:r>
            <a:r>
              <a:rPr dirty="0" spc="-10"/>
              <a:t>người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/>
              <a:t>Nỗi</a:t>
            </a:r>
            <a:r>
              <a:rPr dirty="0" spc="-25"/>
              <a:t> </a:t>
            </a:r>
            <a:r>
              <a:rPr dirty="0"/>
              <a:t>sợ</a:t>
            </a:r>
            <a:r>
              <a:rPr dirty="0" spc="-30"/>
              <a:t> </a:t>
            </a:r>
            <a:r>
              <a:rPr dirty="0"/>
              <a:t>gặp</a:t>
            </a:r>
            <a:r>
              <a:rPr dirty="0" spc="-20"/>
              <a:t> </a:t>
            </a:r>
            <a:r>
              <a:rPr dirty="0"/>
              <a:t>rắc</a:t>
            </a:r>
            <a:r>
              <a:rPr dirty="0" spc="-20"/>
              <a:t> </a:t>
            </a:r>
            <a:r>
              <a:rPr dirty="0" spc="-25"/>
              <a:t>rối</a:t>
            </a: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/>
              <a:t>Đơn</a:t>
            </a:r>
            <a:r>
              <a:rPr dirty="0" spc="-20"/>
              <a:t> </a:t>
            </a:r>
            <a:r>
              <a:rPr dirty="0"/>
              <a:t>giản</a:t>
            </a:r>
            <a:r>
              <a:rPr dirty="0" spc="-40"/>
              <a:t> </a:t>
            </a:r>
            <a:r>
              <a:rPr dirty="0"/>
              <a:t>đến</a:t>
            </a:r>
            <a:r>
              <a:rPr dirty="0" spc="-25"/>
              <a:t> </a:t>
            </a:r>
            <a:r>
              <a:rPr dirty="0"/>
              <a:t>mức</a:t>
            </a:r>
            <a:r>
              <a:rPr dirty="0" spc="-15"/>
              <a:t> </a:t>
            </a:r>
            <a:r>
              <a:rPr dirty="0"/>
              <a:t>cẩu</a:t>
            </a:r>
            <a:r>
              <a:rPr dirty="0" spc="-25"/>
              <a:t> thả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404040"/>
                </a:solidFill>
              </a:rPr>
              <a:t>Social</a:t>
            </a:r>
            <a:r>
              <a:rPr dirty="0" spc="-245">
                <a:solidFill>
                  <a:srgbClr val="404040"/>
                </a:solidFill>
              </a:rPr>
              <a:t> </a:t>
            </a:r>
            <a:r>
              <a:rPr dirty="0" spc="-40">
                <a:solidFill>
                  <a:srgbClr val="404040"/>
                </a:solidFill>
              </a:rPr>
              <a:t>engineering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4820285" cy="283591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latin typeface="Times New Roman"/>
                <a:cs typeface="Times New Roman"/>
              </a:rPr>
              <a:t>Nhân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viên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gián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điệp/giả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mạo</a:t>
            </a:r>
            <a:endParaRPr sz="2800">
              <a:latin typeface="Times New Roman"/>
              <a:cs typeface="Times New Roman"/>
            </a:endParaRPr>
          </a:p>
          <a:p>
            <a:pPr marL="12700" marR="184785">
              <a:lnSpc>
                <a:spcPct val="131800"/>
              </a:lnSpc>
            </a:pPr>
            <a:r>
              <a:rPr dirty="0" sz="2800">
                <a:latin typeface="Times New Roman"/>
                <a:cs typeface="Times New Roman"/>
              </a:rPr>
              <a:t>Giả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làm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người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cần được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giúp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đỡ </a:t>
            </a:r>
            <a:r>
              <a:rPr dirty="0" sz="2800">
                <a:latin typeface="Times New Roman"/>
                <a:cs typeface="Times New Roman"/>
              </a:rPr>
              <a:t>Giả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làm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người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quan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trọng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800">
                <a:latin typeface="Times New Roman"/>
                <a:cs typeface="Times New Roman"/>
              </a:rPr>
              <a:t>Giả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làm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người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được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ủy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quyền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>
                <a:latin typeface="Times New Roman"/>
                <a:cs typeface="Times New Roman"/>
              </a:rPr>
              <a:t>Giả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làm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nhân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viên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hỗ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trợ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kỹ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thuật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404040"/>
                </a:solidFill>
              </a:rPr>
              <a:t>Social</a:t>
            </a:r>
            <a:r>
              <a:rPr dirty="0" spc="-245">
                <a:solidFill>
                  <a:srgbClr val="404040"/>
                </a:solidFill>
              </a:rPr>
              <a:t> </a:t>
            </a:r>
            <a:r>
              <a:rPr dirty="0" spc="-40">
                <a:solidFill>
                  <a:srgbClr val="404040"/>
                </a:solidFill>
              </a:rPr>
              <a:t>engineering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4566920" cy="3398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18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Phising: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lừa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đảo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thư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điện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tử </a:t>
            </a:r>
            <a:r>
              <a:rPr dirty="0" sz="2800" spc="-10">
                <a:latin typeface="Times New Roman"/>
                <a:cs typeface="Times New Roman"/>
              </a:rPr>
              <a:t>Vishing: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lừa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đảo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qua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điện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thoại Pop-</a:t>
            </a:r>
            <a:r>
              <a:rPr dirty="0" sz="2800">
                <a:latin typeface="Times New Roman"/>
                <a:cs typeface="Times New Roman"/>
              </a:rPr>
              <a:t>up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Windows</a:t>
            </a:r>
            <a:endParaRPr sz="2800">
              <a:latin typeface="Times New Roman"/>
              <a:cs typeface="Times New Roman"/>
            </a:endParaRPr>
          </a:p>
          <a:p>
            <a:pPr algn="just" marL="12700" marR="859790">
              <a:lnSpc>
                <a:spcPts val="4430"/>
              </a:lnSpc>
              <a:spcBef>
                <a:spcPts val="315"/>
              </a:spcBef>
            </a:pPr>
            <a:r>
              <a:rPr dirty="0" sz="2800">
                <a:latin typeface="Times New Roman"/>
                <a:cs typeface="Times New Roman"/>
              </a:rPr>
              <a:t>File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đính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kèm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trong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email </a:t>
            </a:r>
            <a:r>
              <a:rPr dirty="0" sz="2800">
                <a:latin typeface="Times New Roman"/>
                <a:cs typeface="Times New Roman"/>
              </a:rPr>
              <a:t>Các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website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giả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mạo</a:t>
            </a:r>
            <a:endParaRPr sz="2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40"/>
              </a:spcBef>
            </a:pPr>
            <a:r>
              <a:rPr dirty="0" sz="2800">
                <a:latin typeface="Times New Roman"/>
                <a:cs typeface="Times New Roman"/>
              </a:rPr>
              <a:t>Các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phần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mềm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giả</a:t>
            </a:r>
            <a:r>
              <a:rPr dirty="0" sz="2800" spc="-25">
                <a:latin typeface="Times New Roman"/>
                <a:cs typeface="Times New Roman"/>
              </a:rPr>
              <a:t> mạo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954" y="926338"/>
            <a:ext cx="77336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>
                <a:solidFill>
                  <a:srgbClr val="404040"/>
                </a:solidFill>
              </a:rPr>
              <a:t>NIST</a:t>
            </a:r>
            <a:r>
              <a:rPr dirty="0" spc="-265">
                <a:solidFill>
                  <a:srgbClr val="404040"/>
                </a:solidFill>
              </a:rPr>
              <a:t> </a:t>
            </a:r>
            <a:r>
              <a:rPr dirty="0" spc="-45">
                <a:solidFill>
                  <a:srgbClr val="404040"/>
                </a:solidFill>
              </a:rPr>
              <a:t>Cybersecurity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Framework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2648585" cy="283591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Xác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31F20"/>
                </a:solidFill>
                <a:latin typeface="Times New Roman"/>
                <a:cs typeface="Times New Roman"/>
              </a:rPr>
              <a:t>định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31800"/>
              </a:lnSpc>
            </a:pP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Bảo</a:t>
            </a:r>
            <a:r>
              <a:rPr dirty="0" sz="280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vệ/Ngăn</a:t>
            </a:r>
            <a:r>
              <a:rPr dirty="0" sz="280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31F20"/>
                </a:solidFill>
                <a:latin typeface="Times New Roman"/>
                <a:cs typeface="Times New Roman"/>
              </a:rPr>
              <a:t>chặn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Phát</a:t>
            </a:r>
            <a:r>
              <a:rPr dirty="0" sz="280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31F20"/>
                </a:solidFill>
                <a:latin typeface="Times New Roman"/>
                <a:cs typeface="Times New Roman"/>
              </a:rPr>
              <a:t>hiện</a:t>
            </a:r>
            <a:endParaRPr sz="2800">
              <a:latin typeface="Times New Roman"/>
              <a:cs typeface="Times New Roman"/>
            </a:endParaRPr>
          </a:p>
          <a:p>
            <a:pPr marL="12700" marR="1371600">
              <a:lnSpc>
                <a:spcPts val="4430"/>
              </a:lnSpc>
              <a:spcBef>
                <a:spcPts val="110"/>
              </a:spcBef>
            </a:pP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Ứng</a:t>
            </a:r>
            <a:r>
              <a:rPr dirty="0" sz="280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31F20"/>
                </a:solidFill>
                <a:latin typeface="Times New Roman"/>
                <a:cs typeface="Times New Roman"/>
              </a:rPr>
              <a:t>phó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Phục</a:t>
            </a:r>
            <a:r>
              <a:rPr dirty="0" sz="28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31F20"/>
                </a:solidFill>
                <a:latin typeface="Times New Roman"/>
                <a:cs typeface="Times New Roman"/>
              </a:rPr>
              <a:t>hồi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0085" y="2105022"/>
            <a:ext cx="3800475" cy="346635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Bảo</a:t>
            </a:r>
            <a:r>
              <a:rPr dirty="0" spc="-229"/>
              <a:t> </a:t>
            </a:r>
            <a:r>
              <a:rPr dirty="0" spc="-25"/>
              <a:t>vệ/Ngăn</a:t>
            </a:r>
            <a:r>
              <a:rPr dirty="0" spc="-245"/>
              <a:t> </a:t>
            </a:r>
            <a:r>
              <a:rPr dirty="0" spc="-20"/>
              <a:t>chặn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781682"/>
            <a:ext cx="9993630" cy="3792854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0"/>
              </a:spcBef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Hỗ</a:t>
            </a:r>
            <a:r>
              <a:rPr dirty="0" sz="2800" spc="8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trợ</a:t>
            </a:r>
            <a:r>
              <a:rPr dirty="0" sz="2800" spc="8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khả</a:t>
            </a:r>
            <a:r>
              <a:rPr dirty="0" sz="2800" spc="7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năng</a:t>
            </a:r>
            <a:r>
              <a:rPr dirty="0" sz="2800" spc="10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hạn</a:t>
            </a:r>
            <a:r>
              <a:rPr dirty="0" sz="2800" spc="7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chế</a:t>
            </a:r>
            <a:r>
              <a:rPr dirty="0" sz="2800" spc="7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hoặc</a:t>
            </a:r>
            <a:r>
              <a:rPr dirty="0" sz="2800" spc="7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ngăn</a:t>
            </a:r>
            <a:r>
              <a:rPr dirty="0" sz="2800" spc="8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chặn</a:t>
            </a:r>
            <a:r>
              <a:rPr dirty="0" sz="2800" spc="8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tác</a:t>
            </a:r>
            <a:r>
              <a:rPr dirty="0" sz="2800" spc="7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động</a:t>
            </a:r>
            <a:r>
              <a:rPr dirty="0" sz="2800" spc="8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của</a:t>
            </a:r>
            <a:r>
              <a:rPr dirty="0" sz="2800" spc="7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mối</a:t>
            </a:r>
            <a:r>
              <a:rPr dirty="0" sz="2800" spc="9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đe</a:t>
            </a:r>
            <a:r>
              <a:rPr dirty="0" sz="2800" spc="8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dọa</a:t>
            </a:r>
            <a:r>
              <a:rPr dirty="0" sz="2800" spc="7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an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ninh</a:t>
            </a:r>
            <a:r>
              <a:rPr dirty="0" sz="2800" spc="-5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mạng.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20"/>
              </a:lnSpc>
              <a:spcBef>
                <a:spcPts val="755"/>
              </a:spcBef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Bao</a:t>
            </a:r>
            <a:r>
              <a:rPr dirty="0" sz="2800" spc="-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gồm: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185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Kiểm</a:t>
            </a:r>
            <a:r>
              <a:rPr dirty="0" sz="2800" spc="-4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soát</a:t>
            </a:r>
            <a:r>
              <a:rPr dirty="0" sz="2800" spc="-6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truy</a:t>
            </a:r>
            <a:r>
              <a:rPr dirty="0" sz="2800" spc="-3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cập;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290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Nhận</a:t>
            </a:r>
            <a:r>
              <a:rPr dirty="0" sz="2800" spc="-1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thức</a:t>
            </a:r>
            <a:r>
              <a:rPr dirty="0" sz="2800" spc="-5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và</a:t>
            </a:r>
            <a:r>
              <a:rPr dirty="0" sz="2800" spc="-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đào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tạo;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290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Bảo</a:t>
            </a:r>
            <a:r>
              <a:rPr dirty="0" sz="2800" spc="-1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mật dữ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515151"/>
                </a:solidFill>
                <a:latin typeface="Times New Roman"/>
                <a:cs typeface="Times New Roman"/>
              </a:rPr>
              <a:t>liệu;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290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Quy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trình,</a:t>
            </a:r>
            <a:r>
              <a:rPr dirty="0" sz="2800" spc="-3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thủ</a:t>
            </a:r>
            <a:r>
              <a:rPr dirty="0" sz="2800" spc="-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tục</a:t>
            </a:r>
            <a:r>
              <a:rPr dirty="0" sz="2800" spc="-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bảo</a:t>
            </a:r>
            <a:r>
              <a:rPr dirty="0" sz="2800" spc="-3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vệ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thông</a:t>
            </a:r>
            <a:r>
              <a:rPr dirty="0" sz="2800" spc="-3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tin;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290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Bảo</a:t>
            </a:r>
            <a:r>
              <a:rPr dirty="0" sz="2800" spc="-1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trì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325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Công</a:t>
            </a:r>
            <a:r>
              <a:rPr dirty="0" sz="2800" spc="-4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nghệ/dịch</a:t>
            </a:r>
            <a:r>
              <a:rPr dirty="0" sz="2800" spc="-7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vụ</a:t>
            </a:r>
            <a:r>
              <a:rPr dirty="0" sz="2800" spc="-6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bảo</a:t>
            </a:r>
            <a:r>
              <a:rPr dirty="0" sz="2800" spc="-5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mật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25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Phát</a:t>
            </a:r>
            <a:r>
              <a:rPr dirty="0" spc="-295"/>
              <a:t> </a:t>
            </a:r>
            <a:r>
              <a:rPr dirty="0" spc="-20"/>
              <a:t>hiện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7415530" cy="2505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Cho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phép</a:t>
            </a:r>
            <a:r>
              <a:rPr dirty="0" sz="2800" spc="-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phát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hiện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kịp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thời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các</a:t>
            </a:r>
            <a:r>
              <a:rPr dirty="0" sz="2800" spc="-1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sự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cố</a:t>
            </a:r>
            <a:r>
              <a:rPr dirty="0" sz="2800" spc="-1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an</a:t>
            </a:r>
            <a:r>
              <a:rPr dirty="0" sz="2800" spc="-1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ninh</a:t>
            </a:r>
            <a:r>
              <a:rPr dirty="0" sz="2800" spc="-1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mạng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Bao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gồm: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 thao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bất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thường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Giám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sát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liên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tục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ninh</a:t>
            </a:r>
            <a:endParaRPr sz="2800">
              <a:latin typeface="Times New Roman"/>
              <a:cs typeface="Times New Roman"/>
            </a:endParaRPr>
          </a:p>
          <a:p>
            <a:pPr marL="393065" indent="-27114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930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phát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Tính</a:t>
            </a:r>
            <a:r>
              <a:rPr dirty="0" spc="-2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toàn</a:t>
            </a:r>
            <a:r>
              <a:rPr dirty="0" spc="-2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vẹn</a:t>
            </a:r>
            <a:r>
              <a:rPr dirty="0" spc="-229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dirty="0" spc="-220">
                <a:solidFill>
                  <a:srgbClr val="000000"/>
                </a:solidFill>
              </a:rPr>
              <a:t> </a:t>
            </a:r>
            <a:r>
              <a:rPr dirty="0" spc="-35">
                <a:solidFill>
                  <a:srgbClr val="000000"/>
                </a:solidFill>
              </a:rPr>
              <a:t>I</a:t>
            </a:r>
            <a:r>
              <a:rPr dirty="0" spc="-35">
                <a:solidFill>
                  <a:srgbClr val="404040"/>
                </a:solidFill>
              </a:rPr>
              <a:t>ntegrity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9537065" cy="426275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Đảm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cậy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thống,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ngăn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chặn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thao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sửa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đổi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trái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phép.</a:t>
            </a:r>
            <a:endParaRPr sz="2800">
              <a:latin typeface="Times New Roman"/>
              <a:cs typeface="Times New Roman"/>
            </a:endParaRPr>
          </a:p>
          <a:p>
            <a:pPr marL="12700" marR="548005">
              <a:lnSpc>
                <a:spcPts val="3020"/>
              </a:lnSpc>
              <a:spcBef>
                <a:spcPts val="141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Đảm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kẻ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công,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sai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sót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ảnh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hưởng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toàn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vẹn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hoặc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liệu.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cứng,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mềm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chế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phối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duy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trì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xác,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đích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xác.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khỏi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thiệp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bên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ngoài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1316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Ứng</a:t>
            </a:r>
            <a:r>
              <a:rPr dirty="0" spc="-245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phó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781682"/>
            <a:ext cx="9994900" cy="3716654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just" marL="12700" marR="5080">
              <a:lnSpc>
                <a:spcPts val="2690"/>
              </a:lnSpc>
              <a:spcBef>
                <a:spcPts val="740"/>
              </a:spcBef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Thực</a:t>
            </a:r>
            <a:r>
              <a:rPr dirty="0" sz="2800" spc="3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hiện</a:t>
            </a:r>
            <a:r>
              <a:rPr dirty="0" sz="2800" spc="33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hành</a:t>
            </a:r>
            <a:r>
              <a:rPr dirty="0" sz="2800" spc="35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động</a:t>
            </a:r>
            <a:r>
              <a:rPr dirty="0" sz="2800" spc="3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thích</a:t>
            </a:r>
            <a:r>
              <a:rPr dirty="0" sz="2800" spc="34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hợp</a:t>
            </a:r>
            <a:r>
              <a:rPr dirty="0" sz="2800" spc="34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với</a:t>
            </a:r>
            <a:r>
              <a:rPr dirty="0" sz="2800" spc="33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sự</a:t>
            </a:r>
            <a:r>
              <a:rPr dirty="0" sz="2800" spc="3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cố</a:t>
            </a:r>
            <a:r>
              <a:rPr dirty="0" sz="2800" spc="34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an</a:t>
            </a:r>
            <a:r>
              <a:rPr dirty="0" sz="2800" spc="34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ninh</a:t>
            </a:r>
            <a:r>
              <a:rPr dirty="0" sz="2800" spc="3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mạng</a:t>
            </a:r>
            <a:r>
              <a:rPr dirty="0" sz="2800" spc="34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33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phát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hiện</a:t>
            </a:r>
            <a:r>
              <a:rPr dirty="0" sz="2800" spc="39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nhằm</a:t>
            </a:r>
            <a:r>
              <a:rPr dirty="0" sz="2800" spc="37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hỗ</a:t>
            </a:r>
            <a:r>
              <a:rPr dirty="0" sz="2800" spc="40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trợ</a:t>
            </a:r>
            <a:r>
              <a:rPr dirty="0" sz="2800" spc="40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khả</a:t>
            </a:r>
            <a:r>
              <a:rPr dirty="0" sz="2800" spc="39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năng</a:t>
            </a:r>
            <a:r>
              <a:rPr dirty="0" sz="2800" spc="40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ngăn</a:t>
            </a:r>
            <a:r>
              <a:rPr dirty="0" sz="2800" spc="39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chặn</a:t>
            </a:r>
            <a:r>
              <a:rPr dirty="0" sz="2800" spc="39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tác</a:t>
            </a:r>
            <a:r>
              <a:rPr dirty="0" sz="2800" spc="38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động</a:t>
            </a:r>
            <a:r>
              <a:rPr dirty="0" sz="2800" spc="40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của</a:t>
            </a:r>
            <a:r>
              <a:rPr dirty="0" sz="2800" spc="39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sự</a:t>
            </a:r>
            <a:r>
              <a:rPr dirty="0" sz="2800" spc="39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cố</a:t>
            </a:r>
            <a:r>
              <a:rPr dirty="0" sz="2800" spc="40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an</a:t>
            </a:r>
            <a:r>
              <a:rPr dirty="0" sz="2800" spc="40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ninh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mạng,</a:t>
            </a:r>
            <a:r>
              <a:rPr dirty="0" sz="2800" spc="-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giảm</a:t>
            </a:r>
            <a:r>
              <a:rPr dirty="0" sz="2800" spc="-1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thiểu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thiệt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 hại</a:t>
            </a:r>
            <a:endParaRPr sz="2800">
              <a:latin typeface="Times New Roman"/>
              <a:cs typeface="Times New Roman"/>
            </a:endParaRPr>
          </a:p>
          <a:p>
            <a:pPr algn="just" marL="12700">
              <a:lnSpc>
                <a:spcPts val="3220"/>
              </a:lnSpc>
              <a:spcBef>
                <a:spcPts val="755"/>
              </a:spcBef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Bao</a:t>
            </a:r>
            <a:r>
              <a:rPr dirty="0" sz="2800" spc="-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gồm: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185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Phân</a:t>
            </a:r>
            <a:r>
              <a:rPr dirty="0" sz="2800" spc="-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tích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290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Giảm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thiểu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thiệt</a:t>
            </a:r>
            <a:r>
              <a:rPr dirty="0" sz="2800" spc="-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hại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290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Lập</a:t>
            </a:r>
            <a:r>
              <a:rPr dirty="0" sz="2800" spc="-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kế</a:t>
            </a:r>
            <a:r>
              <a:rPr dirty="0" sz="2800" spc="-4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hoạch</a:t>
            </a:r>
            <a:r>
              <a:rPr dirty="0" sz="2800" spc="-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ứng</a:t>
            </a:r>
            <a:r>
              <a:rPr dirty="0" sz="2800" spc="-4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phó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290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 spc="-10">
                <a:solidFill>
                  <a:srgbClr val="515151"/>
                </a:solidFill>
                <a:latin typeface="Times New Roman"/>
                <a:cs typeface="Times New Roman"/>
              </a:rPr>
              <a:t>Truyền</a:t>
            </a:r>
            <a:r>
              <a:rPr dirty="0" sz="2800" spc="-12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thông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325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Cải</a:t>
            </a:r>
            <a:r>
              <a:rPr dirty="0" sz="2800" spc="-1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tiến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Phục</a:t>
            </a:r>
            <a:r>
              <a:rPr dirty="0" spc="-290"/>
              <a:t> </a:t>
            </a:r>
            <a:r>
              <a:rPr dirty="0" spc="-25"/>
              <a:t>hồi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9994900" cy="35217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30"/>
              </a:spcBef>
            </a:pP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Các</a:t>
            </a:r>
            <a:r>
              <a:rPr dirty="0" sz="2800" spc="35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hoạt</a:t>
            </a:r>
            <a:r>
              <a:rPr dirty="0" sz="2800" spc="37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động</a:t>
            </a:r>
            <a:r>
              <a:rPr dirty="0" sz="2800" spc="37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thích</a:t>
            </a:r>
            <a:r>
              <a:rPr dirty="0" sz="2800" spc="37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hợp</a:t>
            </a:r>
            <a:r>
              <a:rPr dirty="0" sz="2800" spc="37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để</a:t>
            </a:r>
            <a:r>
              <a:rPr dirty="0" sz="2800" spc="36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khôi</a:t>
            </a:r>
            <a:r>
              <a:rPr dirty="0" sz="2800" spc="37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phục</a:t>
            </a:r>
            <a:r>
              <a:rPr dirty="0" sz="2800" spc="35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hoạt</a:t>
            </a:r>
            <a:r>
              <a:rPr dirty="0" sz="2800" spc="37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động</a:t>
            </a:r>
            <a:r>
              <a:rPr dirty="0" sz="2800" spc="37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kinh</a:t>
            </a:r>
            <a:r>
              <a:rPr dirty="0" sz="2800" spc="37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doanh</a:t>
            </a:r>
            <a:r>
              <a:rPr dirty="0" sz="2800" spc="37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hoặc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dịch</a:t>
            </a:r>
            <a:r>
              <a:rPr dirty="0" sz="2800" spc="21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vụ</a:t>
            </a:r>
            <a:r>
              <a:rPr dirty="0" sz="2800" spc="22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nào</a:t>
            </a:r>
            <a:r>
              <a:rPr dirty="0" sz="2800" spc="21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bị</a:t>
            </a:r>
            <a:r>
              <a:rPr dirty="0" sz="2800" spc="229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thiệt</a:t>
            </a:r>
            <a:r>
              <a:rPr dirty="0" sz="2800" spc="204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hại</a:t>
            </a:r>
            <a:r>
              <a:rPr dirty="0" sz="2800" spc="229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do</a:t>
            </a:r>
            <a:r>
              <a:rPr dirty="0" sz="2800" spc="21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sự</a:t>
            </a:r>
            <a:r>
              <a:rPr dirty="0" sz="2800" spc="21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cố</a:t>
            </a:r>
            <a:r>
              <a:rPr dirty="0" sz="2800" spc="2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an</a:t>
            </a:r>
            <a:r>
              <a:rPr dirty="0" sz="2800" spc="229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ninh</a:t>
            </a:r>
            <a:r>
              <a:rPr dirty="0" sz="2800" spc="22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mạng,</a:t>
            </a:r>
            <a:r>
              <a:rPr dirty="0" sz="2800" spc="22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hỗ</a:t>
            </a:r>
            <a:r>
              <a:rPr dirty="0" sz="2800" spc="229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trợ</a:t>
            </a:r>
            <a:r>
              <a:rPr dirty="0" sz="2800" spc="22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phục</a:t>
            </a:r>
            <a:r>
              <a:rPr dirty="0" sz="2800" spc="21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hồi</a:t>
            </a:r>
            <a:r>
              <a:rPr dirty="0" sz="2800" spc="21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515151"/>
                </a:solidFill>
                <a:latin typeface="Times New Roman"/>
                <a:cs typeface="Times New Roman"/>
              </a:rPr>
              <a:t>kịp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thời</a:t>
            </a:r>
            <a:r>
              <a:rPr dirty="0" sz="2800" spc="34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các</a:t>
            </a:r>
            <a:r>
              <a:rPr dirty="0" sz="2800" spc="33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hoạt</a:t>
            </a:r>
            <a:r>
              <a:rPr dirty="0" sz="2800" spc="34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động</a:t>
            </a:r>
            <a:r>
              <a:rPr dirty="0" sz="2800" spc="3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bình</a:t>
            </a:r>
            <a:r>
              <a:rPr dirty="0" sz="2800" spc="33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thường</a:t>
            </a:r>
            <a:r>
              <a:rPr dirty="0" sz="2800" spc="35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để</a:t>
            </a:r>
            <a:r>
              <a:rPr dirty="0" sz="2800" spc="3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giảm</a:t>
            </a:r>
            <a:r>
              <a:rPr dirty="0" sz="2800" spc="32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tác</a:t>
            </a:r>
            <a:r>
              <a:rPr dirty="0" sz="2800" spc="3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động</a:t>
            </a:r>
            <a:r>
              <a:rPr dirty="0" sz="2800" spc="34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từ</a:t>
            </a:r>
            <a:r>
              <a:rPr dirty="0" sz="2800" spc="33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sự</a:t>
            </a:r>
            <a:r>
              <a:rPr dirty="0" sz="2800" spc="33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cố</a:t>
            </a:r>
            <a:r>
              <a:rPr dirty="0" sz="2800" spc="33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15151"/>
                </a:solidFill>
                <a:latin typeface="Times New Roman"/>
                <a:cs typeface="Times New Roman"/>
              </a:rPr>
              <a:t>an</a:t>
            </a:r>
            <a:r>
              <a:rPr dirty="0" sz="2800" spc="345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515151"/>
                </a:solidFill>
                <a:latin typeface="Times New Roman"/>
                <a:cs typeface="Times New Roman"/>
              </a:rPr>
              <a:t>ninh </a:t>
            </a:r>
            <a:r>
              <a:rPr dirty="0" sz="2800" spc="-10">
                <a:solidFill>
                  <a:srgbClr val="515151"/>
                </a:solidFill>
                <a:latin typeface="Times New Roman"/>
                <a:cs typeface="Times New Roman"/>
              </a:rPr>
              <a:t>mạng.</a:t>
            </a:r>
            <a:endParaRPr sz="2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07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Bao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gồm: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phục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hồi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dirty="0" sz="28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Cải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tiến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7914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Tình</a:t>
            </a:r>
            <a:r>
              <a:rPr dirty="0" spc="-300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huống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084884" y="1837791"/>
            <a:ext cx="10143490" cy="2865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255" indent="91440">
              <a:lnSpc>
                <a:spcPct val="1068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Ban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Giám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đốc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tổ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tài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quốc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tế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đang xem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xét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sáp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bí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mật.</a:t>
            </a:r>
            <a:endParaRPr sz="2800">
              <a:latin typeface="Times New Roman"/>
              <a:cs typeface="Times New Roman"/>
            </a:endParaRPr>
          </a:p>
          <a:p>
            <a:pPr marL="12700" marR="5715" indent="91440">
              <a:lnSpc>
                <a:spcPct val="106800"/>
              </a:lnSpc>
              <a:spcBef>
                <a:spcPts val="819"/>
              </a:spcBef>
              <a:tabLst>
                <a:tab pos="857885" algn="l"/>
                <a:tab pos="1693545" algn="l"/>
                <a:tab pos="2551430" algn="l"/>
                <a:tab pos="3246755" algn="l"/>
                <a:tab pos="4176395" algn="l"/>
                <a:tab pos="4773930" algn="l"/>
                <a:tab pos="5450840" algn="l"/>
                <a:tab pos="6439535" algn="l"/>
                <a:tab pos="6874509" algn="l"/>
                <a:tab pos="7569200" algn="l"/>
                <a:tab pos="8602345" algn="l"/>
                <a:tab pos="9636125" algn="l"/>
              </a:tabLst>
            </a:pP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CIO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nhận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đòi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chuộc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xác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nói rằng</a:t>
            </a:r>
            <a:r>
              <a:rPr dirty="0" sz="28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họ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biết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sáp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 có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6900"/>
              </a:lnSpc>
              <a:spcBef>
                <a:spcPts val="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150.000</a:t>
            </a:r>
            <a:r>
              <a:rPr dirty="0" sz="28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hàng.</a:t>
            </a:r>
            <a:r>
              <a:rPr dirty="0" sz="28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mẫu</a:t>
            </a:r>
            <a:r>
              <a:rPr dirty="0" sz="28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chi</a:t>
            </a:r>
            <a:r>
              <a:rPr dirty="0" sz="28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tiết</a:t>
            </a:r>
            <a:r>
              <a:rPr dirty="0" sz="28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</a:t>
            </a:r>
            <a:r>
              <a:rPr dirty="0" sz="28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dirty="0" sz="28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500</a:t>
            </a:r>
            <a:r>
              <a:rPr dirty="0" sz="2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đã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đưa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vào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đòi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chuộc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làm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"bằng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chứng".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7914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Tình</a:t>
            </a:r>
            <a:r>
              <a:rPr dirty="0" spc="-300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huống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084884" y="1837791"/>
            <a:ext cx="10085705" cy="24091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91440">
              <a:lnSpc>
                <a:spcPct val="107000"/>
              </a:lnSpc>
              <a:spcBef>
                <a:spcPts val="9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Tổ</a:t>
            </a:r>
            <a:r>
              <a:rPr dirty="0" sz="2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dirty="0" sz="28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phải</a:t>
            </a:r>
            <a:r>
              <a:rPr dirty="0" sz="2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trả</a:t>
            </a:r>
            <a:r>
              <a:rPr dirty="0" sz="2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khoản</a:t>
            </a:r>
            <a:r>
              <a:rPr dirty="0" sz="28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r>
              <a:rPr dirty="0" sz="2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chuộc</a:t>
            </a:r>
            <a:r>
              <a:rPr dirty="0" sz="28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đáng</a:t>
            </a:r>
            <a:r>
              <a:rPr dirty="0" sz="2800" spc="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kể</a:t>
            </a:r>
            <a:r>
              <a:rPr dirty="0" sz="28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bằng</a:t>
            </a:r>
            <a:r>
              <a:rPr dirty="0" sz="28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Bitcoin.</a:t>
            </a:r>
            <a:r>
              <a:rPr dirty="0" sz="28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Nếu</a:t>
            </a:r>
            <a:r>
              <a:rPr dirty="0" sz="28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không,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dirty="0" sz="2800" spc="2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dirty="0" sz="2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sáp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sẽ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bố</a:t>
            </a:r>
            <a:r>
              <a:rPr dirty="0" sz="28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2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sẽ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bán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khai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mạng.</a:t>
            </a:r>
            <a:endParaRPr sz="2800">
              <a:latin typeface="Times New Roman"/>
              <a:cs typeface="Times New Roman"/>
            </a:endParaRPr>
          </a:p>
          <a:p>
            <a:pPr algn="just" marL="12700" marR="5715" indent="91440">
              <a:lnSpc>
                <a:spcPct val="107100"/>
              </a:lnSpc>
              <a:spcBef>
                <a:spcPts val="7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Sau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khi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dirty="0" sz="2800" spc="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tra</a:t>
            </a:r>
            <a:r>
              <a:rPr dirty="0" sz="2800" spc="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kẻ</a:t>
            </a:r>
            <a:r>
              <a:rPr dirty="0" sz="2800" spc="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tấn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chỉ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lấy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chi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tiết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500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sáp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nhập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Tính</a:t>
            </a:r>
            <a:r>
              <a:rPr dirty="0" spc="-2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bí</a:t>
            </a:r>
            <a:r>
              <a:rPr dirty="0" spc="-2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mật</a:t>
            </a:r>
            <a:r>
              <a:rPr dirty="0" spc="-2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dirty="0" spc="-215">
                <a:solidFill>
                  <a:srgbClr val="000000"/>
                </a:solidFill>
              </a:rPr>
              <a:t> </a:t>
            </a:r>
            <a:r>
              <a:rPr dirty="0" spc="-40">
                <a:solidFill>
                  <a:srgbClr val="000000"/>
                </a:solidFill>
              </a:rPr>
              <a:t>C</a:t>
            </a:r>
            <a:r>
              <a:rPr dirty="0" spc="-40">
                <a:solidFill>
                  <a:srgbClr val="404040"/>
                </a:solidFill>
              </a:rPr>
              <a:t>onfidentiality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084884" y="1824354"/>
            <a:ext cx="10005695" cy="41344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03505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Đảm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bí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tại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mỗi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điểm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lý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liệu,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ngăn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chặn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tiết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lộ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trái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phép.</a:t>
            </a:r>
            <a:endParaRPr sz="2800">
              <a:latin typeface="Times New Roman"/>
              <a:cs typeface="Times New Roman"/>
            </a:endParaRPr>
          </a:p>
          <a:p>
            <a:pPr marL="396240" indent="-182880"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Calibri"/>
              <a:buChar char="◦"/>
              <a:tabLst>
                <a:tab pos="39624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nằm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39624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9624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đi</a:t>
            </a:r>
            <a:endParaRPr sz="2800">
              <a:latin typeface="Times New Roman"/>
              <a:cs typeface="Times New Roman"/>
            </a:endParaRPr>
          </a:p>
          <a:p>
            <a:pPr marL="39624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9624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đích.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bằng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cách</a:t>
            </a:r>
            <a:endParaRPr sz="2800">
              <a:latin typeface="Times New Roman"/>
              <a:cs typeface="Times New Roman"/>
            </a:endParaRPr>
          </a:p>
          <a:p>
            <a:pPr marL="556260" indent="-342900">
              <a:lnSpc>
                <a:spcPct val="100000"/>
              </a:lnSpc>
              <a:spcBef>
                <a:spcPts val="65"/>
              </a:spcBef>
              <a:buClr>
                <a:srgbClr val="E38312"/>
              </a:buClr>
              <a:buFont typeface="Calibri"/>
              <a:buChar char="◦"/>
              <a:tabLst>
                <a:tab pos="55626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mã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hóa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lưu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trữ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đi</a:t>
            </a:r>
            <a:endParaRPr sz="2800">
              <a:latin typeface="Times New Roman"/>
              <a:cs typeface="Times New Roman"/>
            </a:endParaRPr>
          </a:p>
          <a:p>
            <a:pPr marL="556260" indent="-34290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55626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soát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cập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nghiêm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ngặt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556260" indent="-34290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55626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đào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tạo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viên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thích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hợp.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Nội</a:t>
            </a:r>
            <a:r>
              <a:rPr dirty="0" spc="-225">
                <a:solidFill>
                  <a:srgbClr val="404040"/>
                </a:solidFill>
              </a:rPr>
              <a:t> </a:t>
            </a:r>
            <a:r>
              <a:rPr dirty="0" spc="-40">
                <a:solidFill>
                  <a:srgbClr val="404040"/>
                </a:solidFill>
              </a:rPr>
              <a:t>dung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4616450" cy="171259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Nguyên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tắc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5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dirty="0" sz="2800" spc="-3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khái</a:t>
            </a:r>
            <a:r>
              <a:rPr dirty="0" sz="2800" spc="-1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404040"/>
                </a:solidFill>
                <a:latin typeface="Times New Roman"/>
                <a:cs typeface="Times New Roman"/>
              </a:rPr>
              <a:t>niệm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NIST</a:t>
            </a:r>
            <a:r>
              <a:rPr dirty="0" sz="28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Cybersecurity</a:t>
            </a:r>
            <a:r>
              <a:rPr dirty="0" sz="2800" spc="-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Framework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75754" y="2346642"/>
            <a:ext cx="529590" cy="462915"/>
            <a:chOff x="575754" y="2346642"/>
            <a:chExt cx="529590" cy="462915"/>
          </a:xfrm>
        </p:grpSpPr>
        <p:sp>
          <p:nvSpPr>
            <p:cNvPr id="5" name="object 5" descr=""/>
            <p:cNvSpPr/>
            <p:nvPr/>
          </p:nvSpPr>
          <p:spPr>
            <a:xfrm>
              <a:off x="583691" y="2354579"/>
              <a:ext cx="513715" cy="447040"/>
            </a:xfrm>
            <a:custGeom>
              <a:avLst/>
              <a:gdLst/>
              <a:ahLst/>
              <a:cxnLst/>
              <a:rect l="l" t="t" r="r" b="b"/>
              <a:pathLst>
                <a:path w="513715" h="447039">
                  <a:moveTo>
                    <a:pt x="256794" y="0"/>
                  </a:moveTo>
                  <a:lnTo>
                    <a:pt x="196176" y="170561"/>
                  </a:lnTo>
                  <a:lnTo>
                    <a:pt x="0" y="170561"/>
                  </a:lnTo>
                  <a:lnTo>
                    <a:pt x="158711" y="275971"/>
                  </a:lnTo>
                  <a:lnTo>
                    <a:pt x="98082" y="446532"/>
                  </a:lnTo>
                  <a:lnTo>
                    <a:pt x="256794" y="341122"/>
                  </a:lnTo>
                  <a:lnTo>
                    <a:pt x="415505" y="446532"/>
                  </a:lnTo>
                  <a:lnTo>
                    <a:pt x="354876" y="275971"/>
                  </a:lnTo>
                  <a:lnTo>
                    <a:pt x="513588" y="170561"/>
                  </a:lnTo>
                  <a:lnTo>
                    <a:pt x="317411" y="170561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3691" y="2354579"/>
              <a:ext cx="513715" cy="447040"/>
            </a:xfrm>
            <a:custGeom>
              <a:avLst/>
              <a:gdLst/>
              <a:ahLst/>
              <a:cxnLst/>
              <a:rect l="l" t="t" r="r" b="b"/>
              <a:pathLst>
                <a:path w="513715" h="447039">
                  <a:moveTo>
                    <a:pt x="0" y="170561"/>
                  </a:moveTo>
                  <a:lnTo>
                    <a:pt x="196176" y="170561"/>
                  </a:lnTo>
                  <a:lnTo>
                    <a:pt x="256794" y="0"/>
                  </a:lnTo>
                  <a:lnTo>
                    <a:pt x="317411" y="170561"/>
                  </a:lnTo>
                  <a:lnTo>
                    <a:pt x="513588" y="170561"/>
                  </a:lnTo>
                  <a:lnTo>
                    <a:pt x="354876" y="275971"/>
                  </a:lnTo>
                  <a:lnTo>
                    <a:pt x="415505" y="446532"/>
                  </a:lnTo>
                  <a:lnTo>
                    <a:pt x="256794" y="341122"/>
                  </a:lnTo>
                  <a:lnTo>
                    <a:pt x="98082" y="446532"/>
                  </a:lnTo>
                  <a:lnTo>
                    <a:pt x="158711" y="275971"/>
                  </a:lnTo>
                  <a:lnTo>
                    <a:pt x="0" y="170561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7696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Lỗ</a:t>
            </a:r>
            <a:r>
              <a:rPr dirty="0" spc="-2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hổng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bảo</a:t>
            </a:r>
            <a:r>
              <a:rPr dirty="0" spc="-21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mật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-</a:t>
            </a:r>
            <a:r>
              <a:rPr dirty="0" spc="-285">
                <a:solidFill>
                  <a:srgbClr val="404040"/>
                </a:solidFill>
              </a:rPr>
              <a:t> </a:t>
            </a:r>
            <a:r>
              <a:rPr dirty="0" spc="-60">
                <a:solidFill>
                  <a:srgbClr val="404040"/>
                </a:solidFill>
              </a:rPr>
              <a:t>Vulnerability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11010900" cy="4518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biện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phó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hoặc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điểm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yếu trong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biện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phó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áp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dụng.</a:t>
            </a:r>
            <a:endParaRPr sz="2800">
              <a:latin typeface="Times New Roman"/>
              <a:cs typeface="Times New Roman"/>
            </a:endParaRPr>
          </a:p>
          <a:p>
            <a:pPr marL="304800" marR="504190" indent="-182880">
              <a:lnSpc>
                <a:spcPts val="3020"/>
              </a:lnSpc>
              <a:spcBef>
                <a:spcPts val="41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điểm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yếu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mềm,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phần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cứng,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hoặc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con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bị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khai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thác.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chạy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server,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ứng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hoặc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chưa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vá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điểm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cập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dây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hạn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chế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cổng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mở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tường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lửa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vật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lỏng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lẻo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quản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khẩu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bắt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buộc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servers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workstations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Mối</a:t>
            </a:r>
            <a:r>
              <a:rPr dirty="0" spc="-18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đe</a:t>
            </a:r>
            <a:r>
              <a:rPr dirty="0" spc="-17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dọa</a:t>
            </a:r>
            <a:r>
              <a:rPr dirty="0" spc="-17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-</a:t>
            </a:r>
            <a:r>
              <a:rPr dirty="0" spc="-250">
                <a:solidFill>
                  <a:srgbClr val="404040"/>
                </a:solidFill>
              </a:rPr>
              <a:t> </a:t>
            </a:r>
            <a:r>
              <a:rPr dirty="0" spc="-30">
                <a:solidFill>
                  <a:srgbClr val="404040"/>
                </a:solidFill>
              </a:rPr>
              <a:t>Threat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9918065" cy="447421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Mối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nguy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hiểm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tiềm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ẩn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liên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khai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thác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lỗ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hổng.</a:t>
            </a:r>
            <a:endParaRPr sz="2800">
              <a:latin typeface="Times New Roman"/>
              <a:cs typeface="Times New Roman"/>
            </a:endParaRPr>
          </a:p>
          <a:p>
            <a:pPr marL="12700" marR="236220">
              <a:lnSpc>
                <a:spcPts val="3030"/>
              </a:lnSpc>
              <a:spcBef>
                <a:spcPts val="144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Ai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đó/cái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gì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đó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lỗ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hổng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cụ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sử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nó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chống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lại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ty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hoặc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nhân.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4420"/>
              </a:lnSpc>
              <a:spcBef>
                <a:spcPts val="28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lợi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lỗ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hổng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gọi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đe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dọa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(Threat</a:t>
            </a:r>
            <a:r>
              <a:rPr dirty="0" sz="2800" spc="-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Agent)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Threat</a:t>
            </a:r>
            <a:r>
              <a:rPr dirty="0" sz="2800" spc="-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Agent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ts val="3105"/>
              </a:lnSpc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Kẻ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xâm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cập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mạng bất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endParaRPr sz="2800">
              <a:latin typeface="Times New Roman"/>
              <a:cs typeface="Times New Roman"/>
            </a:endParaRPr>
          </a:p>
          <a:p>
            <a:pPr lvl="1" marL="4876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4876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cổng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tường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lửa</a:t>
            </a:r>
            <a:endParaRPr sz="2800">
              <a:latin typeface="Times New Roman"/>
              <a:cs typeface="Times New Roman"/>
            </a:endParaRPr>
          </a:p>
          <a:p>
            <a:pPr lvl="1" marL="4876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4876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cập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sách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viên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lỗi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vô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ý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làm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lộ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bí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mật.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</dc:creator>
  <dc:title>Chương 3: Vấn đề an ninh trong TMĐT</dc:title>
  <dcterms:created xsi:type="dcterms:W3CDTF">2024-01-24T23:47:41Z</dcterms:created>
  <dcterms:modified xsi:type="dcterms:W3CDTF">2024-01-24T23:47:41Z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2024-01-24T00:00:00Z</vt:filetime>
  </property>
  <property fmtid="{D5CDD505-2E9C-101B-9397-08002B2CF9AE}" pid="5" name="Producer">
    <vt:lpwstr>Microsoft® PowerPoint® for Microsoft 365</vt:lpwstr>
  </property>
</Properties>
</file>