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44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1237" y="980897"/>
            <a:ext cx="762152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210" y="304546"/>
            <a:ext cx="776157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6305" y="1824354"/>
            <a:ext cx="7511389" cy="436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0793" y="6558994"/>
            <a:ext cx="226059" cy="17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‹#›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vi.wikipedia.org/wiki/Market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addurl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1460" cy="64135"/>
            </a:xfrm>
            <a:custGeom>
              <a:avLst/>
              <a:gdLst/>
              <a:ahLst/>
              <a:cxnLst/>
              <a:rect l="l" t="t" r="r" b="b"/>
              <a:pathLst>
                <a:path w="9141460" h="64135">
                  <a:moveTo>
                    <a:pt x="9140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0952" y="6400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406" y="3442538"/>
            <a:ext cx="7368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36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36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Ế</a:t>
            </a:r>
            <a:r>
              <a:rPr sz="3600" b="1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3600" b="1" spc="-3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TH</a:t>
            </a:r>
            <a:r>
              <a:rPr sz="3600" b="1" dirty="0">
                <a:solidFill>
                  <a:srgbClr val="252525"/>
                </a:solidFill>
                <a:latin typeface="Times New Roman"/>
                <a:cs typeface="Times New Roman"/>
              </a:rPr>
              <a:t>Ị</a:t>
            </a:r>
            <a:r>
              <a:rPr sz="3600" b="1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Đ</a:t>
            </a:r>
            <a:r>
              <a:rPr sz="36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36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Ệ</a:t>
            </a:r>
            <a:r>
              <a:rPr sz="3600" b="1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3600" b="1" spc="-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3600" b="1" dirty="0">
                <a:solidFill>
                  <a:srgbClr val="252525"/>
                </a:solidFill>
                <a:latin typeface="Times New Roman"/>
                <a:cs typeface="Times New Roman"/>
              </a:rPr>
              <a:t>Ử</a:t>
            </a:r>
            <a:r>
              <a:rPr sz="3600" b="1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6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36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-</a:t>
            </a:r>
            <a:r>
              <a:rPr sz="36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sz="36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AR</a:t>
            </a:r>
            <a:r>
              <a:rPr sz="36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KET</a:t>
            </a:r>
            <a:r>
              <a:rPr sz="36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36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3600" b="1" dirty="0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6485" y="6518249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160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Quảng</a:t>
            </a:r>
            <a:r>
              <a:rPr spc="-155" dirty="0"/>
              <a:t> </a:t>
            </a:r>
            <a:r>
              <a:rPr spc="-30" dirty="0"/>
              <a:t>cáo</a:t>
            </a:r>
            <a:r>
              <a:rPr spc="-160" dirty="0"/>
              <a:t> </a:t>
            </a:r>
            <a:r>
              <a:rPr spc="-40" dirty="0"/>
              <a:t>trực</a:t>
            </a:r>
            <a:r>
              <a:rPr spc="-130" dirty="0"/>
              <a:t> </a:t>
            </a:r>
            <a:r>
              <a:rPr spc="-40" dirty="0"/>
              <a:t>tuyến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10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576" y="1819783"/>
            <a:ext cx="5125085" cy="3681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trực</a:t>
            </a:r>
            <a:r>
              <a:rPr sz="3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tuyến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8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er</a:t>
            </a:r>
            <a:r>
              <a:rPr sz="2800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ngữ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cảnh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cáo hướng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tượng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 cáo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Pr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-Roll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ideo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Ads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Video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Overlay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Ads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ếm</a:t>
            </a:r>
            <a:r>
              <a:rPr sz="2800" spc="-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Adw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160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Quảng</a:t>
            </a:r>
            <a:r>
              <a:rPr spc="-155" dirty="0"/>
              <a:t> </a:t>
            </a:r>
            <a:r>
              <a:rPr spc="-30" dirty="0"/>
              <a:t>cáo</a:t>
            </a:r>
            <a:r>
              <a:rPr spc="-160" dirty="0"/>
              <a:t> </a:t>
            </a:r>
            <a:r>
              <a:rPr spc="-40" dirty="0"/>
              <a:t>trực</a:t>
            </a:r>
            <a:r>
              <a:rPr spc="-130" dirty="0"/>
              <a:t> </a:t>
            </a:r>
            <a:r>
              <a:rPr spc="-40" dirty="0"/>
              <a:t>tuyến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11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576" y="1819783"/>
            <a:ext cx="5125085" cy="3681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trực</a:t>
            </a:r>
            <a:r>
              <a:rPr sz="3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tuyến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8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er</a:t>
            </a:r>
            <a:r>
              <a:rPr sz="2800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ngữ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cảnh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hướng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đối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tượng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cáo tương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Pr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-Roll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ideo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Ads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Video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Overlay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Ads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ếm</a:t>
            </a:r>
            <a:r>
              <a:rPr sz="2800" spc="-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Adw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4980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Quảng</a:t>
            </a:r>
            <a:r>
              <a:rPr spc="-155" dirty="0"/>
              <a:t> </a:t>
            </a:r>
            <a:r>
              <a:rPr spc="-30" dirty="0"/>
              <a:t>cáo</a:t>
            </a:r>
            <a:r>
              <a:rPr spc="-160" dirty="0"/>
              <a:t> </a:t>
            </a:r>
            <a:r>
              <a:rPr spc="-40" dirty="0"/>
              <a:t>tương</a:t>
            </a:r>
            <a:r>
              <a:rPr spc="-135" dirty="0"/>
              <a:t> </a:t>
            </a:r>
            <a:r>
              <a:rPr spc="-35" dirty="0"/>
              <a:t>tác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12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80300" cy="44716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niệm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: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tương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tác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sz="2800" spc="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sz="2800" spc="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thức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quảng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 hợp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nghệ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thuật quảng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sức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mạnh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công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nghệ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Online và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cả Offline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để tương tác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4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cách</a:t>
            </a:r>
            <a:r>
              <a:rPr sz="2800" spc="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ấn</a:t>
            </a:r>
            <a:r>
              <a:rPr sz="28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tượng</a:t>
            </a:r>
            <a:r>
              <a:rPr sz="2800" spc="4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sz="2800" spc="4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4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nhận</a:t>
            </a:r>
            <a:r>
              <a:rPr sz="2800" spc="4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spc="4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phẩm, dịch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vụ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hay thương hiệu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chủ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đạo của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chiến dịch quảng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cáo. Mục tiêu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cuối cùng là sự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ấn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tượng và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độ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nhận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diện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người dùng về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điệp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Thường người tiêu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dùng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sẽ trả lời bằng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cách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click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vào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quảng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cáo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hoặc không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để ý đến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tin quảng </a:t>
            </a:r>
            <a:r>
              <a:rPr sz="2800" spc="-68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cáo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4980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Quảng</a:t>
            </a:r>
            <a:r>
              <a:rPr spc="-155" dirty="0"/>
              <a:t> </a:t>
            </a:r>
            <a:r>
              <a:rPr spc="-30" dirty="0"/>
              <a:t>cáo</a:t>
            </a:r>
            <a:r>
              <a:rPr spc="-160" dirty="0"/>
              <a:t> </a:t>
            </a:r>
            <a:r>
              <a:rPr spc="-40" dirty="0"/>
              <a:t>tương</a:t>
            </a:r>
            <a:r>
              <a:rPr spc="-135" dirty="0"/>
              <a:t> </a:t>
            </a:r>
            <a:r>
              <a:rPr spc="-35" dirty="0"/>
              <a:t>tác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13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15210"/>
            <a:ext cx="7438390" cy="331977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indent="13335">
              <a:lnSpc>
                <a:spcPts val="3560"/>
              </a:lnSpc>
              <a:spcBef>
                <a:spcPts val="550"/>
              </a:spcBef>
            </a:pPr>
            <a:r>
              <a:rPr sz="330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33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sz="33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04040"/>
                </a:solidFill>
                <a:latin typeface="Times New Roman"/>
                <a:cs typeface="Times New Roman"/>
              </a:rPr>
              <a:t>thức</a:t>
            </a:r>
            <a:r>
              <a:rPr sz="33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33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33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Times New Roman"/>
                <a:cs typeface="Times New Roman"/>
              </a:rPr>
              <a:t>tương</a:t>
            </a:r>
            <a:r>
              <a:rPr sz="33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r>
              <a:rPr sz="33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04040"/>
                </a:solidFill>
                <a:latin typeface="Times New Roman"/>
                <a:cs typeface="Times New Roman"/>
              </a:rPr>
              <a:t>phổ</a:t>
            </a:r>
            <a:r>
              <a:rPr sz="33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04040"/>
                </a:solidFill>
                <a:latin typeface="Times New Roman"/>
                <a:cs typeface="Times New Roman"/>
              </a:rPr>
              <a:t>biến </a:t>
            </a:r>
            <a:r>
              <a:rPr sz="3300" spc="-8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sz="33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04040"/>
                </a:solidFill>
                <a:latin typeface="Times New Roman"/>
                <a:cs typeface="Times New Roman"/>
              </a:rPr>
              <a:t>nay</a:t>
            </a:r>
            <a:r>
              <a:rPr sz="33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33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3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404040"/>
                </a:solidFill>
                <a:latin typeface="Times New Roman"/>
                <a:cs typeface="Times New Roman"/>
              </a:rPr>
              <a:t>Trò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chơi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tương</a:t>
            </a:r>
            <a:r>
              <a:rPr sz="3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r>
              <a:rPr sz="3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r>
              <a:rPr sz="3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sản</a:t>
            </a:r>
            <a:r>
              <a:rPr sz="3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phẩm</a:t>
            </a:r>
            <a:endParaRPr sz="30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Banner</a:t>
            </a:r>
            <a:r>
              <a:rPr sz="3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tương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tác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endParaRPr sz="3000">
              <a:latin typeface="Times New Roman"/>
              <a:cs typeface="Times New Roman"/>
            </a:endParaRPr>
          </a:p>
          <a:p>
            <a:pPr marL="304800" marR="595630" indent="-182880">
              <a:lnSpc>
                <a:spcPts val="3240"/>
              </a:lnSpc>
              <a:spcBef>
                <a:spcPts val="64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outdoor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tương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tác âm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nhạc, </a:t>
            </a:r>
            <a:r>
              <a:rPr sz="3000" spc="-7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video,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sz="3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ảnh…</a:t>
            </a:r>
            <a:endParaRPr sz="30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19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Outdoor</a:t>
            </a:r>
            <a:r>
              <a:rPr sz="3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3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cáo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tương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 tác bằng</a:t>
            </a:r>
            <a:r>
              <a:rPr sz="3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cảm</a:t>
            </a:r>
            <a:r>
              <a:rPr sz="3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ứng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4980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Quảng</a:t>
            </a:r>
            <a:r>
              <a:rPr spc="-155" dirty="0"/>
              <a:t> </a:t>
            </a:r>
            <a:r>
              <a:rPr spc="-30" dirty="0"/>
              <a:t>cáo</a:t>
            </a:r>
            <a:r>
              <a:rPr spc="-160" dirty="0"/>
              <a:t> </a:t>
            </a:r>
            <a:r>
              <a:rPr spc="-40" dirty="0"/>
              <a:t>tương</a:t>
            </a:r>
            <a:r>
              <a:rPr spc="-135" dirty="0"/>
              <a:t> </a:t>
            </a:r>
            <a:r>
              <a:rPr spc="-35" dirty="0"/>
              <a:t>tác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45564"/>
            <a:ext cx="5114544" cy="47167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14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160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Quảng</a:t>
            </a:r>
            <a:r>
              <a:rPr spc="-155" dirty="0"/>
              <a:t> </a:t>
            </a:r>
            <a:r>
              <a:rPr spc="-30" dirty="0"/>
              <a:t>cáo</a:t>
            </a:r>
            <a:r>
              <a:rPr spc="-160" dirty="0"/>
              <a:t> </a:t>
            </a:r>
            <a:r>
              <a:rPr spc="-40" dirty="0"/>
              <a:t>trực</a:t>
            </a:r>
            <a:r>
              <a:rPr spc="-130" dirty="0"/>
              <a:t> </a:t>
            </a:r>
            <a:r>
              <a:rPr spc="-40" dirty="0"/>
              <a:t>tuyến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15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576" y="1819783"/>
            <a:ext cx="5125085" cy="3681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trực</a:t>
            </a:r>
            <a:r>
              <a:rPr sz="3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tuyến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8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er</a:t>
            </a:r>
            <a:r>
              <a:rPr sz="2800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ngữ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cảnh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hướng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đối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tượng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 cáo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Pr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-Roll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ideo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Ads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Video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Overlay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Ads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kiếm</a:t>
            </a:r>
            <a:r>
              <a:rPr sz="2800" b="1" spc="-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Adword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4858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latin typeface="Times New Roman"/>
                <a:cs typeface="Times New Roman"/>
              </a:rPr>
              <a:t>S</a:t>
            </a:r>
            <a:r>
              <a:rPr b="1" spc="-45" dirty="0">
                <a:latin typeface="Times New Roman"/>
                <a:cs typeface="Times New Roman"/>
              </a:rPr>
              <a:t>e</a:t>
            </a:r>
            <a:r>
              <a:rPr b="1" spc="-50" dirty="0">
                <a:latin typeface="Times New Roman"/>
                <a:cs typeface="Times New Roman"/>
              </a:rPr>
              <a:t>a</a:t>
            </a:r>
            <a:r>
              <a:rPr b="1" spc="-125" dirty="0">
                <a:latin typeface="Times New Roman"/>
                <a:cs typeface="Times New Roman"/>
              </a:rPr>
              <a:t>r</a:t>
            </a:r>
            <a:r>
              <a:rPr b="1" spc="-45" dirty="0">
                <a:latin typeface="Times New Roman"/>
                <a:cs typeface="Times New Roman"/>
              </a:rPr>
              <a:t>c</a:t>
            </a:r>
            <a:r>
              <a:rPr b="1" spc="-5" dirty="0">
                <a:latin typeface="Times New Roman"/>
                <a:cs typeface="Times New Roman"/>
              </a:rPr>
              <a:t>h</a:t>
            </a:r>
            <a:r>
              <a:rPr b="1" spc="-390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Times New Roman"/>
                <a:cs typeface="Times New Roman"/>
              </a:rPr>
              <a:t>A</a:t>
            </a:r>
            <a:r>
              <a:rPr b="1" spc="-60" dirty="0">
                <a:latin typeface="Times New Roman"/>
                <a:cs typeface="Times New Roman"/>
              </a:rPr>
              <a:t>d</a:t>
            </a:r>
            <a:r>
              <a:rPr b="1" spc="-50" dirty="0">
                <a:latin typeface="Times New Roman"/>
                <a:cs typeface="Times New Roman"/>
              </a:rPr>
              <a:t>wo</a:t>
            </a:r>
            <a:r>
              <a:rPr b="1" spc="-45" dirty="0">
                <a:latin typeface="Times New Roman"/>
                <a:cs typeface="Times New Roman"/>
              </a:rPr>
              <a:t>r</a:t>
            </a:r>
            <a:r>
              <a:rPr b="1" spc="-5" dirty="0">
                <a:latin typeface="Times New Roman"/>
                <a:cs typeface="Times New Roman"/>
              </a:rPr>
              <a:t>d</a:t>
            </a:r>
            <a:r>
              <a:rPr b="1" spc="-395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16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12355" cy="428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kiếm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từ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khóa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nhất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 trên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Google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 quả: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danh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trả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tiền + danh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miễn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phí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Danh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miễn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phí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sắp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xếp dựa trên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sự phù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hợp và tối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ưu hóa</a:t>
            </a:r>
            <a:endParaRPr sz="2800">
              <a:latin typeface="Times New Roman"/>
              <a:cs typeface="Times New Roman"/>
            </a:endParaRPr>
          </a:p>
          <a:p>
            <a:pPr marL="304800" marR="373380" indent="-182880">
              <a:lnSpc>
                <a:spcPts val="3020"/>
              </a:lnSpc>
              <a:spcBef>
                <a:spcPts val="61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Danh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trả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sắp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xếp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dựa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trị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trả.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cáo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trả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endParaRPr sz="2800">
              <a:latin typeface="Times New Roman"/>
              <a:cs typeface="Times New Roman"/>
            </a:endParaRPr>
          </a:p>
          <a:p>
            <a:pPr marL="12700" marR="2965450">
              <a:lnSpc>
                <a:spcPct val="131400"/>
              </a:lnSpc>
              <a:spcBef>
                <a:spcPts val="1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Dựa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 các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khóa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kiếm;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Tỷ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lệ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clickthrough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cao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4858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latin typeface="Times New Roman"/>
                <a:cs typeface="Times New Roman"/>
              </a:rPr>
              <a:t>S</a:t>
            </a:r>
            <a:r>
              <a:rPr b="1" spc="-45" dirty="0">
                <a:latin typeface="Times New Roman"/>
                <a:cs typeface="Times New Roman"/>
              </a:rPr>
              <a:t>e</a:t>
            </a:r>
            <a:r>
              <a:rPr b="1" spc="-50" dirty="0">
                <a:latin typeface="Times New Roman"/>
                <a:cs typeface="Times New Roman"/>
              </a:rPr>
              <a:t>a</a:t>
            </a:r>
            <a:r>
              <a:rPr b="1" spc="-125" dirty="0">
                <a:latin typeface="Times New Roman"/>
                <a:cs typeface="Times New Roman"/>
              </a:rPr>
              <a:t>r</a:t>
            </a:r>
            <a:r>
              <a:rPr b="1" spc="-45" dirty="0">
                <a:latin typeface="Times New Roman"/>
                <a:cs typeface="Times New Roman"/>
              </a:rPr>
              <a:t>c</a:t>
            </a:r>
            <a:r>
              <a:rPr b="1" spc="-5" dirty="0">
                <a:latin typeface="Times New Roman"/>
                <a:cs typeface="Times New Roman"/>
              </a:rPr>
              <a:t>h</a:t>
            </a:r>
            <a:r>
              <a:rPr b="1" spc="-390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Times New Roman"/>
                <a:cs typeface="Times New Roman"/>
              </a:rPr>
              <a:t>A</a:t>
            </a:r>
            <a:r>
              <a:rPr b="1" spc="-60" dirty="0">
                <a:latin typeface="Times New Roman"/>
                <a:cs typeface="Times New Roman"/>
              </a:rPr>
              <a:t>d</a:t>
            </a:r>
            <a:r>
              <a:rPr b="1" spc="-50" dirty="0">
                <a:latin typeface="Times New Roman"/>
                <a:cs typeface="Times New Roman"/>
              </a:rPr>
              <a:t>wo</a:t>
            </a:r>
            <a:r>
              <a:rPr b="1" spc="-45" dirty="0">
                <a:latin typeface="Times New Roman"/>
                <a:cs typeface="Times New Roman"/>
              </a:rPr>
              <a:t>r</a:t>
            </a:r>
            <a:r>
              <a:rPr b="1" spc="-5" dirty="0">
                <a:latin typeface="Times New Roman"/>
                <a:cs typeface="Times New Roman"/>
              </a:rPr>
              <a:t>d</a:t>
            </a:r>
            <a:r>
              <a:rPr b="1" spc="-395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17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80300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Chạy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chiến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Search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Adword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Ad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quá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trình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khá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phức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tạp: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chục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biến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khoá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20"/>
              </a:lnSpc>
              <a:spcBef>
                <a:spcPts val="64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  <a:tab pos="1505585" algn="l"/>
                <a:tab pos="2390140" algn="l"/>
                <a:tab pos="2642870" algn="l"/>
                <a:tab pos="3566795" algn="l"/>
                <a:tab pos="4188460" algn="l"/>
                <a:tab pos="5505450" algn="l"/>
                <a:tab pos="6167120" algn="l"/>
                <a:tab pos="685482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Quality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đ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ã</a:t>
            </a:r>
            <a:r>
              <a:rPr sz="28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d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ựa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ệu  suất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chiến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898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Lựa</a:t>
            </a:r>
            <a:r>
              <a:rPr spc="-125" dirty="0"/>
              <a:t> </a:t>
            </a:r>
            <a:r>
              <a:rPr spc="-40" dirty="0"/>
              <a:t>chọn</a:t>
            </a:r>
            <a:r>
              <a:rPr spc="-135" dirty="0"/>
              <a:t> </a:t>
            </a:r>
            <a:r>
              <a:rPr spc="-40" dirty="0"/>
              <a:t>loại</a:t>
            </a:r>
            <a:r>
              <a:rPr spc="-130" dirty="0"/>
              <a:t> </a:t>
            </a:r>
            <a:r>
              <a:rPr spc="-40" dirty="0"/>
              <a:t>quảng</a:t>
            </a:r>
            <a:r>
              <a:rPr spc="-135" dirty="0"/>
              <a:t> </a:t>
            </a:r>
            <a:r>
              <a:rPr spc="-45" dirty="0"/>
              <a:t>cáo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18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153275" cy="40081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466725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Khó lựa chọn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hình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thức quảng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tốt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nhất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cho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nghiệp</a:t>
            </a:r>
            <a:endParaRPr sz="2800">
              <a:latin typeface="Times New Roman"/>
              <a:cs typeface="Times New Roman"/>
            </a:endParaRPr>
          </a:p>
          <a:p>
            <a:pPr marL="12700" marR="24130">
              <a:lnSpc>
                <a:spcPts val="3020"/>
              </a:lnSpc>
              <a:spcBef>
                <a:spcPts val="141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Gợi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ý: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Nhìn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vào những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gì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thủ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cạnh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đang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dụng,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đang quảng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định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dạng quảng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đang hiển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thị.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Sáng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tạo?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20"/>
              </a:lnSpc>
              <a:spcBef>
                <a:spcPts val="44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Tám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phải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duy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nhất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để tiếp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thị.</a:t>
            </a:r>
            <a:endParaRPr sz="2800">
              <a:latin typeface="Times New Roman"/>
              <a:cs typeface="Times New Roman"/>
            </a:endParaRPr>
          </a:p>
          <a:p>
            <a:pPr marL="393065" indent="-271780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393065" algn="l"/>
                <a:tab pos="3937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Khám phá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ý tưởng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mới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22885" marR="5080">
              <a:lnSpc>
                <a:spcPts val="4900"/>
              </a:lnSpc>
              <a:spcBef>
                <a:spcPts val="980"/>
              </a:spcBef>
            </a:pPr>
            <a:r>
              <a:rPr spc="-35" dirty="0"/>
              <a:t>Một</a:t>
            </a:r>
            <a:r>
              <a:rPr spc="-130" dirty="0"/>
              <a:t> </a:t>
            </a:r>
            <a:r>
              <a:rPr spc="-25" dirty="0"/>
              <a:t>số</a:t>
            </a:r>
            <a:r>
              <a:rPr spc="-125" dirty="0"/>
              <a:t> </a:t>
            </a:r>
            <a:r>
              <a:rPr spc="-40" dirty="0"/>
              <a:t>phương</a:t>
            </a:r>
            <a:r>
              <a:rPr spc="-140" dirty="0"/>
              <a:t> </a:t>
            </a:r>
            <a:r>
              <a:rPr spc="-40" dirty="0"/>
              <a:t>pháp</a:t>
            </a:r>
            <a:r>
              <a:rPr spc="-135" dirty="0"/>
              <a:t> </a:t>
            </a:r>
            <a:r>
              <a:rPr spc="-45" dirty="0"/>
              <a:t>marketing </a:t>
            </a:r>
            <a:r>
              <a:rPr spc="-1185" dirty="0"/>
              <a:t> </a:t>
            </a:r>
            <a:r>
              <a:rPr spc="-40" dirty="0"/>
              <a:t>trực</a:t>
            </a:r>
            <a:r>
              <a:rPr spc="-110" dirty="0"/>
              <a:t> </a:t>
            </a:r>
            <a:r>
              <a:rPr spc="-40" dirty="0"/>
              <a:t>tuyến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6078220" cy="339852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 tuyến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  <a:p>
            <a:pPr marL="12700" marR="976630">
              <a:lnSpc>
                <a:spcPct val="131400"/>
              </a:lnSpc>
              <a:spcBef>
                <a:spcPts val="1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cụ tìm kiếm (Search Engines)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tiện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xã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4430"/>
              </a:lnSpc>
              <a:spcBef>
                <a:spcPts val="12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trình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liên kết (Afiliate programes)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930" y="2413698"/>
            <a:ext cx="304165" cy="375920"/>
            <a:chOff x="459930" y="2413698"/>
            <a:chExt cx="304165" cy="375920"/>
          </a:xfrm>
        </p:grpSpPr>
        <p:sp>
          <p:nvSpPr>
            <p:cNvPr id="5" name="object 5"/>
            <p:cNvSpPr/>
            <p:nvPr/>
          </p:nvSpPr>
          <p:spPr>
            <a:xfrm>
              <a:off x="467868" y="2421635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90" h="360044">
                  <a:moveTo>
                    <a:pt x="144017" y="0"/>
                  </a:moveTo>
                  <a:lnTo>
                    <a:pt x="110020" y="137413"/>
                  </a:lnTo>
                  <a:lnTo>
                    <a:pt x="0" y="137413"/>
                  </a:lnTo>
                  <a:lnTo>
                    <a:pt x="89014" y="222250"/>
                  </a:lnTo>
                  <a:lnTo>
                    <a:pt x="55003" y="359663"/>
                  </a:lnTo>
                  <a:lnTo>
                    <a:pt x="144017" y="274700"/>
                  </a:lnTo>
                  <a:lnTo>
                    <a:pt x="233019" y="359663"/>
                  </a:lnTo>
                  <a:lnTo>
                    <a:pt x="199021" y="222250"/>
                  </a:lnTo>
                  <a:lnTo>
                    <a:pt x="288036" y="137413"/>
                  </a:lnTo>
                  <a:lnTo>
                    <a:pt x="178015" y="137413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868" y="2421635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90" h="360044">
                  <a:moveTo>
                    <a:pt x="0" y="137413"/>
                  </a:moveTo>
                  <a:lnTo>
                    <a:pt x="110020" y="137413"/>
                  </a:lnTo>
                  <a:lnTo>
                    <a:pt x="144017" y="0"/>
                  </a:lnTo>
                  <a:lnTo>
                    <a:pt x="178015" y="137413"/>
                  </a:lnTo>
                  <a:lnTo>
                    <a:pt x="288036" y="137413"/>
                  </a:lnTo>
                  <a:lnTo>
                    <a:pt x="199021" y="222250"/>
                  </a:lnTo>
                  <a:lnTo>
                    <a:pt x="233019" y="359663"/>
                  </a:lnTo>
                  <a:lnTo>
                    <a:pt x="144017" y="274700"/>
                  </a:lnTo>
                  <a:lnTo>
                    <a:pt x="55003" y="359663"/>
                  </a:lnTo>
                  <a:lnTo>
                    <a:pt x="89014" y="222250"/>
                  </a:lnTo>
                  <a:lnTo>
                    <a:pt x="0" y="13741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19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2403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185" dirty="0"/>
              <a:t> </a:t>
            </a:r>
            <a:r>
              <a:rPr spc="-40" dirty="0"/>
              <a:t>Dung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5982335" cy="17125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thiệu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31800"/>
              </a:lnSpc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Một số phương thức marketing trực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tuyến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8490" y="6546291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4118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1F2021"/>
                </a:solidFill>
              </a:rPr>
              <a:t>Tiếp</a:t>
            </a:r>
            <a:r>
              <a:rPr spc="-145" dirty="0">
                <a:solidFill>
                  <a:srgbClr val="1F2021"/>
                </a:solidFill>
              </a:rPr>
              <a:t> </a:t>
            </a:r>
            <a:r>
              <a:rPr spc="-35" dirty="0">
                <a:solidFill>
                  <a:srgbClr val="1F2021"/>
                </a:solidFill>
              </a:rPr>
              <a:t>thị</a:t>
            </a:r>
            <a:r>
              <a:rPr spc="-120" dirty="0">
                <a:solidFill>
                  <a:srgbClr val="1F2021"/>
                </a:solidFill>
              </a:rPr>
              <a:t> </a:t>
            </a:r>
            <a:r>
              <a:rPr spc="-35" dirty="0">
                <a:solidFill>
                  <a:srgbClr val="1F2021"/>
                </a:solidFill>
              </a:rPr>
              <a:t>nội</a:t>
            </a:r>
            <a:r>
              <a:rPr spc="-145" dirty="0">
                <a:solidFill>
                  <a:srgbClr val="1F2021"/>
                </a:solidFill>
              </a:rPr>
              <a:t> </a:t>
            </a:r>
            <a:r>
              <a:rPr spc="-40" dirty="0">
                <a:solidFill>
                  <a:srgbClr val="1F2021"/>
                </a:solidFill>
              </a:rPr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20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80300" cy="33191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715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là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F2021"/>
                </a:solidFill>
                <a:latin typeface="Times New Roman"/>
                <a:cs typeface="Times New Roman"/>
              </a:rPr>
              <a:t>một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 thuật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 ngữ</a:t>
            </a:r>
            <a:r>
              <a:rPr sz="28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bao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 gồm</a:t>
            </a:r>
            <a:r>
              <a:rPr sz="2800" spc="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tất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cả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dạng</a:t>
            </a:r>
            <a:r>
              <a:rPr sz="2800" spc="69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thức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marketing</a:t>
            </a:r>
            <a:r>
              <a:rPr sz="2800" spc="6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liên</a:t>
            </a:r>
            <a:r>
              <a:rPr sz="2800" spc="6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quan</a:t>
            </a:r>
            <a:r>
              <a:rPr sz="2800" spc="6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đến  </a:t>
            </a:r>
            <a:r>
              <a:rPr sz="2800" spc="-10" dirty="0">
                <a:solidFill>
                  <a:srgbClr val="1F2021"/>
                </a:solidFill>
                <a:latin typeface="Times New Roman"/>
                <a:cs typeface="Times New Roman"/>
              </a:rPr>
              <a:t>việc</a:t>
            </a:r>
            <a:r>
              <a:rPr sz="2800" spc="6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tạo</a:t>
            </a:r>
            <a:r>
              <a:rPr sz="2800" spc="6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và</a:t>
            </a:r>
            <a:r>
              <a:rPr sz="2800" spc="68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chia</a:t>
            </a:r>
            <a:r>
              <a:rPr sz="2800" spc="6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sẻ</a:t>
            </a:r>
            <a:r>
              <a:rPr sz="2800" spc="67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1F2021"/>
                </a:solidFill>
                <a:latin typeface="Times New Roman"/>
                <a:cs typeface="Times New Roman"/>
              </a:rPr>
              <a:t>nội </a:t>
            </a:r>
            <a:r>
              <a:rPr sz="2800" spc="-685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dung. Nội dung được tạo ra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dùng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để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hướng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khách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hàng đến </a:t>
            </a:r>
            <a:r>
              <a:rPr sz="2800" spc="-10" dirty="0">
                <a:solidFill>
                  <a:srgbClr val="1F2021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hành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động </a:t>
            </a:r>
            <a:r>
              <a:rPr sz="2800" spc="-10" dirty="0">
                <a:solidFill>
                  <a:srgbClr val="1F2021"/>
                </a:solidFill>
                <a:latin typeface="Times New Roman"/>
                <a:cs typeface="Times New Roman"/>
              </a:rPr>
              <a:t>mang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lại </a:t>
            </a:r>
            <a:r>
              <a:rPr sz="2800" spc="-10" dirty="0">
                <a:solidFill>
                  <a:srgbClr val="1F2021"/>
                </a:solidFill>
                <a:latin typeface="Times New Roman"/>
                <a:cs typeface="Times New Roman"/>
              </a:rPr>
              <a:t>lợi ích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cho doanh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 nghiệp.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sz="2800" spc="-30" dirty="0">
                <a:solidFill>
                  <a:srgbClr val="1F2021"/>
                </a:solidFill>
                <a:latin typeface="Times New Roman"/>
                <a:cs typeface="Times New Roman"/>
              </a:rPr>
              <a:t>Tiếp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thị nội dung là </a:t>
            </a:r>
            <a:r>
              <a:rPr sz="2800" spc="-10" dirty="0">
                <a:solidFill>
                  <a:srgbClr val="1F2021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hình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thức </a:t>
            </a:r>
            <a:r>
              <a:rPr sz="28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imes New Roman"/>
                <a:cs typeface="Times New Roman"/>
                <a:hlinkClick r:id="rId2"/>
              </a:rPr>
              <a:t>marketing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, tập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 trung </a:t>
            </a:r>
            <a:r>
              <a:rPr sz="2800" spc="-10" dirty="0">
                <a:solidFill>
                  <a:srgbClr val="1F2021"/>
                </a:solidFill>
                <a:latin typeface="Times New Roman"/>
                <a:cs typeface="Times New Roman"/>
              </a:rPr>
              <a:t>vào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việc sáng tạo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truyền tải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nội dung </a:t>
            </a:r>
            <a:r>
              <a:rPr sz="2800" spc="-15" dirty="0">
                <a:solidFill>
                  <a:srgbClr val="1F2021"/>
                </a:solidFill>
                <a:latin typeface="Times New Roman"/>
                <a:cs typeface="Times New Roman"/>
              </a:rPr>
              <a:t>cho </a:t>
            </a:r>
            <a:r>
              <a:rPr sz="28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F2021"/>
                </a:solidFill>
                <a:latin typeface="Times New Roman"/>
                <a:cs typeface="Times New Roman"/>
              </a:rPr>
              <a:t>đối</a:t>
            </a:r>
            <a:r>
              <a:rPr sz="2800" spc="-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tượng</a:t>
            </a:r>
            <a:r>
              <a:rPr sz="2800" spc="-10" dirty="0">
                <a:solidFill>
                  <a:srgbClr val="1F2021"/>
                </a:solidFill>
                <a:latin typeface="Times New Roman"/>
                <a:cs typeface="Times New Roman"/>
              </a:rPr>
              <a:t> mục</a:t>
            </a:r>
            <a:r>
              <a:rPr sz="2800" spc="2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F2021"/>
                </a:solidFill>
                <a:latin typeface="Times New Roman"/>
                <a:cs typeface="Times New Roman"/>
              </a:rPr>
              <a:t>tiêu</a:t>
            </a:r>
            <a:r>
              <a:rPr sz="2800" spc="-10" dirty="0">
                <a:solidFill>
                  <a:srgbClr val="1F2021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1F2021"/>
                </a:solidFill>
                <a:latin typeface="Times New Roman"/>
                <a:cs typeface="Times New Roman"/>
              </a:rPr>
              <a:t>(</a:t>
            </a:r>
            <a:r>
              <a:rPr sz="2800" i="1" spc="-20" dirty="0">
                <a:solidFill>
                  <a:srgbClr val="1F2021"/>
                </a:solidFill>
                <a:latin typeface="Times New Roman"/>
                <a:cs typeface="Times New Roman"/>
              </a:rPr>
              <a:t>Wikipedia)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4118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242424"/>
                </a:solidFill>
              </a:rPr>
              <a:t>Tiếp</a:t>
            </a:r>
            <a:r>
              <a:rPr spc="-145" dirty="0">
                <a:solidFill>
                  <a:srgbClr val="242424"/>
                </a:solidFill>
              </a:rPr>
              <a:t> </a:t>
            </a:r>
            <a:r>
              <a:rPr spc="-35" dirty="0">
                <a:solidFill>
                  <a:srgbClr val="242424"/>
                </a:solidFill>
              </a:rPr>
              <a:t>thị</a:t>
            </a:r>
            <a:r>
              <a:rPr spc="-120" dirty="0">
                <a:solidFill>
                  <a:srgbClr val="242424"/>
                </a:solidFill>
              </a:rPr>
              <a:t> </a:t>
            </a:r>
            <a:r>
              <a:rPr spc="-35" dirty="0">
                <a:solidFill>
                  <a:srgbClr val="242424"/>
                </a:solidFill>
              </a:rPr>
              <a:t>nội</a:t>
            </a:r>
            <a:r>
              <a:rPr spc="-145" dirty="0">
                <a:solidFill>
                  <a:srgbClr val="242424"/>
                </a:solidFill>
              </a:rPr>
              <a:t> </a:t>
            </a:r>
            <a:r>
              <a:rPr spc="-40" dirty="0">
                <a:solidFill>
                  <a:srgbClr val="242424"/>
                </a:solidFill>
              </a:rPr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21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80300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kĩ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thuật tiếp thị dựa trên việc tạo ra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và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xuất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 bản nội dung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có liên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quan,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giá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trị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để thu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hút 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và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nhận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được sự hưởng ứng của khách hàng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tiêu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nhằm đạt được những hành động </a:t>
            </a:r>
            <a:r>
              <a:rPr sz="2800" spc="-10" dirty="0">
                <a:solidFill>
                  <a:srgbClr val="242424"/>
                </a:solidFill>
                <a:latin typeface="Times New Roman"/>
                <a:cs typeface="Times New Roman"/>
              </a:rPr>
              <a:t>sinh </a:t>
            </a:r>
            <a:r>
              <a:rPr sz="2800" spc="-5" dirty="0">
                <a:solidFill>
                  <a:srgbClr val="242424"/>
                </a:solidFill>
                <a:latin typeface="Times New Roman"/>
                <a:cs typeface="Times New Roman"/>
              </a:rPr>
              <a:t>lợi từ khách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 hàng.</a:t>
            </a:r>
            <a:r>
              <a:rPr sz="2800" spc="-15" dirty="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42424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242424"/>
                </a:solidFill>
                <a:latin typeface="Times New Roman"/>
                <a:cs typeface="Times New Roman"/>
              </a:rPr>
              <a:t>forbes)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22885" marR="5080">
              <a:lnSpc>
                <a:spcPts val="4900"/>
              </a:lnSpc>
              <a:spcBef>
                <a:spcPts val="980"/>
              </a:spcBef>
            </a:pPr>
            <a:r>
              <a:rPr spc="-35" dirty="0"/>
              <a:t>Một</a:t>
            </a:r>
            <a:r>
              <a:rPr spc="-130" dirty="0"/>
              <a:t> </a:t>
            </a:r>
            <a:r>
              <a:rPr spc="-25" dirty="0"/>
              <a:t>số</a:t>
            </a:r>
            <a:r>
              <a:rPr spc="-125" dirty="0"/>
              <a:t> </a:t>
            </a:r>
            <a:r>
              <a:rPr spc="-40" dirty="0"/>
              <a:t>phương</a:t>
            </a:r>
            <a:r>
              <a:rPr spc="-140" dirty="0"/>
              <a:t> </a:t>
            </a:r>
            <a:r>
              <a:rPr spc="-40" dirty="0"/>
              <a:t>pháp</a:t>
            </a:r>
            <a:r>
              <a:rPr spc="-135" dirty="0"/>
              <a:t> </a:t>
            </a:r>
            <a:r>
              <a:rPr spc="-45" dirty="0"/>
              <a:t>marketing </a:t>
            </a:r>
            <a:r>
              <a:rPr spc="-1185" dirty="0"/>
              <a:t> </a:t>
            </a:r>
            <a:r>
              <a:rPr spc="-40" dirty="0"/>
              <a:t>trực</a:t>
            </a:r>
            <a:r>
              <a:rPr spc="-110" dirty="0"/>
              <a:t> </a:t>
            </a:r>
            <a:r>
              <a:rPr spc="-40" dirty="0"/>
              <a:t>tuyến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6078220" cy="339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93390">
              <a:lnSpc>
                <a:spcPct val="1318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 cáo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 tuyến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cụ tìm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kiếm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(Search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Engines)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tiện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4430"/>
              </a:lnSpc>
              <a:spcBef>
                <a:spcPts val="12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trình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liên kết (Afiliate programes)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930" y="2989770"/>
            <a:ext cx="304165" cy="375920"/>
            <a:chOff x="459930" y="2989770"/>
            <a:chExt cx="304165" cy="375920"/>
          </a:xfrm>
        </p:grpSpPr>
        <p:sp>
          <p:nvSpPr>
            <p:cNvPr id="5" name="object 5"/>
            <p:cNvSpPr/>
            <p:nvPr/>
          </p:nvSpPr>
          <p:spPr>
            <a:xfrm>
              <a:off x="467868" y="2997707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90" h="360045">
                  <a:moveTo>
                    <a:pt x="144017" y="0"/>
                  </a:moveTo>
                  <a:lnTo>
                    <a:pt x="110020" y="137413"/>
                  </a:lnTo>
                  <a:lnTo>
                    <a:pt x="0" y="137413"/>
                  </a:lnTo>
                  <a:lnTo>
                    <a:pt x="89014" y="222250"/>
                  </a:lnTo>
                  <a:lnTo>
                    <a:pt x="55003" y="359663"/>
                  </a:lnTo>
                  <a:lnTo>
                    <a:pt x="144017" y="274700"/>
                  </a:lnTo>
                  <a:lnTo>
                    <a:pt x="233019" y="359663"/>
                  </a:lnTo>
                  <a:lnTo>
                    <a:pt x="199021" y="222250"/>
                  </a:lnTo>
                  <a:lnTo>
                    <a:pt x="288036" y="137413"/>
                  </a:lnTo>
                  <a:lnTo>
                    <a:pt x="178015" y="137413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868" y="2997707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90" h="360045">
                  <a:moveTo>
                    <a:pt x="0" y="137413"/>
                  </a:moveTo>
                  <a:lnTo>
                    <a:pt x="110020" y="137413"/>
                  </a:lnTo>
                  <a:lnTo>
                    <a:pt x="144017" y="0"/>
                  </a:lnTo>
                  <a:lnTo>
                    <a:pt x="178015" y="137413"/>
                  </a:lnTo>
                  <a:lnTo>
                    <a:pt x="288036" y="137413"/>
                  </a:lnTo>
                  <a:lnTo>
                    <a:pt x="199021" y="222250"/>
                  </a:lnTo>
                  <a:lnTo>
                    <a:pt x="233019" y="359663"/>
                  </a:lnTo>
                  <a:lnTo>
                    <a:pt x="144017" y="274700"/>
                  </a:lnTo>
                  <a:lnTo>
                    <a:pt x="55003" y="359663"/>
                  </a:lnTo>
                  <a:lnTo>
                    <a:pt x="89014" y="222250"/>
                  </a:lnTo>
                  <a:lnTo>
                    <a:pt x="0" y="13741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22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Công</a:t>
            </a:r>
            <a:r>
              <a:rPr spc="-135" dirty="0"/>
              <a:t> </a:t>
            </a:r>
            <a:r>
              <a:rPr spc="-25" dirty="0"/>
              <a:t>cụ</a:t>
            </a:r>
            <a:r>
              <a:rPr spc="-140" dirty="0"/>
              <a:t> </a:t>
            </a:r>
            <a:r>
              <a:rPr spc="-35" dirty="0"/>
              <a:t>tìm</a:t>
            </a:r>
            <a:r>
              <a:rPr spc="-110" dirty="0"/>
              <a:t> </a:t>
            </a:r>
            <a:r>
              <a:rPr spc="-40" dirty="0"/>
              <a:t>kiếm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23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2599"/>
            <a:ext cx="7481570" cy="3965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cụ cơ bản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dùng để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 kiếm các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địa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những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chủ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định.</a:t>
            </a:r>
            <a:endParaRPr sz="28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20000"/>
              </a:lnSpc>
              <a:spcBef>
                <a:spcPts val="140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sự lựa chọn đầu tiên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để truy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nhập tin tức hay thông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một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phẩm,dịch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vụ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đó</a:t>
            </a:r>
            <a:r>
              <a:rPr sz="2800" spc="6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không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0000"/>
              </a:lnSpc>
              <a:spcBef>
                <a:spcPts val="13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cụ tìm kiếm khác nhau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những trình tự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khác nhau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để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sắp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xếp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 web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theo mức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độ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tương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thích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khoá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2845306"/>
            <a:ext cx="7391400" cy="39791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35" dirty="0"/>
              <a:t>Công</a:t>
            </a:r>
            <a:r>
              <a:rPr spc="-135" dirty="0"/>
              <a:t> </a:t>
            </a:r>
            <a:r>
              <a:rPr spc="-25" dirty="0"/>
              <a:t>cụ</a:t>
            </a:r>
            <a:r>
              <a:rPr spc="-140" dirty="0"/>
              <a:t> </a:t>
            </a:r>
            <a:r>
              <a:rPr spc="-35" dirty="0"/>
              <a:t>tìm</a:t>
            </a:r>
            <a:r>
              <a:rPr spc="-105" dirty="0"/>
              <a:t> </a:t>
            </a:r>
            <a:r>
              <a:rPr spc="-40" dirty="0"/>
              <a:t>kiếm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612" y="1895348"/>
            <a:ext cx="7900034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đơn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giản: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đăng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ký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bộ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kiếm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chính,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dụ: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Times New Roman"/>
                <a:cs typeface="Times New Roman"/>
                <a:hlinkClick r:id="rId3"/>
              </a:rPr>
              <a:t>www.google.com/addurl.html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3" y="0"/>
            <a:ext cx="9119870" cy="6824980"/>
            <a:chOff x="24383" y="0"/>
            <a:chExt cx="9119870" cy="6824980"/>
          </a:xfrm>
        </p:grpSpPr>
        <p:sp>
          <p:nvSpPr>
            <p:cNvPr id="3" name="object 3"/>
            <p:cNvSpPr/>
            <p:nvPr/>
          </p:nvSpPr>
          <p:spPr>
            <a:xfrm>
              <a:off x="1908048" y="1053083"/>
              <a:ext cx="6335395" cy="1007744"/>
            </a:xfrm>
            <a:custGeom>
              <a:avLst/>
              <a:gdLst/>
              <a:ahLst/>
              <a:cxnLst/>
              <a:rect l="l" t="t" r="r" b="b"/>
              <a:pathLst>
                <a:path w="6335395" h="1007744">
                  <a:moveTo>
                    <a:pt x="0" y="1007363"/>
                  </a:moveTo>
                  <a:lnTo>
                    <a:pt x="6335267" y="1007363"/>
                  </a:lnTo>
                  <a:lnTo>
                    <a:pt x="6335267" y="0"/>
                  </a:lnTo>
                  <a:lnTo>
                    <a:pt x="0" y="0"/>
                  </a:lnTo>
                  <a:lnTo>
                    <a:pt x="0" y="1007363"/>
                  </a:lnTo>
                  <a:close/>
                </a:path>
              </a:pathLst>
            </a:custGeom>
            <a:ln w="952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" y="0"/>
              <a:ext cx="9119616" cy="68244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25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Công</a:t>
            </a:r>
            <a:r>
              <a:rPr spc="-135" dirty="0"/>
              <a:t> </a:t>
            </a:r>
            <a:r>
              <a:rPr spc="-25" dirty="0"/>
              <a:t>cụ</a:t>
            </a:r>
            <a:r>
              <a:rPr spc="-140" dirty="0"/>
              <a:t> </a:t>
            </a:r>
            <a:r>
              <a:rPr spc="-35" dirty="0"/>
              <a:t>tìm</a:t>
            </a:r>
            <a:r>
              <a:rPr spc="-110" dirty="0"/>
              <a:t> </a:t>
            </a:r>
            <a:r>
              <a:rPr spc="-40" dirty="0"/>
              <a:t>kiếm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5178425" cy="180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bộ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phận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chính: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Bộ phận thu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thập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dữ liệu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(Spider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Bộ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phận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Bộ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phận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lí–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toán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240" y="905636"/>
            <a:ext cx="747140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5" dirty="0"/>
              <a:t>SEO</a:t>
            </a:r>
            <a:r>
              <a:rPr sz="4300" spc="-125" dirty="0"/>
              <a:t> </a:t>
            </a:r>
            <a:r>
              <a:rPr sz="4300" spc="-5" dirty="0"/>
              <a:t>-</a:t>
            </a:r>
            <a:r>
              <a:rPr sz="4300" spc="-110" dirty="0"/>
              <a:t> </a:t>
            </a:r>
            <a:r>
              <a:rPr sz="4300" spc="-45" dirty="0"/>
              <a:t>Search</a:t>
            </a:r>
            <a:r>
              <a:rPr sz="4300" spc="-110" dirty="0"/>
              <a:t> </a:t>
            </a:r>
            <a:r>
              <a:rPr sz="4300" spc="-45" dirty="0"/>
              <a:t>Engine</a:t>
            </a:r>
            <a:r>
              <a:rPr sz="4300" spc="-90" dirty="0"/>
              <a:t> </a:t>
            </a:r>
            <a:r>
              <a:rPr sz="4300" spc="-55" dirty="0"/>
              <a:t>Optimisation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27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79665" cy="301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SEO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một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tập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kỹ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tối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ưu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 algn="just">
              <a:lnSpc>
                <a:spcPct val="90000"/>
              </a:lnSpc>
              <a:spcBef>
                <a:spcPts val="409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Giúp cho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cụ tìm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kiếm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 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thấy,</a:t>
            </a:r>
            <a:r>
              <a:rPr sz="2800" spc="1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xếp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hạng trang web của bạn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hơn hàng triệu trang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 khác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tương ứng với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truy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vấn</a:t>
            </a:r>
            <a:r>
              <a:rPr sz="2800" spc="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 kiếm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30"/>
              </a:lnSpc>
              <a:spcBef>
                <a:spcPts val="1635"/>
              </a:spcBef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SEO giúp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web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bạn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thêm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nhiều truy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cập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cụ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kiếm.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79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Google</a:t>
            </a:r>
            <a:r>
              <a:rPr spc="-135" dirty="0"/>
              <a:t> </a:t>
            </a:r>
            <a:r>
              <a:rPr spc="-45" dirty="0"/>
              <a:t>PageRank</a:t>
            </a:r>
            <a:r>
              <a:rPr spc="-160" dirty="0"/>
              <a:t> </a:t>
            </a:r>
            <a:r>
              <a:rPr spc="-25" dirty="0"/>
              <a:t>là</a:t>
            </a:r>
            <a:r>
              <a:rPr spc="-120" dirty="0"/>
              <a:t> </a:t>
            </a:r>
            <a:r>
              <a:rPr spc="-35" dirty="0"/>
              <a:t>gì?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28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2599"/>
            <a:ext cx="7479665" cy="2814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  <a:tabLst>
                <a:tab pos="1202690" algn="l"/>
                <a:tab pos="2787650" algn="l"/>
                <a:tab pos="3543935" algn="l"/>
                <a:tab pos="3943350" algn="l"/>
                <a:tab pos="4522470" algn="l"/>
                <a:tab pos="4982845" algn="l"/>
                <a:tab pos="5818505" algn="l"/>
                <a:tab pos="6336665" algn="l"/>
                <a:tab pos="697357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geR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nk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ện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đáng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cậ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 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giá trị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Google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đánh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giá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xếp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web:</a:t>
            </a:r>
            <a:endParaRPr sz="2800">
              <a:latin typeface="Times New Roman"/>
              <a:cs typeface="Times New Roman"/>
            </a:endParaRPr>
          </a:p>
          <a:p>
            <a:pPr marL="304800" marR="8255" indent="-182880">
              <a:lnSpc>
                <a:spcPct val="120100"/>
              </a:lnSpc>
              <a:spcBef>
                <a:spcPts val="39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tự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động và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thủ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dựa trên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hơn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100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toán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xuất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sắc.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798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Google</a:t>
            </a:r>
            <a:r>
              <a:rPr spc="-135" dirty="0"/>
              <a:t> </a:t>
            </a:r>
            <a:r>
              <a:rPr spc="-45" dirty="0"/>
              <a:t>PageRank</a:t>
            </a:r>
            <a:r>
              <a:rPr spc="-160" dirty="0"/>
              <a:t> </a:t>
            </a:r>
            <a:r>
              <a:rPr spc="-25" dirty="0"/>
              <a:t>là</a:t>
            </a:r>
            <a:r>
              <a:rPr spc="-120" dirty="0"/>
              <a:t> </a:t>
            </a:r>
            <a:r>
              <a:rPr spc="-35" dirty="0"/>
              <a:t>gì?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29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84730"/>
            <a:ext cx="7479030" cy="39344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715">
              <a:lnSpc>
                <a:spcPts val="2810"/>
              </a:lnSpc>
              <a:spcBef>
                <a:spcPts val="550"/>
              </a:spcBef>
              <a:tabLst>
                <a:tab pos="830580" algn="l"/>
                <a:tab pos="1493520" algn="l"/>
                <a:tab pos="2160270" algn="l"/>
                <a:tab pos="2710180" algn="l"/>
                <a:tab pos="3621404" algn="l"/>
                <a:tab pos="4591050" algn="l"/>
                <a:tab pos="5600065" algn="l"/>
                <a:tab pos="6455410" algn="l"/>
              </a:tabLst>
            </a:pP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t	vài	chỉ	</a:t>
            </a:r>
            <a:r>
              <a:rPr sz="2700" spc="-1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ố	q</a:t>
            </a:r>
            <a:r>
              <a:rPr sz="2700" spc="-1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an	trọ</a:t>
            </a:r>
            <a:r>
              <a:rPr sz="2700" spc="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g	quyết	định	Google  PageRank</a:t>
            </a:r>
            <a:r>
              <a:rPr sz="2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web:</a:t>
            </a:r>
            <a:endParaRPr sz="2700">
              <a:latin typeface="Times New Roman"/>
              <a:cs typeface="Times New Roman"/>
            </a:endParaRPr>
          </a:p>
          <a:p>
            <a:pPr marL="304800" indent="-183515">
              <a:lnSpc>
                <a:spcPts val="2945"/>
              </a:lnSpc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độ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hữu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trang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web,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ts val="3095"/>
              </a:lnSpc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độ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phổ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biến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web,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ts val="3095"/>
              </a:lnSpc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chất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lượng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kỹ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thuật,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ts val="3110"/>
              </a:lnSpc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12700" marR="5715">
              <a:lnSpc>
                <a:spcPts val="2810"/>
              </a:lnSpc>
              <a:spcBef>
                <a:spcPts val="1400"/>
              </a:spcBef>
            </a:pP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Google</a:t>
            </a:r>
            <a:r>
              <a:rPr sz="27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PageRank</a:t>
            </a:r>
            <a:r>
              <a:rPr sz="27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7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chia</a:t>
            </a:r>
            <a:r>
              <a:rPr sz="27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sz="27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10</a:t>
            </a:r>
            <a:r>
              <a:rPr sz="27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bậc</a:t>
            </a:r>
            <a:r>
              <a:rPr sz="27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7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7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biểu </a:t>
            </a:r>
            <a:r>
              <a:rPr sz="2700" spc="-6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sz="2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bằng</a:t>
            </a:r>
            <a:r>
              <a:rPr sz="2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vạch</a:t>
            </a:r>
            <a:r>
              <a:rPr sz="2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404040"/>
                </a:solidFill>
                <a:latin typeface="Times New Roman"/>
                <a:cs typeface="Times New Roman"/>
              </a:rPr>
              <a:t>màu</a:t>
            </a:r>
            <a:r>
              <a:rPr sz="27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xanh</a:t>
            </a:r>
            <a:r>
              <a:rPr sz="2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7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404040"/>
                </a:solidFill>
                <a:latin typeface="Times New Roman"/>
                <a:cs typeface="Times New Roman"/>
              </a:rPr>
              <a:t>nền </a:t>
            </a:r>
            <a:r>
              <a:rPr sz="2700" dirty="0">
                <a:solidFill>
                  <a:srgbClr val="404040"/>
                </a:solidFill>
                <a:latin typeface="Times New Roman"/>
                <a:cs typeface="Times New Roman"/>
              </a:rPr>
              <a:t>trắng:</a:t>
            </a:r>
            <a:endParaRPr sz="2700">
              <a:latin typeface="Times New Roman"/>
              <a:cs typeface="Times New Roman"/>
            </a:endParaRPr>
          </a:p>
          <a:p>
            <a:pPr marL="304800" marR="5080" indent="-182880">
              <a:lnSpc>
                <a:spcPct val="80000"/>
              </a:lnSpc>
              <a:spcBef>
                <a:spcPts val="45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Giá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trị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của mỗi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 web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theo Google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PageRank tăng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dần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1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10.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08" y="935481"/>
            <a:ext cx="587946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0" dirty="0"/>
              <a:t>Khái</a:t>
            </a:r>
            <a:r>
              <a:rPr sz="4300" spc="-114" dirty="0"/>
              <a:t> </a:t>
            </a:r>
            <a:r>
              <a:rPr sz="4300" spc="-45" dirty="0"/>
              <a:t>niệm</a:t>
            </a:r>
            <a:r>
              <a:rPr sz="4300" spc="-100" dirty="0"/>
              <a:t> </a:t>
            </a:r>
            <a:r>
              <a:rPr sz="4300" spc="-30" dirty="0"/>
              <a:t>về</a:t>
            </a:r>
            <a:r>
              <a:rPr sz="4300" spc="-110" dirty="0"/>
              <a:t> </a:t>
            </a:r>
            <a:r>
              <a:rPr sz="4300" spc="-25" dirty="0"/>
              <a:t>E-</a:t>
            </a:r>
            <a:r>
              <a:rPr sz="4300" spc="-125" dirty="0"/>
              <a:t> </a:t>
            </a:r>
            <a:r>
              <a:rPr sz="4300" spc="-50" dirty="0"/>
              <a:t>Marketing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874877" y="1967611"/>
            <a:ext cx="7609840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5405" marR="5080" indent="-5334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Marketing điện tử là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quá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trình lập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kế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phẩm, giá, phân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phối và xúc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tiến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phẩm,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vụ và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ý tưởng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để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đáp ứng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nhu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cầu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tổ chức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nhân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 </a:t>
            </a:r>
            <a:r>
              <a:rPr sz="2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dựa trên các phương tiện điện tử </a:t>
            </a:r>
            <a:r>
              <a:rPr sz="28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internet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(P.Kotler)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6485" y="6518249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22885" marR="5080">
              <a:lnSpc>
                <a:spcPts val="4900"/>
              </a:lnSpc>
              <a:spcBef>
                <a:spcPts val="980"/>
              </a:spcBef>
            </a:pPr>
            <a:r>
              <a:rPr spc="-45" dirty="0"/>
              <a:t>Google</a:t>
            </a:r>
            <a:r>
              <a:rPr spc="-135" dirty="0"/>
              <a:t> </a:t>
            </a:r>
            <a:r>
              <a:rPr spc="-45" dirty="0"/>
              <a:t>PageRank</a:t>
            </a:r>
            <a:r>
              <a:rPr spc="-155" dirty="0"/>
              <a:t> </a:t>
            </a:r>
            <a:r>
              <a:rPr spc="-40" dirty="0"/>
              <a:t>mang</a:t>
            </a:r>
            <a:r>
              <a:rPr spc="-120" dirty="0"/>
              <a:t> </a:t>
            </a:r>
            <a:r>
              <a:rPr spc="-35" dirty="0"/>
              <a:t>lại </a:t>
            </a:r>
            <a:r>
              <a:rPr spc="-1185" dirty="0"/>
              <a:t> </a:t>
            </a:r>
            <a:r>
              <a:rPr spc="-40" dirty="0"/>
              <a:t>những</a:t>
            </a:r>
            <a:r>
              <a:rPr spc="-114" dirty="0"/>
              <a:t> </a:t>
            </a:r>
            <a:r>
              <a:rPr spc="-35" dirty="0"/>
              <a:t>lợi</a:t>
            </a:r>
            <a:r>
              <a:rPr spc="-114" dirty="0"/>
              <a:t> </a:t>
            </a:r>
            <a:r>
              <a:rPr spc="-35" dirty="0"/>
              <a:t>ích</a:t>
            </a:r>
            <a:r>
              <a:rPr spc="-110" dirty="0"/>
              <a:t> </a:t>
            </a:r>
            <a:r>
              <a:rPr spc="-35" dirty="0"/>
              <a:t>gì?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30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908174"/>
            <a:ext cx="7479030" cy="285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Đem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lại ấn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tượng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đáng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cậy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truy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cập</a:t>
            </a:r>
            <a:endParaRPr sz="2800">
              <a:latin typeface="Times New Roman"/>
              <a:cs typeface="Times New Roman"/>
            </a:endParaRPr>
          </a:p>
          <a:p>
            <a:pPr marL="12700" marR="5715">
              <a:lnSpc>
                <a:spcPct val="120100"/>
              </a:lnSpc>
              <a:spcBef>
                <a:spcPts val="140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Ảnh</a:t>
            </a:r>
            <a:r>
              <a:rPr sz="2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hưởng</a:t>
            </a:r>
            <a:r>
              <a:rPr sz="2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tới</a:t>
            </a:r>
            <a:r>
              <a:rPr sz="2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vị</a:t>
            </a:r>
            <a:r>
              <a:rPr sz="2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trí</a:t>
            </a:r>
            <a:r>
              <a:rPr sz="2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hiển</a:t>
            </a:r>
            <a:r>
              <a:rPr sz="2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mỗi</a:t>
            </a:r>
            <a:r>
              <a:rPr sz="2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danh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sách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quả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kiếm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Google.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0100"/>
              </a:lnSpc>
              <a:spcBef>
                <a:spcPts val="1390"/>
              </a:spcBef>
              <a:tabLst>
                <a:tab pos="2771140" algn="l"/>
                <a:tab pos="3298190" algn="l"/>
                <a:tab pos="4121785" algn="l"/>
                <a:tab pos="5085080" algn="l"/>
                <a:tab pos="5690235" algn="l"/>
                <a:tab pos="6318250" algn="l"/>
                <a:tab pos="699452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ePage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ank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à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ột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ụ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ỗ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trợ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ác  webmaster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926338"/>
            <a:ext cx="4246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4800" spc="-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spc="-45" dirty="0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r>
              <a:rPr sz="4800" spc="-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Times New Roman"/>
                <a:cs typeface="Times New Roman"/>
              </a:rPr>
              <a:t>pháp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31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688530"/>
            <a:ext cx="1987550" cy="114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SEO on-page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SEO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off-page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3233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SEO</a:t>
            </a:r>
            <a:r>
              <a:rPr spc="-150" dirty="0"/>
              <a:t> </a:t>
            </a:r>
            <a:r>
              <a:rPr spc="-45" dirty="0"/>
              <a:t>on-page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32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926" y="1765554"/>
            <a:ext cx="677100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Tối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ưu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hóa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bên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endParaRPr sz="2800">
              <a:latin typeface="Times New Roman"/>
              <a:cs typeface="Times New Roman"/>
            </a:endParaRPr>
          </a:p>
          <a:p>
            <a:pPr marL="39624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9687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Xây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dựng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URL</a:t>
            </a:r>
            <a:endParaRPr sz="2800">
              <a:latin typeface="Times New Roman"/>
              <a:cs typeface="Times New Roman"/>
            </a:endParaRPr>
          </a:p>
          <a:p>
            <a:pPr marL="39624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9687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Tạo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sitemap thân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thiện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 công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cụ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kiếm</a:t>
            </a:r>
            <a:endParaRPr sz="2800">
              <a:latin typeface="Times New Roman"/>
              <a:cs typeface="Times New Roman"/>
            </a:endParaRPr>
          </a:p>
          <a:p>
            <a:pPr marL="743585" lvl="1" indent="-457200">
              <a:lnSpc>
                <a:spcPct val="100000"/>
              </a:lnSpc>
              <a:spcBef>
                <a:spcPts val="660"/>
              </a:spcBef>
              <a:buClr>
                <a:srgbClr val="E38312"/>
              </a:buClr>
              <a:buSzPct val="69642"/>
              <a:buFont typeface="Calibri"/>
              <a:buChar char="◦"/>
              <a:tabLst>
                <a:tab pos="743585" algn="l"/>
                <a:tab pos="74422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Tốc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độ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load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Clr>
                <a:srgbClr val="E38312"/>
              </a:buClr>
              <a:buSzPct val="69642"/>
              <a:buFont typeface="Calibri"/>
              <a:buChar char="◦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Tối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ưu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hóa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endParaRPr sz="2800">
              <a:latin typeface="Times New Roman"/>
              <a:cs typeface="Times New Roman"/>
            </a:endParaRPr>
          </a:p>
          <a:p>
            <a:pPr marL="743585" lvl="1" indent="-457200">
              <a:lnSpc>
                <a:spcPct val="100000"/>
              </a:lnSpc>
              <a:spcBef>
                <a:spcPts val="675"/>
              </a:spcBef>
              <a:buClr>
                <a:srgbClr val="E38312"/>
              </a:buClr>
              <a:buSzPct val="69642"/>
              <a:buFont typeface="Calibri"/>
              <a:buChar char="◦"/>
              <a:tabLst>
                <a:tab pos="743585" algn="l"/>
                <a:tab pos="74422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Thẻ tiêu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Title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Tag</a:t>
            </a:r>
            <a:endParaRPr sz="2800">
              <a:latin typeface="Times New Roman"/>
              <a:cs typeface="Times New Roman"/>
            </a:endParaRPr>
          </a:p>
          <a:p>
            <a:pPr marL="743585" lvl="1" indent="-457200">
              <a:lnSpc>
                <a:spcPct val="100000"/>
              </a:lnSpc>
              <a:spcBef>
                <a:spcPts val="660"/>
              </a:spcBef>
              <a:buClr>
                <a:srgbClr val="E38312"/>
              </a:buClr>
              <a:buSzPct val="69642"/>
              <a:buFont typeface="Calibri"/>
              <a:buChar char="◦"/>
              <a:tabLst>
                <a:tab pos="743585" algn="l"/>
                <a:tab pos="74422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Thẻ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mô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tả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Meta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  <a:p>
            <a:pPr marL="743585" lvl="1" indent="-457200">
              <a:lnSpc>
                <a:spcPct val="100000"/>
              </a:lnSpc>
              <a:spcBef>
                <a:spcPts val="660"/>
              </a:spcBef>
              <a:buClr>
                <a:srgbClr val="E38312"/>
              </a:buClr>
              <a:buSzPct val="69642"/>
              <a:buFont typeface="Calibri"/>
              <a:buChar char="◦"/>
              <a:tabLst>
                <a:tab pos="743585" algn="l"/>
                <a:tab pos="74422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Thẻ H –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H1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H2 tags</a:t>
            </a:r>
            <a:endParaRPr sz="2800">
              <a:latin typeface="Times New Roman"/>
              <a:cs typeface="Times New Roman"/>
            </a:endParaRPr>
          </a:p>
          <a:p>
            <a:pPr marL="743585" lvl="1" indent="-457200">
              <a:lnSpc>
                <a:spcPct val="100000"/>
              </a:lnSpc>
              <a:spcBef>
                <a:spcPts val="675"/>
              </a:spcBef>
              <a:buClr>
                <a:srgbClr val="E38312"/>
              </a:buClr>
              <a:buSzPct val="69642"/>
              <a:buFont typeface="Calibri"/>
              <a:buChar char="◦"/>
              <a:tabLst>
                <a:tab pos="743585" algn="l"/>
                <a:tab pos="74422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Thẻ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mô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tả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ảnh –</a:t>
            </a:r>
            <a:r>
              <a:rPr sz="2800" spc="-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Alt image tag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1433" y="6546291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33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526"/>
            <a:ext cx="9143999" cy="679094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942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" dirty="0">
                <a:latin typeface="Times New Roman"/>
                <a:cs typeface="Times New Roman"/>
              </a:rPr>
              <a:t>CÁC</a:t>
            </a:r>
            <a:r>
              <a:rPr b="1" spc="-165" dirty="0">
                <a:latin typeface="Times New Roman"/>
                <a:cs typeface="Times New Roman"/>
              </a:rPr>
              <a:t> </a:t>
            </a:r>
            <a:r>
              <a:rPr b="1" spc="-45" dirty="0">
                <a:latin typeface="Times New Roman"/>
                <a:cs typeface="Times New Roman"/>
              </a:rPr>
              <a:t>PHƯƠNG</a:t>
            </a:r>
            <a:r>
              <a:rPr b="1" spc="-135" dirty="0">
                <a:latin typeface="Times New Roman"/>
                <a:cs typeface="Times New Roman"/>
              </a:rPr>
              <a:t> </a:t>
            </a:r>
            <a:r>
              <a:rPr b="1" spc="-40" dirty="0">
                <a:latin typeface="Times New Roman"/>
                <a:cs typeface="Times New Roman"/>
              </a:rPr>
              <a:t>PHÁP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34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92376"/>
            <a:ext cx="1489075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SEO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on-page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SEO</a:t>
            </a:r>
            <a:r>
              <a:rPr sz="2000" b="1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off-page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3317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SEO</a:t>
            </a:r>
            <a:r>
              <a:rPr spc="-165" dirty="0"/>
              <a:t> </a:t>
            </a:r>
            <a:r>
              <a:rPr spc="-55" dirty="0"/>
              <a:t>off-page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35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508" y="1747266"/>
            <a:ext cx="7671434" cy="4279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Đăng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ký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endParaRPr sz="2800">
              <a:latin typeface="Times New Roman"/>
              <a:cs typeface="Times New Roman"/>
            </a:endParaRPr>
          </a:p>
          <a:p>
            <a:pPr marL="396240" indent="-183515">
              <a:lnSpc>
                <a:spcPct val="100000"/>
              </a:lnSpc>
              <a:spcBef>
                <a:spcPts val="125"/>
              </a:spcBef>
              <a:buClr>
                <a:srgbClr val="E38312"/>
              </a:buClr>
              <a:buFont typeface="Calibri"/>
              <a:buChar char="◦"/>
              <a:tabLst>
                <a:tab pos="39687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Chọn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tên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miền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phù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đích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bá.</a:t>
            </a:r>
            <a:endParaRPr sz="2400">
              <a:latin typeface="Times New Roman"/>
              <a:cs typeface="Times New Roman"/>
            </a:endParaRPr>
          </a:p>
          <a:p>
            <a:pPr marL="396240" indent="-183515">
              <a:lnSpc>
                <a:spcPct val="100000"/>
              </a:lnSpc>
              <a:spcBef>
                <a:spcPts val="310"/>
              </a:spcBef>
              <a:buClr>
                <a:srgbClr val="E38312"/>
              </a:buClr>
              <a:buFont typeface="Calibri"/>
              <a:buChar char="◦"/>
              <a:tabLst>
                <a:tab pos="39687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Xây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dựng liên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trỏ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đến website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SEO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3020"/>
              </a:lnSpc>
              <a:spcBef>
                <a:spcPts val="1040"/>
              </a:spcBef>
              <a:buClr>
                <a:srgbClr val="E38312"/>
              </a:buClr>
              <a:buSzPct val="69642"/>
              <a:buFont typeface="Calibri"/>
              <a:buChar char="◦"/>
              <a:tabLst>
                <a:tab pos="285115" algn="l"/>
                <a:tab pos="28575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Xây dựng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nội dung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thật hay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để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 khác trỏ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link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đến site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SEO</a:t>
            </a:r>
            <a:endParaRPr sz="2800">
              <a:latin typeface="Times New Roman"/>
              <a:cs typeface="Times New Roman"/>
            </a:endParaRPr>
          </a:p>
          <a:p>
            <a:pPr marL="104139" marR="3957954">
              <a:lnSpc>
                <a:spcPct val="131800"/>
              </a:lnSpc>
              <a:spcBef>
                <a:spcPts val="15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Post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Comment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Blog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lại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chữ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ký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Forum</a:t>
            </a:r>
            <a:endParaRPr sz="2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70"/>
              </a:spcBef>
              <a:buClr>
                <a:srgbClr val="E38312"/>
              </a:buClr>
              <a:buSzPct val="69642"/>
              <a:buFont typeface="Calibri"/>
              <a:buChar char="◦"/>
              <a:tabLst>
                <a:tab pos="285115" algn="l"/>
                <a:tab pos="285750" algn="l"/>
              </a:tabLst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Trao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chéo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backlink</a:t>
            </a:r>
            <a:endParaRPr sz="2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60"/>
              </a:spcBef>
              <a:buClr>
                <a:srgbClr val="E38312"/>
              </a:buClr>
              <a:buSzPct val="69642"/>
              <a:buFont typeface="Calibri"/>
              <a:buChar char="◦"/>
              <a:tabLst>
                <a:tab pos="285115" algn="l"/>
                <a:tab pos="28575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Mua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link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3317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SEO</a:t>
            </a:r>
            <a:r>
              <a:rPr spc="-165" dirty="0"/>
              <a:t> </a:t>
            </a:r>
            <a:r>
              <a:rPr spc="-55" dirty="0"/>
              <a:t>off-page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90243"/>
            <a:ext cx="6642100" cy="458914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Thực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chiến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lược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truyền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38400"/>
              </a:lnSpc>
              <a:spcBef>
                <a:spcPts val="1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Xây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dựng các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hay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ứng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 động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SEO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đa ngôn ngữ</a:t>
            </a:r>
            <a:endParaRPr sz="2400">
              <a:latin typeface="Times New Roman"/>
              <a:cs typeface="Times New Roman"/>
            </a:endParaRPr>
          </a:p>
          <a:p>
            <a:pPr marL="12700" marR="4911725">
              <a:lnSpc>
                <a:spcPts val="4000"/>
              </a:lnSpc>
              <a:spcBef>
                <a:spcPts val="31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SEO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ảnh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thu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hút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Xây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dựng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liên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endParaRPr sz="2400">
              <a:latin typeface="Times New Roman"/>
              <a:cs typeface="Times New Roman"/>
            </a:endParaRPr>
          </a:p>
          <a:p>
            <a:pPr marL="12700" marR="2773045">
              <a:lnSpc>
                <a:spcPct val="138400"/>
              </a:lnSpc>
              <a:spcBef>
                <a:spcPts val="1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Quan sát đối thủ cạnh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tranh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Xây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dựng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địa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395720"/>
            <a:ext cx="262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7426" y="651824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36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22885" marR="5080">
              <a:lnSpc>
                <a:spcPts val="4900"/>
              </a:lnSpc>
              <a:spcBef>
                <a:spcPts val="980"/>
              </a:spcBef>
            </a:pPr>
            <a:r>
              <a:rPr spc="-35" dirty="0"/>
              <a:t>Một</a:t>
            </a:r>
            <a:r>
              <a:rPr spc="-130" dirty="0"/>
              <a:t> </a:t>
            </a:r>
            <a:r>
              <a:rPr spc="-25" dirty="0"/>
              <a:t>số</a:t>
            </a:r>
            <a:r>
              <a:rPr spc="-125" dirty="0"/>
              <a:t> </a:t>
            </a:r>
            <a:r>
              <a:rPr spc="-40" dirty="0"/>
              <a:t>phương</a:t>
            </a:r>
            <a:r>
              <a:rPr spc="-140" dirty="0"/>
              <a:t> </a:t>
            </a:r>
            <a:r>
              <a:rPr spc="-40" dirty="0"/>
              <a:t>pháp</a:t>
            </a:r>
            <a:r>
              <a:rPr spc="-135" dirty="0"/>
              <a:t> </a:t>
            </a:r>
            <a:r>
              <a:rPr spc="-45" dirty="0"/>
              <a:t>marketing </a:t>
            </a:r>
            <a:r>
              <a:rPr spc="-1185" dirty="0"/>
              <a:t> </a:t>
            </a:r>
            <a:r>
              <a:rPr spc="-40" dirty="0"/>
              <a:t>trực</a:t>
            </a:r>
            <a:r>
              <a:rPr spc="-110" dirty="0"/>
              <a:t> </a:t>
            </a:r>
            <a:r>
              <a:rPr spc="-40" dirty="0"/>
              <a:t>tuyến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6078220" cy="339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93390">
              <a:lnSpc>
                <a:spcPct val="1318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 cáo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 tuyến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cụ tìm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kiếm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(Search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Engines)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tiện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4430"/>
              </a:lnSpc>
              <a:spcBef>
                <a:spcPts val="12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trình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liên kết (Afiliate programes)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1266" y="3489642"/>
            <a:ext cx="304165" cy="375920"/>
            <a:chOff x="481266" y="3489642"/>
            <a:chExt cx="304165" cy="375920"/>
          </a:xfrm>
        </p:grpSpPr>
        <p:sp>
          <p:nvSpPr>
            <p:cNvPr id="5" name="object 5"/>
            <p:cNvSpPr/>
            <p:nvPr/>
          </p:nvSpPr>
          <p:spPr>
            <a:xfrm>
              <a:off x="489204" y="3497579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90" h="360045">
                  <a:moveTo>
                    <a:pt x="144017" y="0"/>
                  </a:moveTo>
                  <a:lnTo>
                    <a:pt x="110020" y="137414"/>
                  </a:lnTo>
                  <a:lnTo>
                    <a:pt x="0" y="137414"/>
                  </a:lnTo>
                  <a:lnTo>
                    <a:pt x="89014" y="222250"/>
                  </a:lnTo>
                  <a:lnTo>
                    <a:pt x="55003" y="359664"/>
                  </a:lnTo>
                  <a:lnTo>
                    <a:pt x="144017" y="274701"/>
                  </a:lnTo>
                  <a:lnTo>
                    <a:pt x="233019" y="359664"/>
                  </a:lnTo>
                  <a:lnTo>
                    <a:pt x="199021" y="222250"/>
                  </a:lnTo>
                  <a:lnTo>
                    <a:pt x="288036" y="137414"/>
                  </a:lnTo>
                  <a:lnTo>
                    <a:pt x="178015" y="137414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204" y="3497579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90" h="360045">
                  <a:moveTo>
                    <a:pt x="0" y="137414"/>
                  </a:moveTo>
                  <a:lnTo>
                    <a:pt x="110020" y="137414"/>
                  </a:lnTo>
                  <a:lnTo>
                    <a:pt x="144017" y="0"/>
                  </a:lnTo>
                  <a:lnTo>
                    <a:pt x="178015" y="137414"/>
                  </a:lnTo>
                  <a:lnTo>
                    <a:pt x="288036" y="137414"/>
                  </a:lnTo>
                  <a:lnTo>
                    <a:pt x="199021" y="222250"/>
                  </a:lnTo>
                  <a:lnTo>
                    <a:pt x="233019" y="359664"/>
                  </a:lnTo>
                  <a:lnTo>
                    <a:pt x="144017" y="274701"/>
                  </a:lnTo>
                  <a:lnTo>
                    <a:pt x="55003" y="359664"/>
                  </a:lnTo>
                  <a:lnTo>
                    <a:pt x="89014" y="222250"/>
                  </a:lnTo>
                  <a:lnTo>
                    <a:pt x="0" y="137414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37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6497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Tiếp</a:t>
            </a:r>
            <a:r>
              <a:rPr spc="-125" dirty="0"/>
              <a:t> </a:t>
            </a:r>
            <a:r>
              <a:rPr spc="-35" dirty="0"/>
              <a:t>thị</a:t>
            </a:r>
            <a:r>
              <a:rPr spc="-100" dirty="0"/>
              <a:t> </a:t>
            </a:r>
            <a:r>
              <a:rPr spc="-45" dirty="0"/>
              <a:t>phương</a:t>
            </a:r>
            <a:r>
              <a:rPr spc="-135" dirty="0"/>
              <a:t> </a:t>
            </a:r>
            <a:r>
              <a:rPr spc="-40" dirty="0"/>
              <a:t>tiện</a:t>
            </a:r>
            <a:r>
              <a:rPr spc="-114" dirty="0"/>
              <a:t> </a:t>
            </a:r>
            <a:r>
              <a:rPr spc="-25" dirty="0"/>
              <a:t>xã</a:t>
            </a:r>
            <a:r>
              <a:rPr spc="-130" dirty="0"/>
              <a:t> </a:t>
            </a:r>
            <a:r>
              <a:rPr spc="-50" dirty="0"/>
              <a:t>hội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38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7463155" cy="431736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Là</a:t>
            </a:r>
            <a:r>
              <a:rPr sz="280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một</a:t>
            </a:r>
            <a:r>
              <a:rPr sz="2800" spc="1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hình</a:t>
            </a: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thức </a:t>
            </a: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của</a:t>
            </a:r>
            <a:r>
              <a:rPr sz="2800" spc="1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tiếp</a:t>
            </a: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B4757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internet.</a:t>
            </a:r>
            <a:endParaRPr sz="2800">
              <a:latin typeface="Times New Roman"/>
              <a:cs typeface="Times New Roman"/>
            </a:endParaRPr>
          </a:p>
          <a:p>
            <a:pPr marL="12700" marR="40005">
              <a:lnSpc>
                <a:spcPts val="3030"/>
              </a:lnSpc>
              <a:spcBef>
                <a:spcPts val="1445"/>
              </a:spcBef>
            </a:pP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Bao </a:t>
            </a:r>
            <a:r>
              <a:rPr sz="2800" dirty="0">
                <a:solidFill>
                  <a:srgbClr val="3B4757"/>
                </a:solidFill>
                <a:latin typeface="Times New Roman"/>
                <a:cs typeface="Times New Roman"/>
              </a:rPr>
              <a:t>gồm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việc tạo và chia sẻ nội </a:t>
            </a:r>
            <a:r>
              <a:rPr sz="2800" dirty="0">
                <a:solidFill>
                  <a:srgbClr val="3B4757"/>
                </a:solidFill>
                <a:latin typeface="Times New Roman"/>
                <a:cs typeface="Times New Roman"/>
              </a:rPr>
              <a:t>dung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trên </a:t>
            </a: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mạng </a:t>
            </a:r>
            <a:r>
              <a:rPr sz="2800" spc="-68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B4757"/>
                </a:solidFill>
                <a:latin typeface="Times New Roman"/>
                <a:cs typeface="Times New Roman"/>
              </a:rPr>
              <a:t>truyền</a:t>
            </a:r>
            <a:r>
              <a:rPr sz="2800" spc="-1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B4757"/>
                </a:solidFill>
                <a:latin typeface="Times New Roman"/>
                <a:cs typeface="Times New Roman"/>
              </a:rPr>
              <a:t>thông</a:t>
            </a: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xã hội.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Facebook,</a:t>
            </a:r>
            <a:r>
              <a:rPr sz="2600" spc="-10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3B4757"/>
                </a:solidFill>
                <a:latin typeface="Times New Roman"/>
                <a:cs typeface="Times New Roman"/>
              </a:rPr>
              <a:t>Twitter,</a:t>
            </a:r>
            <a:r>
              <a:rPr sz="2600" spc="-5" dirty="0">
                <a:solidFill>
                  <a:srgbClr val="3B4757"/>
                </a:solidFill>
                <a:latin typeface="Times New Roman"/>
                <a:cs typeface="Times New Roman"/>
              </a:rPr>
              <a:t> Instagram</a:t>
            </a:r>
            <a:r>
              <a:rPr sz="2600" spc="-1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và</a:t>
            </a:r>
            <a:r>
              <a:rPr sz="2600" spc="-2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B4757"/>
                </a:solidFill>
                <a:latin typeface="Times New Roman"/>
                <a:cs typeface="Times New Roman"/>
              </a:rPr>
              <a:t>Pinterest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….</a:t>
            </a:r>
            <a:endParaRPr sz="2600">
              <a:latin typeface="Times New Roman"/>
              <a:cs typeface="Times New Roman"/>
            </a:endParaRPr>
          </a:p>
          <a:p>
            <a:pPr marL="12700" marR="196215">
              <a:lnSpc>
                <a:spcPts val="3020"/>
              </a:lnSpc>
              <a:spcBef>
                <a:spcPts val="1650"/>
              </a:spcBef>
            </a:pP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Giúp</a:t>
            </a:r>
            <a:r>
              <a:rPr sz="2800" spc="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đạt</a:t>
            </a:r>
            <a:r>
              <a:rPr sz="280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được </a:t>
            </a: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mục</a:t>
            </a:r>
            <a:r>
              <a:rPr sz="2800" spc="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tiêu marketing</a:t>
            </a:r>
            <a:r>
              <a:rPr sz="280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thương hiệu </a:t>
            </a:r>
            <a:r>
              <a:rPr sz="2800" spc="-68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của</a:t>
            </a:r>
            <a:r>
              <a:rPr sz="2800" spc="-2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bạn.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Bao</a:t>
            </a:r>
            <a:r>
              <a:rPr sz="2800" spc="-2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gồm</a:t>
            </a:r>
            <a:r>
              <a:rPr sz="2800" spc="-2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B4757"/>
                </a:solidFill>
                <a:latin typeface="Times New Roman"/>
                <a:cs typeface="Times New Roman"/>
              </a:rPr>
              <a:t>các</a:t>
            </a:r>
            <a:r>
              <a:rPr sz="2800" spc="-1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B4757"/>
                </a:solidFill>
                <a:latin typeface="Times New Roman"/>
                <a:cs typeface="Times New Roman"/>
              </a:rPr>
              <a:t>hoạt</a:t>
            </a:r>
            <a:r>
              <a:rPr sz="2800" spc="-2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B4757"/>
                </a:solidFill>
                <a:latin typeface="Times New Roman"/>
                <a:cs typeface="Times New Roman"/>
              </a:rPr>
              <a:t>động: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spc="-5" dirty="0">
                <a:solidFill>
                  <a:srgbClr val="3B4757"/>
                </a:solidFill>
                <a:latin typeface="Times New Roman"/>
                <a:cs typeface="Times New Roman"/>
              </a:rPr>
              <a:t>Đăng</a:t>
            </a:r>
            <a:r>
              <a:rPr sz="2600" spc="-2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3B4757"/>
                </a:solidFill>
                <a:latin typeface="Times New Roman"/>
                <a:cs typeface="Times New Roman"/>
              </a:rPr>
              <a:t>nội</a:t>
            </a:r>
            <a:r>
              <a:rPr sz="2600" spc="-2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dung</a:t>
            </a:r>
            <a:r>
              <a:rPr sz="2600" spc="-2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kèm</a:t>
            </a:r>
            <a:r>
              <a:rPr sz="2600" spc="-1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hình</a:t>
            </a:r>
            <a:r>
              <a:rPr sz="2600" spc="-2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ảnh,</a:t>
            </a:r>
            <a:r>
              <a:rPr sz="2600" spc="-2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video.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spc="-5" dirty="0">
                <a:solidFill>
                  <a:srgbClr val="3B4757"/>
                </a:solidFill>
                <a:latin typeface="Times New Roman"/>
                <a:cs typeface="Times New Roman"/>
              </a:rPr>
              <a:t>Đăng</a:t>
            </a:r>
            <a:r>
              <a:rPr sz="2600" spc="-2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các</a:t>
            </a:r>
            <a:r>
              <a:rPr sz="2600" spc="-1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nội</a:t>
            </a:r>
            <a:r>
              <a:rPr sz="2600" spc="-1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dung</a:t>
            </a:r>
            <a:r>
              <a:rPr sz="2600" spc="-2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thúc</a:t>
            </a:r>
            <a:r>
              <a:rPr sz="2600" spc="-1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đẩy</a:t>
            </a:r>
            <a:r>
              <a:rPr sz="2600" spc="-1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sự tham</a:t>
            </a:r>
            <a:r>
              <a:rPr sz="2600" spc="-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gia</a:t>
            </a:r>
            <a:r>
              <a:rPr sz="2600" spc="-1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của</a:t>
            </a:r>
            <a:r>
              <a:rPr sz="2600" spc="-20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khán</a:t>
            </a:r>
            <a:r>
              <a:rPr sz="2600" spc="-25" dirty="0">
                <a:solidFill>
                  <a:srgbClr val="3B4757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B4757"/>
                </a:solidFill>
                <a:latin typeface="Times New Roman"/>
                <a:cs typeface="Times New Roman"/>
              </a:rPr>
              <a:t>giả.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22885" marR="5080">
              <a:lnSpc>
                <a:spcPts val="4900"/>
              </a:lnSpc>
              <a:spcBef>
                <a:spcPts val="980"/>
              </a:spcBef>
            </a:pPr>
            <a:r>
              <a:rPr spc="-35" dirty="0"/>
              <a:t>Một</a:t>
            </a:r>
            <a:r>
              <a:rPr spc="-130" dirty="0"/>
              <a:t> </a:t>
            </a:r>
            <a:r>
              <a:rPr spc="-25" dirty="0"/>
              <a:t>số</a:t>
            </a:r>
            <a:r>
              <a:rPr spc="-125" dirty="0"/>
              <a:t> </a:t>
            </a:r>
            <a:r>
              <a:rPr spc="-40" dirty="0"/>
              <a:t>phương</a:t>
            </a:r>
            <a:r>
              <a:rPr spc="-140" dirty="0"/>
              <a:t> </a:t>
            </a:r>
            <a:r>
              <a:rPr spc="-40" dirty="0"/>
              <a:t>pháp</a:t>
            </a:r>
            <a:r>
              <a:rPr spc="-135" dirty="0"/>
              <a:t> </a:t>
            </a:r>
            <a:r>
              <a:rPr spc="-45" dirty="0"/>
              <a:t>marketing </a:t>
            </a:r>
            <a:r>
              <a:rPr spc="-1185" dirty="0"/>
              <a:t> </a:t>
            </a:r>
            <a:r>
              <a:rPr spc="-40" dirty="0"/>
              <a:t>trực</a:t>
            </a:r>
            <a:r>
              <a:rPr spc="-110" dirty="0"/>
              <a:t> </a:t>
            </a:r>
            <a:r>
              <a:rPr spc="-40" dirty="0"/>
              <a:t>tuyến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6506209" cy="339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21379">
              <a:lnSpc>
                <a:spcPct val="1318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 cáo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 tuyến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  <a:p>
            <a:pPr marL="12700" marR="1404620">
              <a:lnSpc>
                <a:spcPct val="131400"/>
              </a:lnSpc>
              <a:spcBef>
                <a:spcPts val="1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cụ tìm kiếm (Search Engines)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tiện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xã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liên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(Afiliate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programes)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2122" y="4140390"/>
            <a:ext cx="304165" cy="377190"/>
            <a:chOff x="472122" y="4140390"/>
            <a:chExt cx="304165" cy="377190"/>
          </a:xfrm>
        </p:grpSpPr>
        <p:sp>
          <p:nvSpPr>
            <p:cNvPr id="5" name="object 5"/>
            <p:cNvSpPr/>
            <p:nvPr/>
          </p:nvSpPr>
          <p:spPr>
            <a:xfrm>
              <a:off x="480059" y="4148328"/>
              <a:ext cx="288290" cy="361315"/>
            </a:xfrm>
            <a:custGeom>
              <a:avLst/>
              <a:gdLst/>
              <a:ahLst/>
              <a:cxnLst/>
              <a:rect l="l" t="t" r="r" b="b"/>
              <a:pathLst>
                <a:path w="288290" h="361314">
                  <a:moveTo>
                    <a:pt x="144018" y="0"/>
                  </a:moveTo>
                  <a:lnTo>
                    <a:pt x="110020" y="137922"/>
                  </a:lnTo>
                  <a:lnTo>
                    <a:pt x="0" y="137922"/>
                  </a:lnTo>
                  <a:lnTo>
                    <a:pt x="89014" y="223266"/>
                  </a:lnTo>
                  <a:lnTo>
                    <a:pt x="55003" y="361188"/>
                  </a:lnTo>
                  <a:lnTo>
                    <a:pt x="144018" y="275971"/>
                  </a:lnTo>
                  <a:lnTo>
                    <a:pt x="233019" y="361188"/>
                  </a:lnTo>
                  <a:lnTo>
                    <a:pt x="199021" y="223266"/>
                  </a:lnTo>
                  <a:lnTo>
                    <a:pt x="288036" y="137922"/>
                  </a:lnTo>
                  <a:lnTo>
                    <a:pt x="178015" y="137922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059" y="4148328"/>
              <a:ext cx="288290" cy="361315"/>
            </a:xfrm>
            <a:custGeom>
              <a:avLst/>
              <a:gdLst/>
              <a:ahLst/>
              <a:cxnLst/>
              <a:rect l="l" t="t" r="r" b="b"/>
              <a:pathLst>
                <a:path w="288290" h="361314">
                  <a:moveTo>
                    <a:pt x="0" y="137922"/>
                  </a:moveTo>
                  <a:lnTo>
                    <a:pt x="110020" y="137922"/>
                  </a:lnTo>
                  <a:lnTo>
                    <a:pt x="144018" y="0"/>
                  </a:lnTo>
                  <a:lnTo>
                    <a:pt x="178015" y="137922"/>
                  </a:lnTo>
                  <a:lnTo>
                    <a:pt x="288036" y="137922"/>
                  </a:lnTo>
                  <a:lnTo>
                    <a:pt x="199021" y="223266"/>
                  </a:lnTo>
                  <a:lnTo>
                    <a:pt x="233019" y="361188"/>
                  </a:lnTo>
                  <a:lnTo>
                    <a:pt x="144018" y="275971"/>
                  </a:lnTo>
                  <a:lnTo>
                    <a:pt x="55003" y="361188"/>
                  </a:lnTo>
                  <a:lnTo>
                    <a:pt x="89014" y="223266"/>
                  </a:lnTo>
                  <a:lnTo>
                    <a:pt x="0" y="137922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39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2403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185" dirty="0"/>
              <a:t> </a:t>
            </a:r>
            <a:r>
              <a:rPr spc="-40" dirty="0"/>
              <a:t>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3090" y="6560894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fld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6454775" cy="17125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thiệu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Một số phương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thức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marketing</a:t>
            </a:r>
            <a:r>
              <a:rPr sz="28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sz="2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tuyến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142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Chương</a:t>
            </a:r>
            <a:r>
              <a:rPr spc="-130" dirty="0"/>
              <a:t> </a:t>
            </a:r>
            <a:r>
              <a:rPr spc="-45" dirty="0"/>
              <a:t>trình</a:t>
            </a:r>
            <a:r>
              <a:rPr spc="-110" dirty="0"/>
              <a:t> </a:t>
            </a:r>
            <a:r>
              <a:rPr spc="-40" dirty="0"/>
              <a:t>liên</a:t>
            </a:r>
            <a:r>
              <a:rPr spc="-114" dirty="0"/>
              <a:t> </a:t>
            </a:r>
            <a:r>
              <a:rPr spc="-35" dirty="0"/>
              <a:t>kết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40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7790" marR="5080">
              <a:lnSpc>
                <a:spcPts val="3020"/>
              </a:lnSpc>
              <a:spcBef>
                <a:spcPts val="480"/>
              </a:spcBef>
            </a:pPr>
            <a:r>
              <a:rPr spc="-5" dirty="0"/>
              <a:t>phương</a:t>
            </a:r>
            <a:r>
              <a:rPr spc="-10" dirty="0"/>
              <a:t> </a:t>
            </a:r>
            <a:r>
              <a:rPr spc="-5" dirty="0"/>
              <a:t>pháp xây</a:t>
            </a:r>
            <a:r>
              <a:rPr spc="5" dirty="0"/>
              <a:t> </a:t>
            </a:r>
            <a:r>
              <a:rPr spc="-5" dirty="0"/>
              <a:t>dựng</a:t>
            </a:r>
            <a:r>
              <a:rPr spc="5" dirty="0"/>
              <a:t> </a:t>
            </a:r>
            <a:r>
              <a:rPr spc="-5" dirty="0"/>
              <a:t>đại lý</a:t>
            </a:r>
            <a:r>
              <a:rPr spc="5" dirty="0"/>
              <a:t> </a:t>
            </a:r>
            <a:r>
              <a:rPr spc="-5" dirty="0"/>
              <a:t>hay</a:t>
            </a:r>
            <a:r>
              <a:rPr spc="5" dirty="0"/>
              <a:t> </a:t>
            </a:r>
            <a:r>
              <a:rPr spc="-5" dirty="0"/>
              <a:t>hiệp</a:t>
            </a:r>
            <a:r>
              <a:rPr spc="-15" dirty="0"/>
              <a:t> </a:t>
            </a:r>
            <a:r>
              <a:rPr dirty="0"/>
              <a:t>hội</a:t>
            </a:r>
            <a:r>
              <a:rPr spc="-10" dirty="0"/>
              <a:t> </a:t>
            </a:r>
            <a:r>
              <a:rPr spc="-5" dirty="0"/>
              <a:t>bán</a:t>
            </a:r>
            <a:r>
              <a:rPr spc="5" dirty="0"/>
              <a:t> </a:t>
            </a:r>
            <a:r>
              <a:rPr spc="-5" dirty="0"/>
              <a:t>hàng </a:t>
            </a:r>
            <a:r>
              <a:rPr spc="-685" dirty="0"/>
              <a:t> </a:t>
            </a:r>
            <a:r>
              <a:rPr spc="-5" dirty="0"/>
              <a:t>qua</a:t>
            </a:r>
            <a:r>
              <a:rPr spc="-15" dirty="0"/>
              <a:t> </a:t>
            </a:r>
            <a:r>
              <a:rPr spc="-10" dirty="0"/>
              <a:t>mạng</a:t>
            </a:r>
          </a:p>
          <a:p>
            <a:pPr marL="389890" marR="247015" indent="-182880">
              <a:lnSpc>
                <a:spcPts val="3020"/>
              </a:lnSpc>
              <a:spcBef>
                <a:spcPts val="415"/>
              </a:spcBef>
              <a:buClr>
                <a:srgbClr val="E38312"/>
              </a:buClr>
              <a:buFont typeface="Calibri"/>
              <a:buChar char="◦"/>
              <a:tabLst>
                <a:tab pos="391160" algn="l"/>
              </a:tabLst>
            </a:pPr>
            <a:r>
              <a:rPr spc="-5" dirty="0"/>
              <a:t>dựa</a:t>
            </a:r>
            <a:r>
              <a:rPr spc="-10" dirty="0"/>
              <a:t> </a:t>
            </a:r>
            <a:r>
              <a:rPr spc="-5" dirty="0"/>
              <a:t>trên</a:t>
            </a:r>
            <a:r>
              <a:rPr spc="5" dirty="0"/>
              <a:t> </a:t>
            </a:r>
            <a:r>
              <a:rPr spc="-5" dirty="0"/>
              <a:t>những</a:t>
            </a:r>
            <a:r>
              <a:rPr dirty="0"/>
              <a:t> </a:t>
            </a:r>
            <a:r>
              <a:rPr spc="-5" dirty="0"/>
              <a:t>thoả</a:t>
            </a:r>
            <a:r>
              <a:rPr spc="-10" dirty="0"/>
              <a:t> </a:t>
            </a:r>
            <a:r>
              <a:rPr spc="-5" dirty="0"/>
              <a:t>thuận</a:t>
            </a:r>
            <a:r>
              <a:rPr dirty="0"/>
              <a:t> </a:t>
            </a:r>
            <a:r>
              <a:rPr spc="-5" dirty="0"/>
              <a:t>hưởng</a:t>
            </a:r>
            <a:r>
              <a:rPr spc="10" dirty="0"/>
              <a:t> </a:t>
            </a:r>
            <a:r>
              <a:rPr spc="-5" dirty="0"/>
              <a:t>phần trăm</a:t>
            </a:r>
            <a:r>
              <a:rPr spc="10" dirty="0"/>
              <a:t> </a:t>
            </a:r>
            <a:r>
              <a:rPr dirty="0"/>
              <a:t>hoa </a:t>
            </a:r>
            <a:r>
              <a:rPr spc="-685" dirty="0"/>
              <a:t> </a:t>
            </a:r>
            <a:r>
              <a:rPr dirty="0"/>
              <a:t>hồng.</a:t>
            </a:r>
          </a:p>
          <a:p>
            <a:pPr marL="97790" marR="126364">
              <a:lnSpc>
                <a:spcPts val="3020"/>
              </a:lnSpc>
              <a:spcBef>
                <a:spcPts val="1605"/>
              </a:spcBef>
            </a:pPr>
            <a:r>
              <a:rPr spc="-30" dirty="0"/>
              <a:t>Tiền</a:t>
            </a:r>
            <a:r>
              <a:rPr spc="-10" dirty="0"/>
              <a:t> </a:t>
            </a:r>
            <a:r>
              <a:rPr dirty="0"/>
              <a:t>hoa</a:t>
            </a:r>
            <a:r>
              <a:rPr spc="-10" dirty="0"/>
              <a:t> </a:t>
            </a:r>
            <a:r>
              <a:rPr dirty="0"/>
              <a:t>hồng</a:t>
            </a:r>
            <a:r>
              <a:rPr spc="-10" dirty="0"/>
              <a:t> </a:t>
            </a:r>
            <a:r>
              <a:rPr spc="-5" dirty="0"/>
              <a:t>dựa</a:t>
            </a:r>
            <a:r>
              <a:rPr spc="-10" dirty="0"/>
              <a:t> </a:t>
            </a:r>
            <a:r>
              <a:rPr spc="-5" dirty="0"/>
              <a:t>trên</a:t>
            </a:r>
            <a:r>
              <a:rPr dirty="0"/>
              <a:t> khả</a:t>
            </a:r>
            <a:r>
              <a:rPr spc="-10" dirty="0"/>
              <a:t> </a:t>
            </a:r>
            <a:r>
              <a:rPr spc="-5" dirty="0"/>
              <a:t>năng bán</a:t>
            </a:r>
            <a:r>
              <a:rPr dirty="0"/>
              <a:t> </a:t>
            </a:r>
            <a:r>
              <a:rPr spc="-5" dirty="0"/>
              <a:t>hàng</a:t>
            </a:r>
            <a:r>
              <a:rPr spc="10" dirty="0"/>
              <a:t> </a:t>
            </a:r>
            <a:r>
              <a:rPr spc="-5" dirty="0"/>
              <a:t>hay</a:t>
            </a:r>
            <a:r>
              <a:rPr spc="-10" dirty="0"/>
              <a:t> </a:t>
            </a:r>
            <a:r>
              <a:rPr spc="-5" dirty="0"/>
              <a:t>đưa </a:t>
            </a:r>
            <a:r>
              <a:rPr spc="-685" dirty="0"/>
              <a:t> </a:t>
            </a:r>
            <a:r>
              <a:rPr dirty="0"/>
              <a:t>truy</a:t>
            </a:r>
            <a:r>
              <a:rPr spc="-15" dirty="0"/>
              <a:t> </a:t>
            </a:r>
            <a:r>
              <a:rPr spc="-10" dirty="0"/>
              <a:t>cập</a:t>
            </a:r>
            <a:r>
              <a:rPr spc="10" dirty="0"/>
              <a:t> </a:t>
            </a:r>
            <a:r>
              <a:rPr spc="-5" dirty="0"/>
              <a:t>tới</a:t>
            </a:r>
            <a:r>
              <a:rPr spc="-20" dirty="0"/>
              <a:t> </a:t>
            </a:r>
            <a:r>
              <a:rPr spc="-5" dirty="0"/>
              <a:t>website:</a:t>
            </a:r>
          </a:p>
          <a:p>
            <a:pPr marL="389890" indent="-183515">
              <a:lnSpc>
                <a:spcPct val="100000"/>
              </a:lnSpc>
              <a:spcBef>
                <a:spcPts val="25"/>
              </a:spcBef>
              <a:buClr>
                <a:srgbClr val="E38312"/>
              </a:buClr>
              <a:buFont typeface="Calibri"/>
              <a:buChar char="◦"/>
              <a:tabLst>
                <a:tab pos="391160" algn="l"/>
              </a:tabLst>
            </a:pPr>
            <a:r>
              <a:rPr spc="-10" dirty="0"/>
              <a:t>Pay-per-click</a:t>
            </a:r>
          </a:p>
          <a:p>
            <a:pPr marL="38989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91160" algn="l"/>
              </a:tabLst>
            </a:pPr>
            <a:r>
              <a:rPr spc="-10" dirty="0"/>
              <a:t>Pay-per-lead</a:t>
            </a:r>
          </a:p>
          <a:p>
            <a:pPr marL="389890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91160" algn="l"/>
              </a:tabLst>
            </a:pPr>
            <a:r>
              <a:rPr spc="-10" dirty="0"/>
              <a:t>Pay-per-sale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144" y="968705"/>
            <a:ext cx="3830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Chương</a:t>
            </a:r>
            <a:r>
              <a:rPr sz="3600" spc="-135" dirty="0"/>
              <a:t> </a:t>
            </a:r>
            <a:r>
              <a:rPr sz="3600" spc="-45" dirty="0"/>
              <a:t>trình</a:t>
            </a:r>
            <a:r>
              <a:rPr sz="3600" spc="-120" dirty="0"/>
              <a:t> </a:t>
            </a:r>
            <a:r>
              <a:rPr sz="3600" spc="-45" dirty="0"/>
              <a:t>liên</a:t>
            </a:r>
            <a:r>
              <a:rPr sz="3600" spc="-100" dirty="0"/>
              <a:t> </a:t>
            </a:r>
            <a:r>
              <a:rPr sz="3600" spc="-35" dirty="0"/>
              <a:t>kết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79144" y="1895348"/>
            <a:ext cx="8027670" cy="4113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Trả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tiền cho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click: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A: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chủ, website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B: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đại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endParaRPr sz="2800">
              <a:latin typeface="Times New Roman"/>
              <a:cs typeface="Times New Roman"/>
            </a:endParaRPr>
          </a:p>
          <a:p>
            <a:pPr marL="304800" indent="-183515" algn="just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Pay-per-click: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 trả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tính trên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mỗi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click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 algn="just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Pay-per-lead: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trả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sz="28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mỗi</a:t>
            </a:r>
            <a:r>
              <a:rPr sz="28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trường</a:t>
            </a:r>
            <a:r>
              <a:rPr sz="28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hợp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 một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 từ website B click lên link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để đi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sang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đó</a:t>
            </a:r>
            <a:r>
              <a:rPr sz="28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8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tham</a:t>
            </a:r>
            <a:r>
              <a:rPr sz="280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</a:t>
            </a:r>
            <a:r>
              <a:rPr sz="2800" spc="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 algn="just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Pay-per-sale:</a:t>
            </a:r>
            <a:r>
              <a:rPr sz="28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sz="28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trả</a:t>
            </a:r>
            <a:r>
              <a:rPr sz="28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tính</a:t>
            </a:r>
            <a:r>
              <a:rPr sz="28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800" spc="3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mỗi</a:t>
            </a:r>
            <a:r>
              <a:rPr sz="28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trường</a:t>
            </a:r>
            <a:r>
              <a:rPr sz="28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hợp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 một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 từ website B click lên link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để đi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sang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 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đó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mua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phẩm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hay dịch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vụ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</a:t>
            </a:r>
            <a:r>
              <a:rPr sz="2800" spc="-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(tính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%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giao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426" y="651824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41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142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Chương</a:t>
            </a:r>
            <a:r>
              <a:rPr spc="-130" dirty="0"/>
              <a:t> </a:t>
            </a:r>
            <a:r>
              <a:rPr spc="-45" dirty="0"/>
              <a:t>trình</a:t>
            </a:r>
            <a:r>
              <a:rPr spc="-110" dirty="0"/>
              <a:t> </a:t>
            </a:r>
            <a:r>
              <a:rPr spc="-40" dirty="0"/>
              <a:t>liên</a:t>
            </a:r>
            <a:r>
              <a:rPr spc="-114" dirty="0"/>
              <a:t> </a:t>
            </a:r>
            <a:r>
              <a:rPr spc="-35" dirty="0"/>
              <a:t>kết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7480300" cy="248094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mô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tương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lớn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30"/>
              </a:lnSpc>
              <a:spcBef>
                <a:spcPts val="1445"/>
              </a:spcBef>
              <a:tabLst>
                <a:tab pos="2137410" algn="l"/>
                <a:tab pos="2693670" algn="l"/>
                <a:tab pos="3528695" algn="l"/>
                <a:tab pos="4401820" algn="l"/>
                <a:tab pos="5176520" algn="l"/>
                <a:tab pos="6377305" algn="l"/>
                <a:tab pos="703262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đã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hát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triển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60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000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  website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lý.</a:t>
            </a:r>
            <a:endParaRPr sz="2800">
              <a:latin typeface="Times New Roman"/>
              <a:cs typeface="Times New Roman"/>
            </a:endParaRPr>
          </a:p>
          <a:p>
            <a:pPr marL="12700" marR="6985">
              <a:lnSpc>
                <a:spcPts val="3020"/>
              </a:lnSpc>
              <a:spcBef>
                <a:spcPts val="140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Mỗi</a:t>
            </a:r>
            <a:r>
              <a:rPr sz="28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địa</a:t>
            </a:r>
            <a:r>
              <a:rPr sz="28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chỉ</a:t>
            </a:r>
            <a:r>
              <a:rPr sz="28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đại</a:t>
            </a:r>
            <a:r>
              <a:rPr sz="28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8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8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sz="28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xem</a:t>
            </a:r>
            <a:r>
              <a:rPr sz="28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đại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lý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chủ.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1433" y="6546291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42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43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65398" y="1053846"/>
              <a:ext cx="1511935" cy="576580"/>
            </a:xfrm>
            <a:custGeom>
              <a:avLst/>
              <a:gdLst/>
              <a:ahLst/>
              <a:cxnLst/>
              <a:rect l="l" t="t" r="r" b="b"/>
              <a:pathLst>
                <a:path w="1511935" h="576580">
                  <a:moveTo>
                    <a:pt x="0" y="288036"/>
                  </a:moveTo>
                  <a:lnTo>
                    <a:pt x="12179" y="236247"/>
                  </a:lnTo>
                  <a:lnTo>
                    <a:pt x="47294" y="187509"/>
                  </a:lnTo>
                  <a:lnTo>
                    <a:pt x="103208" y="142635"/>
                  </a:lnTo>
                  <a:lnTo>
                    <a:pt x="138298" y="121900"/>
                  </a:lnTo>
                  <a:lnTo>
                    <a:pt x="177787" y="102436"/>
                  </a:lnTo>
                  <a:lnTo>
                    <a:pt x="221408" y="84343"/>
                  </a:lnTo>
                  <a:lnTo>
                    <a:pt x="268895" y="67724"/>
                  </a:lnTo>
                  <a:lnTo>
                    <a:pt x="319979" y="52681"/>
                  </a:lnTo>
                  <a:lnTo>
                    <a:pt x="374396" y="39313"/>
                  </a:lnTo>
                  <a:lnTo>
                    <a:pt x="431876" y="27724"/>
                  </a:lnTo>
                  <a:lnTo>
                    <a:pt x="492154" y="18014"/>
                  </a:lnTo>
                  <a:lnTo>
                    <a:pt x="554963" y="10285"/>
                  </a:lnTo>
                  <a:lnTo>
                    <a:pt x="620035" y="4638"/>
                  </a:lnTo>
                  <a:lnTo>
                    <a:pt x="687105" y="1176"/>
                  </a:lnTo>
                  <a:lnTo>
                    <a:pt x="755903" y="0"/>
                  </a:lnTo>
                  <a:lnTo>
                    <a:pt x="824702" y="1176"/>
                  </a:lnTo>
                  <a:lnTo>
                    <a:pt x="891772" y="4638"/>
                  </a:lnTo>
                  <a:lnTo>
                    <a:pt x="956844" y="10285"/>
                  </a:lnTo>
                  <a:lnTo>
                    <a:pt x="1019653" y="18014"/>
                  </a:lnTo>
                  <a:lnTo>
                    <a:pt x="1079931" y="27724"/>
                  </a:lnTo>
                  <a:lnTo>
                    <a:pt x="1137412" y="39313"/>
                  </a:lnTo>
                  <a:lnTo>
                    <a:pt x="1191828" y="52681"/>
                  </a:lnTo>
                  <a:lnTo>
                    <a:pt x="1242912" y="67724"/>
                  </a:lnTo>
                  <a:lnTo>
                    <a:pt x="1290399" y="84343"/>
                  </a:lnTo>
                  <a:lnTo>
                    <a:pt x="1334020" y="102436"/>
                  </a:lnTo>
                  <a:lnTo>
                    <a:pt x="1373509" y="121900"/>
                  </a:lnTo>
                  <a:lnTo>
                    <a:pt x="1408599" y="142635"/>
                  </a:lnTo>
                  <a:lnTo>
                    <a:pt x="1464513" y="187509"/>
                  </a:lnTo>
                  <a:lnTo>
                    <a:pt x="1499628" y="236247"/>
                  </a:lnTo>
                  <a:lnTo>
                    <a:pt x="1511807" y="288036"/>
                  </a:lnTo>
                  <a:lnTo>
                    <a:pt x="1508718" y="314261"/>
                  </a:lnTo>
                  <a:lnTo>
                    <a:pt x="1484804" y="364625"/>
                  </a:lnTo>
                  <a:lnTo>
                    <a:pt x="1439023" y="411533"/>
                  </a:lnTo>
                  <a:lnTo>
                    <a:pt x="1373509" y="454171"/>
                  </a:lnTo>
                  <a:lnTo>
                    <a:pt x="1334020" y="473635"/>
                  </a:lnTo>
                  <a:lnTo>
                    <a:pt x="1290399" y="491728"/>
                  </a:lnTo>
                  <a:lnTo>
                    <a:pt x="1242912" y="508347"/>
                  </a:lnTo>
                  <a:lnTo>
                    <a:pt x="1191828" y="523390"/>
                  </a:lnTo>
                  <a:lnTo>
                    <a:pt x="1137411" y="536758"/>
                  </a:lnTo>
                  <a:lnTo>
                    <a:pt x="1079931" y="548347"/>
                  </a:lnTo>
                  <a:lnTo>
                    <a:pt x="1019653" y="558057"/>
                  </a:lnTo>
                  <a:lnTo>
                    <a:pt x="956844" y="565786"/>
                  </a:lnTo>
                  <a:lnTo>
                    <a:pt x="891772" y="571433"/>
                  </a:lnTo>
                  <a:lnTo>
                    <a:pt x="824702" y="574895"/>
                  </a:lnTo>
                  <a:lnTo>
                    <a:pt x="755903" y="576071"/>
                  </a:lnTo>
                  <a:lnTo>
                    <a:pt x="687105" y="574895"/>
                  </a:lnTo>
                  <a:lnTo>
                    <a:pt x="620035" y="571433"/>
                  </a:lnTo>
                  <a:lnTo>
                    <a:pt x="554963" y="565786"/>
                  </a:lnTo>
                  <a:lnTo>
                    <a:pt x="492154" y="558057"/>
                  </a:lnTo>
                  <a:lnTo>
                    <a:pt x="431876" y="548347"/>
                  </a:lnTo>
                  <a:lnTo>
                    <a:pt x="374395" y="536758"/>
                  </a:lnTo>
                  <a:lnTo>
                    <a:pt x="319979" y="523390"/>
                  </a:lnTo>
                  <a:lnTo>
                    <a:pt x="268895" y="508347"/>
                  </a:lnTo>
                  <a:lnTo>
                    <a:pt x="221408" y="491728"/>
                  </a:lnTo>
                  <a:lnTo>
                    <a:pt x="177787" y="473635"/>
                  </a:lnTo>
                  <a:lnTo>
                    <a:pt x="138298" y="454171"/>
                  </a:lnTo>
                  <a:lnTo>
                    <a:pt x="103208" y="433436"/>
                  </a:lnTo>
                  <a:lnTo>
                    <a:pt x="47294" y="388562"/>
                  </a:lnTo>
                  <a:lnTo>
                    <a:pt x="12179" y="339824"/>
                  </a:lnTo>
                  <a:lnTo>
                    <a:pt x="0" y="288036"/>
                  </a:lnTo>
                  <a:close/>
                </a:path>
              </a:pathLst>
            </a:custGeom>
            <a:ln w="285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44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45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22885" marR="5080">
              <a:lnSpc>
                <a:spcPts val="4900"/>
              </a:lnSpc>
              <a:spcBef>
                <a:spcPts val="980"/>
              </a:spcBef>
            </a:pPr>
            <a:r>
              <a:rPr spc="-35" dirty="0"/>
              <a:t>Một</a:t>
            </a:r>
            <a:r>
              <a:rPr spc="-130" dirty="0"/>
              <a:t> </a:t>
            </a:r>
            <a:r>
              <a:rPr spc="-25" dirty="0"/>
              <a:t>số</a:t>
            </a:r>
            <a:r>
              <a:rPr spc="-125" dirty="0"/>
              <a:t> </a:t>
            </a:r>
            <a:r>
              <a:rPr spc="-40" dirty="0"/>
              <a:t>phương</a:t>
            </a:r>
            <a:r>
              <a:rPr spc="-140" dirty="0"/>
              <a:t> </a:t>
            </a:r>
            <a:r>
              <a:rPr spc="-40" dirty="0"/>
              <a:t>pháp</a:t>
            </a:r>
            <a:r>
              <a:rPr spc="-135" dirty="0"/>
              <a:t> </a:t>
            </a:r>
            <a:r>
              <a:rPr spc="-45" dirty="0"/>
              <a:t>marketing </a:t>
            </a:r>
            <a:r>
              <a:rPr spc="-1185" dirty="0"/>
              <a:t> </a:t>
            </a:r>
            <a:r>
              <a:rPr spc="-40" dirty="0"/>
              <a:t>trực</a:t>
            </a:r>
            <a:r>
              <a:rPr spc="-110" dirty="0"/>
              <a:t> </a:t>
            </a:r>
            <a:r>
              <a:rPr spc="-40" dirty="0"/>
              <a:t>tuyến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6078220" cy="339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93390">
              <a:lnSpc>
                <a:spcPct val="1318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 cáo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 tuyến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  <a:p>
            <a:pPr marL="12700" marR="976630">
              <a:lnSpc>
                <a:spcPct val="131400"/>
              </a:lnSpc>
              <a:spcBef>
                <a:spcPts val="1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cụ tìm kiếm (Search Engines)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tiện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xã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trình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liên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(Afiliate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programes)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Thư</a:t>
            </a:r>
            <a:r>
              <a:rPr sz="2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tử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1433" y="6546291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46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6986" y="4644834"/>
            <a:ext cx="304165" cy="375920"/>
            <a:chOff x="526986" y="4644834"/>
            <a:chExt cx="304165" cy="375920"/>
          </a:xfrm>
        </p:grpSpPr>
        <p:sp>
          <p:nvSpPr>
            <p:cNvPr id="6" name="object 6"/>
            <p:cNvSpPr/>
            <p:nvPr/>
          </p:nvSpPr>
          <p:spPr>
            <a:xfrm>
              <a:off x="534923" y="4652771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90" h="360045">
                  <a:moveTo>
                    <a:pt x="144018" y="0"/>
                  </a:moveTo>
                  <a:lnTo>
                    <a:pt x="110020" y="137413"/>
                  </a:lnTo>
                  <a:lnTo>
                    <a:pt x="0" y="137413"/>
                  </a:lnTo>
                  <a:lnTo>
                    <a:pt x="89014" y="222250"/>
                  </a:lnTo>
                  <a:lnTo>
                    <a:pt x="55003" y="359663"/>
                  </a:lnTo>
                  <a:lnTo>
                    <a:pt x="144018" y="274700"/>
                  </a:lnTo>
                  <a:lnTo>
                    <a:pt x="233019" y="359663"/>
                  </a:lnTo>
                  <a:lnTo>
                    <a:pt x="199021" y="222250"/>
                  </a:lnTo>
                  <a:lnTo>
                    <a:pt x="288036" y="137413"/>
                  </a:lnTo>
                  <a:lnTo>
                    <a:pt x="178015" y="137413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4923" y="4652771"/>
              <a:ext cx="288290" cy="360045"/>
            </a:xfrm>
            <a:custGeom>
              <a:avLst/>
              <a:gdLst/>
              <a:ahLst/>
              <a:cxnLst/>
              <a:rect l="l" t="t" r="r" b="b"/>
              <a:pathLst>
                <a:path w="288290" h="360045">
                  <a:moveTo>
                    <a:pt x="0" y="137413"/>
                  </a:moveTo>
                  <a:lnTo>
                    <a:pt x="110020" y="137413"/>
                  </a:lnTo>
                  <a:lnTo>
                    <a:pt x="144018" y="0"/>
                  </a:lnTo>
                  <a:lnTo>
                    <a:pt x="178015" y="137413"/>
                  </a:lnTo>
                  <a:lnTo>
                    <a:pt x="288036" y="137413"/>
                  </a:lnTo>
                  <a:lnTo>
                    <a:pt x="199021" y="222250"/>
                  </a:lnTo>
                  <a:lnTo>
                    <a:pt x="233019" y="359663"/>
                  </a:lnTo>
                  <a:lnTo>
                    <a:pt x="144018" y="274700"/>
                  </a:lnTo>
                  <a:lnTo>
                    <a:pt x="55003" y="359663"/>
                  </a:lnTo>
                  <a:lnTo>
                    <a:pt x="89014" y="222250"/>
                  </a:lnTo>
                  <a:lnTo>
                    <a:pt x="0" y="137413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897128"/>
            <a:ext cx="73615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0" dirty="0"/>
              <a:t>Một</a:t>
            </a:r>
            <a:r>
              <a:rPr sz="4300" spc="-90" dirty="0"/>
              <a:t> </a:t>
            </a:r>
            <a:r>
              <a:rPr sz="4300" spc="-30" dirty="0"/>
              <a:t>số</a:t>
            </a:r>
            <a:r>
              <a:rPr sz="4300" spc="-100" dirty="0"/>
              <a:t> </a:t>
            </a:r>
            <a:r>
              <a:rPr sz="4300" spc="-45" dirty="0"/>
              <a:t>hình</a:t>
            </a:r>
            <a:r>
              <a:rPr sz="4300" spc="-95" dirty="0"/>
              <a:t> </a:t>
            </a:r>
            <a:r>
              <a:rPr sz="4300" spc="-45" dirty="0"/>
              <a:t>thức</a:t>
            </a:r>
            <a:r>
              <a:rPr sz="4300" spc="-100" dirty="0"/>
              <a:t> </a:t>
            </a:r>
            <a:r>
              <a:rPr sz="4300" spc="-45" dirty="0"/>
              <a:t>Email</a:t>
            </a:r>
            <a:r>
              <a:rPr sz="4300" spc="-75" dirty="0"/>
              <a:t> </a:t>
            </a:r>
            <a:r>
              <a:rPr sz="4300" spc="-55" dirty="0"/>
              <a:t>marketing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47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612" y="1895348"/>
            <a:ext cx="8092440" cy="31134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algn="just">
              <a:lnSpc>
                <a:spcPts val="3030"/>
              </a:lnSpc>
              <a:spcBef>
                <a:spcPts val="47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Giới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thiệu thông tin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sản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phẩm dịch vụ, bản tin khuyến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mãi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giảm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cho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KH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tiềm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năng.</a:t>
            </a:r>
            <a:endParaRPr sz="2800">
              <a:latin typeface="Times New Roman"/>
              <a:cs typeface="Times New Roman"/>
            </a:endParaRPr>
          </a:p>
          <a:p>
            <a:pPr marL="12700" marR="5715" indent="88265" algn="just">
              <a:lnSpc>
                <a:spcPts val="3020"/>
              </a:lnSpc>
              <a:spcBef>
                <a:spcPts val="140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Gửi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bản tin (newsletter)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nhật thông tin dịch vụ,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trường,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 tức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tới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đã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đăng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ký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nhận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tin.</a:t>
            </a:r>
            <a:endParaRPr sz="2800">
              <a:latin typeface="Times New Roman"/>
              <a:cs typeface="Times New Roman"/>
            </a:endParaRPr>
          </a:p>
          <a:p>
            <a:pPr marL="12700" marR="6985" algn="just">
              <a:lnSpc>
                <a:spcPts val="3020"/>
              </a:lnSpc>
              <a:spcBef>
                <a:spcPts val="141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Chăm sóc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khách hàng hiện tại bằng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gửi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hướng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dẫn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(manual),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 hữu ích,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ebook,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video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22885" marR="5080">
              <a:lnSpc>
                <a:spcPts val="4900"/>
              </a:lnSpc>
              <a:spcBef>
                <a:spcPts val="980"/>
              </a:spcBef>
            </a:pPr>
            <a:r>
              <a:rPr spc="-35" dirty="0"/>
              <a:t>Một</a:t>
            </a:r>
            <a:r>
              <a:rPr spc="-125" dirty="0"/>
              <a:t> </a:t>
            </a:r>
            <a:r>
              <a:rPr spc="-25" dirty="0"/>
              <a:t>số</a:t>
            </a:r>
            <a:r>
              <a:rPr spc="-125" dirty="0"/>
              <a:t> </a:t>
            </a:r>
            <a:r>
              <a:rPr spc="-40" dirty="0"/>
              <a:t>hình</a:t>
            </a:r>
            <a:r>
              <a:rPr spc="-125" dirty="0"/>
              <a:t> </a:t>
            </a:r>
            <a:r>
              <a:rPr spc="-40" dirty="0"/>
              <a:t>thức</a:t>
            </a:r>
            <a:r>
              <a:rPr spc="-110" dirty="0"/>
              <a:t> </a:t>
            </a:r>
            <a:r>
              <a:rPr spc="-45" dirty="0"/>
              <a:t>Email </a:t>
            </a:r>
            <a:r>
              <a:rPr spc="-1185" dirty="0"/>
              <a:t> </a:t>
            </a:r>
            <a:r>
              <a:rPr spc="-50" dirty="0"/>
              <a:t>marketing(tt)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48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80300" cy="27292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Gửi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thiệp điện tử (e-card) cho khách hàng hiện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tại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vào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dịp đặc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biệt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như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sinh nhật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để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tăng cường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mối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hệ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tăng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lượng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trung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thành</a:t>
            </a:r>
            <a:endParaRPr sz="2800">
              <a:latin typeface="Times New Roman"/>
              <a:cs typeface="Times New Roman"/>
            </a:endParaRPr>
          </a:p>
          <a:p>
            <a:pPr marL="12700" marR="6985" algn="just">
              <a:lnSpc>
                <a:spcPts val="3020"/>
              </a:lnSpc>
              <a:spcBef>
                <a:spcPts val="141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Gửi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email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mời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tham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gia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vào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sự kiện trực tuyến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trên website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….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6200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Email</a:t>
            </a:r>
            <a:r>
              <a:rPr spc="-130" dirty="0"/>
              <a:t> </a:t>
            </a:r>
            <a:r>
              <a:rPr spc="-45" dirty="0"/>
              <a:t>marketing</a:t>
            </a:r>
            <a:r>
              <a:rPr spc="-140" dirty="0"/>
              <a:t> </a:t>
            </a:r>
            <a:r>
              <a:rPr spc="-30" dirty="0"/>
              <a:t>vs</a:t>
            </a:r>
            <a:r>
              <a:rPr spc="-130" dirty="0"/>
              <a:t> </a:t>
            </a:r>
            <a:r>
              <a:rPr spc="-40" dirty="0"/>
              <a:t>Spam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49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80934" cy="288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Email Marketing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khác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như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thế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 algn="just">
              <a:lnSpc>
                <a:spcPct val="90000"/>
              </a:lnSpc>
              <a:spcBef>
                <a:spcPts val="409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gửi tràn lan những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email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tiếp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gửi</a:t>
            </a: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đến</a:t>
            </a: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bất</a:t>
            </a: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cứ</a:t>
            </a:r>
            <a:r>
              <a:rPr sz="2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ai,</a:t>
            </a:r>
            <a:r>
              <a:rPr sz="28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bất</a:t>
            </a: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cứ</a:t>
            </a:r>
            <a:r>
              <a:rPr sz="2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tượng</a:t>
            </a:r>
            <a:r>
              <a:rPr sz="28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</a:t>
            </a:r>
            <a:r>
              <a:rPr sz="2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rác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(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Spam)</a:t>
            </a:r>
            <a:endParaRPr sz="2800">
              <a:latin typeface="Times New Roman"/>
              <a:cs typeface="Times New Roman"/>
            </a:endParaRPr>
          </a:p>
          <a:p>
            <a:pPr marL="304800" marR="5715" indent="-182880" algn="just">
              <a:lnSpc>
                <a:spcPct val="90000"/>
              </a:lnSpc>
              <a:spcBef>
                <a:spcPts val="60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biệt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duy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nhất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lớn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nhất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giữa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Spam</a:t>
            </a:r>
            <a:r>
              <a:rPr sz="2800" spc="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Email marketing là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sự đồng ý của người nhận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email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dành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 gửi.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22885" marR="5080">
              <a:lnSpc>
                <a:spcPts val="4900"/>
              </a:lnSpc>
              <a:spcBef>
                <a:spcPts val="980"/>
              </a:spcBef>
            </a:pPr>
            <a:r>
              <a:rPr spc="-35" dirty="0"/>
              <a:t>Một</a:t>
            </a:r>
            <a:r>
              <a:rPr spc="-130" dirty="0"/>
              <a:t> </a:t>
            </a:r>
            <a:r>
              <a:rPr spc="-25" dirty="0"/>
              <a:t>số</a:t>
            </a:r>
            <a:r>
              <a:rPr spc="-125" dirty="0"/>
              <a:t> </a:t>
            </a:r>
            <a:r>
              <a:rPr spc="-40" dirty="0"/>
              <a:t>phương</a:t>
            </a:r>
            <a:r>
              <a:rPr spc="-140" dirty="0"/>
              <a:t> </a:t>
            </a:r>
            <a:r>
              <a:rPr spc="-40" dirty="0"/>
              <a:t>pháp</a:t>
            </a:r>
            <a:r>
              <a:rPr spc="-135" dirty="0"/>
              <a:t> </a:t>
            </a:r>
            <a:r>
              <a:rPr spc="-45" dirty="0"/>
              <a:t>marketing </a:t>
            </a:r>
            <a:r>
              <a:rPr spc="-1185" dirty="0"/>
              <a:t> </a:t>
            </a:r>
            <a:r>
              <a:rPr spc="-40" dirty="0"/>
              <a:t>trực</a:t>
            </a:r>
            <a:r>
              <a:rPr spc="-110" dirty="0"/>
              <a:t> </a:t>
            </a:r>
            <a:r>
              <a:rPr spc="-40" dirty="0"/>
              <a:t>tuyến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3090" y="6560894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fld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6078220" cy="339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93390">
              <a:lnSpc>
                <a:spcPct val="1318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 cáo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 tuyến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nội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dung</a:t>
            </a:r>
            <a:endParaRPr sz="2800">
              <a:latin typeface="Times New Roman"/>
              <a:cs typeface="Times New Roman"/>
            </a:endParaRPr>
          </a:p>
          <a:p>
            <a:pPr marL="12700" marR="976630">
              <a:lnSpc>
                <a:spcPct val="131400"/>
              </a:lnSpc>
              <a:spcBef>
                <a:spcPts val="1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 cụ tìm kiếm (Search Engines)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tiện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xã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4430"/>
              </a:lnSpc>
              <a:spcBef>
                <a:spcPts val="12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Chương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trình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liên kết (Afiliate programes)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tử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22885" marR="5080">
              <a:lnSpc>
                <a:spcPts val="4900"/>
              </a:lnSpc>
              <a:spcBef>
                <a:spcPts val="980"/>
              </a:spcBef>
            </a:pPr>
            <a:r>
              <a:rPr dirty="0"/>
              <a:t>3</a:t>
            </a:r>
            <a:r>
              <a:rPr spc="-105" dirty="0"/>
              <a:t> </a:t>
            </a:r>
            <a:r>
              <a:rPr spc="-40" dirty="0"/>
              <a:t>bước</a:t>
            </a:r>
            <a:r>
              <a:rPr spc="-130" dirty="0"/>
              <a:t> </a:t>
            </a:r>
            <a:r>
              <a:rPr spc="-25" dirty="0"/>
              <a:t>cơ</a:t>
            </a:r>
            <a:r>
              <a:rPr spc="-114" dirty="0"/>
              <a:t> </a:t>
            </a:r>
            <a:r>
              <a:rPr spc="-35" dirty="0"/>
              <a:t>bản</a:t>
            </a:r>
            <a:r>
              <a:rPr spc="-114" dirty="0"/>
              <a:t> </a:t>
            </a:r>
            <a:r>
              <a:rPr spc="-45" dirty="0"/>
              <a:t>triển</a:t>
            </a:r>
            <a:r>
              <a:rPr spc="-110" dirty="0"/>
              <a:t> </a:t>
            </a:r>
            <a:r>
              <a:rPr spc="-40" dirty="0"/>
              <a:t>khai</a:t>
            </a:r>
            <a:r>
              <a:rPr spc="-110" dirty="0"/>
              <a:t> </a:t>
            </a:r>
            <a:r>
              <a:rPr spc="-45" dirty="0"/>
              <a:t>Email </a:t>
            </a:r>
            <a:r>
              <a:rPr spc="-1185" dirty="0"/>
              <a:t> </a:t>
            </a:r>
            <a:r>
              <a:rPr spc="-45" dirty="0"/>
              <a:t>Marketing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895" y="2060448"/>
            <a:ext cx="5327904" cy="9357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4895" y="2060448"/>
            <a:ext cx="5328285" cy="935990"/>
          </a:xfrm>
          <a:prstGeom prst="rect">
            <a:avLst/>
          </a:prstGeom>
          <a:ln w="9525">
            <a:solidFill>
              <a:srgbClr val="0000CC"/>
            </a:solidFill>
          </a:ln>
        </p:spPr>
        <p:txBody>
          <a:bodyPr vert="horz" wrap="square" lIns="0" tIns="21272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675"/>
              </a:spcBef>
              <a:tabLst>
                <a:tab pos="319659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Xây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70" dirty="0">
                <a:solidFill>
                  <a:srgbClr val="FFFFFF"/>
                </a:solidFill>
                <a:latin typeface="Arial MT"/>
                <a:cs typeface="Arial MT"/>
              </a:rPr>
              <a:t>dựng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danh	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sách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4895" y="3572255"/>
            <a:ext cx="5327904" cy="9372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34895" y="3572255"/>
            <a:ext cx="5328285" cy="937260"/>
          </a:xfrm>
          <a:prstGeom prst="rect">
            <a:avLst/>
          </a:prstGeom>
          <a:ln w="9525">
            <a:solidFill>
              <a:srgbClr val="0000CC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685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Th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3200" spc="-1115" dirty="0">
                <a:solidFill>
                  <a:srgbClr val="FFFFFF"/>
                </a:solidFill>
                <a:latin typeface="Arial MT"/>
                <a:cs typeface="Arial MT"/>
              </a:rPr>
              <a:t>ế</a:t>
            </a:r>
            <a:r>
              <a:rPr sz="320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710" dirty="0">
                <a:solidFill>
                  <a:srgbClr val="FFFFFF"/>
                </a:solidFill>
                <a:latin typeface="Arial MT"/>
                <a:cs typeface="Arial MT"/>
              </a:rPr>
              <a:t>kế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ail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4895" y="5012435"/>
            <a:ext cx="5327904" cy="9372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4895" y="5012435"/>
            <a:ext cx="5328285" cy="937260"/>
          </a:xfrm>
          <a:prstGeom prst="rect">
            <a:avLst/>
          </a:prstGeom>
          <a:ln w="9525">
            <a:solidFill>
              <a:srgbClr val="0000CC"/>
            </a:solidFill>
          </a:ln>
        </p:spPr>
        <p:txBody>
          <a:bodyPr vert="horz" wrap="square" lIns="0" tIns="213995" rIns="0" bIns="0" rtlCol="0">
            <a:spAutoFit/>
          </a:bodyPr>
          <a:lstStyle/>
          <a:p>
            <a:pPr marL="501015">
              <a:lnSpc>
                <a:spcPct val="100000"/>
              </a:lnSpc>
              <a:spcBef>
                <a:spcPts val="1685"/>
              </a:spcBef>
            </a:pPr>
            <a:r>
              <a:rPr sz="3200" spc="-365" dirty="0">
                <a:solidFill>
                  <a:srgbClr val="FFFFFF"/>
                </a:solidFill>
                <a:latin typeface="Arial MT"/>
                <a:cs typeface="Arial MT"/>
              </a:rPr>
              <a:t>Gởi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và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915" dirty="0">
                <a:solidFill>
                  <a:srgbClr val="FFFFFF"/>
                </a:solidFill>
                <a:latin typeface="Arial MT"/>
                <a:cs typeface="Arial MT"/>
              </a:rPr>
              <a:t>đ</a:t>
            </a:r>
            <a:r>
              <a:rPr sz="3200" spc="-525" dirty="0">
                <a:solidFill>
                  <a:srgbClr val="FFFFFF"/>
                </a:solidFill>
                <a:latin typeface="Arial MT"/>
                <a:cs typeface="Arial MT"/>
              </a:rPr>
              <a:t>á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gi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á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3200" spc="-1115" dirty="0">
                <a:solidFill>
                  <a:srgbClr val="FFFFFF"/>
                </a:solidFill>
                <a:latin typeface="Arial MT"/>
                <a:cs typeface="Arial MT"/>
              </a:rPr>
              <a:t>ế</a:t>
            </a:r>
            <a:r>
              <a:rPr sz="3200" spc="-3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q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3200" spc="-1420" dirty="0">
                <a:solidFill>
                  <a:srgbClr val="FFFFFF"/>
                </a:solidFill>
                <a:latin typeface="Arial MT"/>
                <a:cs typeface="Arial MT"/>
              </a:rPr>
              <a:t>ả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5609" y="3134677"/>
            <a:ext cx="299085" cy="299085"/>
            <a:chOff x="4495609" y="3134677"/>
            <a:chExt cx="299085" cy="299085"/>
          </a:xfrm>
        </p:grpSpPr>
        <p:sp>
          <p:nvSpPr>
            <p:cNvPr id="10" name="object 10"/>
            <p:cNvSpPr/>
            <p:nvPr/>
          </p:nvSpPr>
          <p:spPr>
            <a:xfrm>
              <a:off x="4500371" y="3139439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217169" y="0"/>
                  </a:moveTo>
                  <a:lnTo>
                    <a:pt x="72389" y="0"/>
                  </a:lnTo>
                  <a:lnTo>
                    <a:pt x="72389" y="217170"/>
                  </a:lnTo>
                  <a:lnTo>
                    <a:pt x="0" y="217170"/>
                  </a:lnTo>
                  <a:lnTo>
                    <a:pt x="144779" y="289560"/>
                  </a:lnTo>
                  <a:lnTo>
                    <a:pt x="289560" y="217170"/>
                  </a:lnTo>
                  <a:lnTo>
                    <a:pt x="217169" y="217170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0371" y="3139439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60">
                  <a:moveTo>
                    <a:pt x="0" y="217170"/>
                  </a:moveTo>
                  <a:lnTo>
                    <a:pt x="72389" y="217170"/>
                  </a:lnTo>
                  <a:lnTo>
                    <a:pt x="72389" y="0"/>
                  </a:lnTo>
                  <a:lnTo>
                    <a:pt x="217169" y="0"/>
                  </a:lnTo>
                  <a:lnTo>
                    <a:pt x="217169" y="217170"/>
                  </a:lnTo>
                  <a:lnTo>
                    <a:pt x="289560" y="217170"/>
                  </a:lnTo>
                  <a:lnTo>
                    <a:pt x="144779" y="289560"/>
                  </a:lnTo>
                  <a:lnTo>
                    <a:pt x="0" y="2171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95609" y="4648009"/>
            <a:ext cx="299085" cy="297815"/>
            <a:chOff x="4495609" y="4648009"/>
            <a:chExt cx="299085" cy="297815"/>
          </a:xfrm>
        </p:grpSpPr>
        <p:sp>
          <p:nvSpPr>
            <p:cNvPr id="13" name="object 13"/>
            <p:cNvSpPr/>
            <p:nvPr/>
          </p:nvSpPr>
          <p:spPr>
            <a:xfrm>
              <a:off x="4500371" y="4652771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217169" y="0"/>
                  </a:moveTo>
                  <a:lnTo>
                    <a:pt x="72389" y="0"/>
                  </a:lnTo>
                  <a:lnTo>
                    <a:pt x="72389" y="216026"/>
                  </a:lnTo>
                  <a:lnTo>
                    <a:pt x="0" y="216026"/>
                  </a:lnTo>
                  <a:lnTo>
                    <a:pt x="144779" y="288035"/>
                  </a:lnTo>
                  <a:lnTo>
                    <a:pt x="289560" y="216026"/>
                  </a:lnTo>
                  <a:lnTo>
                    <a:pt x="217169" y="216026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371" y="4652771"/>
              <a:ext cx="289560" cy="288290"/>
            </a:xfrm>
            <a:custGeom>
              <a:avLst/>
              <a:gdLst/>
              <a:ahLst/>
              <a:cxnLst/>
              <a:rect l="l" t="t" r="r" b="b"/>
              <a:pathLst>
                <a:path w="289560" h="288289">
                  <a:moveTo>
                    <a:pt x="0" y="216026"/>
                  </a:moveTo>
                  <a:lnTo>
                    <a:pt x="72389" y="216026"/>
                  </a:lnTo>
                  <a:lnTo>
                    <a:pt x="72389" y="0"/>
                  </a:lnTo>
                  <a:lnTo>
                    <a:pt x="217169" y="0"/>
                  </a:lnTo>
                  <a:lnTo>
                    <a:pt x="217169" y="216026"/>
                  </a:lnTo>
                  <a:lnTo>
                    <a:pt x="289560" y="216026"/>
                  </a:lnTo>
                  <a:lnTo>
                    <a:pt x="144779" y="288035"/>
                  </a:lnTo>
                  <a:lnTo>
                    <a:pt x="0" y="21602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50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2403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Nội</a:t>
            </a:r>
            <a:r>
              <a:rPr spc="-185" dirty="0"/>
              <a:t> </a:t>
            </a:r>
            <a:r>
              <a:rPr spc="-4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51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5982335" cy="17125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Giới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thiệu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phương thức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marketing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trực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tuyến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 tiếp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4467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Mô</a:t>
            </a:r>
            <a:r>
              <a:rPr spc="-145" dirty="0"/>
              <a:t> </a:t>
            </a:r>
            <a:r>
              <a:rPr spc="-40" dirty="0"/>
              <a:t>hình</a:t>
            </a:r>
            <a:r>
              <a:rPr spc="-140" dirty="0"/>
              <a:t> </a:t>
            </a:r>
            <a:r>
              <a:rPr spc="-110" dirty="0"/>
              <a:t>SOSTAC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52</a:t>
            </a:fld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6029960" cy="339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Situation</a:t>
            </a:r>
            <a:r>
              <a:rPr sz="2800" spc="-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Where are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now?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 Objectives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want to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go?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Strategy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 How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we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there?</a:t>
            </a:r>
            <a:endParaRPr sz="2800">
              <a:latin typeface="Times New Roman"/>
              <a:cs typeface="Times New Roman"/>
            </a:endParaRPr>
          </a:p>
          <a:p>
            <a:pPr marL="12700" marR="189230">
              <a:lnSpc>
                <a:spcPts val="4430"/>
              </a:lnSpc>
              <a:spcBef>
                <a:spcPts val="31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Tactics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 How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exactly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there?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ns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 plan?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Did we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get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65" y="475615"/>
            <a:ext cx="7908925" cy="1236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4380"/>
              </a:lnSpc>
              <a:spcBef>
                <a:spcPts val="890"/>
              </a:spcBef>
              <a:tabLst>
                <a:tab pos="7895590" algn="l"/>
              </a:tabLst>
            </a:pPr>
            <a:r>
              <a:rPr lang="vi-VN" sz="4300" spc="-5"/>
              <a:t>6 </a:t>
            </a:r>
            <a:r>
              <a:rPr lang="vi-VN" sz="4300" spc="-45"/>
              <a:t>bước </a:t>
            </a:r>
            <a:r>
              <a:rPr lang="vi-VN" sz="4300" spc="-40"/>
              <a:t>lập </a:t>
            </a:r>
            <a:r>
              <a:rPr lang="vi-VN" sz="4300" spc="-30"/>
              <a:t>kế </a:t>
            </a:r>
            <a:r>
              <a:rPr lang="vi-VN" sz="4300" spc="-45"/>
              <a:t>hoạch tiếp </a:t>
            </a:r>
            <a:r>
              <a:rPr lang="vi-VN" sz="4300" spc="-40"/>
              <a:t>thị </a:t>
            </a:r>
            <a:r>
              <a:rPr lang="vi-VN" sz="4300" spc="-45"/>
              <a:t>điện </a:t>
            </a:r>
            <a:r>
              <a:rPr lang="vi-VN" sz="4300" spc="-60"/>
              <a:t>tử </a:t>
            </a:r>
            <a:r>
              <a:rPr lang="vi-VN" sz="4300" spc="-55"/>
              <a:t> </a:t>
            </a:r>
            <a:r>
              <a:rPr lang="vi-VN" sz="4300" spc="-45"/>
              <a:t>th</a:t>
            </a:r>
            <a:r>
              <a:rPr lang="vi-VN" sz="4300" u="sng" spc="-45">
                <a:uFill>
                  <a:solidFill>
                    <a:srgbClr val="7E7E7E"/>
                  </a:solidFill>
                </a:uFill>
              </a:rPr>
              <a:t>eo</a:t>
            </a:r>
            <a:r>
              <a:rPr lang="vi-VN" sz="4300" u="sng" spc="-105">
                <a:uFill>
                  <a:solidFill>
                    <a:srgbClr val="7E7E7E"/>
                  </a:solidFill>
                </a:uFill>
              </a:rPr>
              <a:t> </a:t>
            </a:r>
            <a:r>
              <a:rPr lang="vi-VN" sz="4300" u="sng" spc="-35">
                <a:uFill>
                  <a:solidFill>
                    <a:srgbClr val="7E7E7E"/>
                  </a:solidFill>
                </a:uFill>
              </a:rPr>
              <a:t>mô</a:t>
            </a:r>
            <a:r>
              <a:rPr lang="vi-VN" sz="4300" u="sng" spc="-90">
                <a:uFill>
                  <a:solidFill>
                    <a:srgbClr val="7E7E7E"/>
                  </a:solidFill>
                </a:uFill>
              </a:rPr>
              <a:t> </a:t>
            </a:r>
            <a:r>
              <a:rPr lang="vi-VN" sz="4300" u="sng" spc="-45">
                <a:uFill>
                  <a:solidFill>
                    <a:srgbClr val="7E7E7E"/>
                  </a:solidFill>
                </a:uFill>
              </a:rPr>
              <a:t>hình</a:t>
            </a:r>
            <a:r>
              <a:rPr lang="vi-VN" sz="4300" u="sng" spc="-105">
                <a:uFill>
                  <a:solidFill>
                    <a:srgbClr val="7E7E7E"/>
                  </a:solidFill>
                </a:uFill>
              </a:rPr>
              <a:t> SOSTAC	</a:t>
            </a:r>
            <a:endParaRPr lang="vi-VN" sz="4300"/>
          </a:p>
        </p:txBody>
      </p:sp>
      <p:sp>
        <p:nvSpPr>
          <p:cNvPr id="6" name="object 6"/>
          <p:cNvSpPr txBox="1"/>
          <p:nvPr/>
        </p:nvSpPr>
        <p:spPr>
          <a:xfrm>
            <a:off x="671576" y="1758848"/>
            <a:ext cx="7774305" cy="378332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hành phân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tích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tình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huống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endParaRPr sz="2800">
              <a:latin typeface="Times New Roman"/>
              <a:cs typeface="Times New Roman"/>
            </a:endParaRPr>
          </a:p>
          <a:p>
            <a:pPr marL="545465" marR="5080" indent="-533400">
              <a:lnSpc>
                <a:spcPts val="3020"/>
              </a:lnSpc>
              <a:spcBef>
                <a:spcPts val="145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 kế các chiến lược tiếp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 hợp để đáp ứng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mục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tiêu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chiến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65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soát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7451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Tiến</a:t>
            </a:r>
            <a:r>
              <a:rPr spc="-130" dirty="0"/>
              <a:t> </a:t>
            </a:r>
            <a:r>
              <a:rPr spc="-40" dirty="0"/>
              <a:t>hành</a:t>
            </a:r>
            <a:r>
              <a:rPr spc="-130" dirty="0"/>
              <a:t> </a:t>
            </a:r>
            <a:r>
              <a:rPr spc="-40" dirty="0"/>
              <a:t>phân</a:t>
            </a:r>
            <a:r>
              <a:rPr spc="-130" dirty="0"/>
              <a:t> </a:t>
            </a:r>
            <a:r>
              <a:rPr spc="-40" dirty="0"/>
              <a:t>tích</a:t>
            </a:r>
            <a:r>
              <a:rPr spc="-130" dirty="0"/>
              <a:t> </a:t>
            </a:r>
            <a:r>
              <a:rPr spc="-40" dirty="0"/>
              <a:t>tình</a:t>
            </a:r>
            <a:r>
              <a:rPr spc="-110" dirty="0"/>
              <a:t> </a:t>
            </a:r>
            <a:r>
              <a:rPr spc="-45" dirty="0"/>
              <a:t>huống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435850" cy="265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tích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trường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Bao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gồm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cả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cầu</a:t>
            </a:r>
            <a:endParaRPr sz="2800">
              <a:latin typeface="Times New Roman"/>
              <a:cs typeface="Times New Roman"/>
            </a:endParaRPr>
          </a:p>
          <a:p>
            <a:pPr marL="487680" lvl="1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tích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phía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cầu,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đánh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tiềm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năng sinh lời</a:t>
            </a:r>
            <a:endParaRPr sz="2800">
              <a:latin typeface="Times New Roman"/>
              <a:cs typeface="Times New Roman"/>
            </a:endParaRPr>
          </a:p>
          <a:p>
            <a:pPr marL="487680" marR="5080" lvl="1" indent="-182880">
              <a:lnSpc>
                <a:spcPts val="3020"/>
              </a:lnSpc>
              <a:spcBef>
                <a:spcPts val="645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phân tích phía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cung,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đánh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giá đối thủ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cạnh tranh,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ra lợi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thế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cạnh tranh</a:t>
            </a:r>
            <a:endParaRPr sz="2800">
              <a:latin typeface="Times New Roman"/>
              <a:cs typeface="Times New Roman"/>
            </a:endParaRPr>
          </a:p>
          <a:p>
            <a:pPr marL="835025" indent="-713740">
              <a:lnSpc>
                <a:spcPct val="100000"/>
              </a:lnSpc>
              <a:spcBef>
                <a:spcPts val="225"/>
              </a:spcBef>
              <a:buClr>
                <a:srgbClr val="E38312"/>
              </a:buClr>
              <a:buFont typeface="Calibri"/>
              <a:buChar char="◦"/>
              <a:tabLst>
                <a:tab pos="835025" algn="l"/>
                <a:tab pos="83566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SWOT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426" y="651824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54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1177797"/>
            <a:ext cx="1159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5" dirty="0"/>
              <a:t>S</a:t>
            </a:r>
            <a:r>
              <a:rPr sz="3200" spc="-50" dirty="0"/>
              <a:t>W</a:t>
            </a:r>
            <a:r>
              <a:rPr sz="3200" spc="-45" dirty="0"/>
              <a:t>O</a:t>
            </a:r>
            <a:r>
              <a:rPr sz="3200" dirty="0"/>
              <a:t>T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6963409" cy="421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Strengths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Lợi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thế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mình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 gì?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mình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tốt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nhất?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Nguồn lực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mình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cần,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dụng?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Ưu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thế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mà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thấy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ở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mình là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Weaknesses</a:t>
            </a:r>
            <a:endParaRPr sz="2800">
              <a:latin typeface="Times New Roman"/>
              <a:cs typeface="Times New Roman"/>
            </a:endParaRPr>
          </a:p>
          <a:p>
            <a:pPr marL="393065" indent="-271780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93065" algn="l"/>
                <a:tab pos="3937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thể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cải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thiện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điều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việc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mình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tồi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nhất?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Cần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tránh làm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1734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</a:t>
            </a:r>
            <a:r>
              <a:rPr spc="-45" dirty="0"/>
              <a:t>W</a:t>
            </a:r>
            <a:r>
              <a:rPr spc="-50" dirty="0"/>
              <a:t>O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827402"/>
            <a:ext cx="8056245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Opportunities: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hội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tốt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đang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ở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đâu?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Xu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hướng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đáng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quan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tâm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mình</a:t>
            </a:r>
            <a:r>
              <a:rPr sz="2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đã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biết?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Threats: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8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sz="2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trở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ngại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đang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phải?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thủ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cạnh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tranh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đang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làm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gì?</a:t>
            </a:r>
            <a:endParaRPr sz="26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2810"/>
              </a:lnSpc>
              <a:spcBef>
                <a:spcPts val="64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sz="26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đòi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hỏi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đặc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thù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việc,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sản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phẩm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hay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dịch </a:t>
            </a:r>
            <a:r>
              <a:rPr sz="2600" spc="-6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thay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gì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không?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Thay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có nguy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cơ gì với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ty hay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không?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vấn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đề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gì về nợ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quá</a:t>
            </a:r>
            <a:r>
              <a:rPr sz="2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hay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dòng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tiền?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9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Liệu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yếu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điểm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đang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đe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doạ</a:t>
            </a:r>
            <a:r>
              <a:rPr sz="26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ty?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1115314"/>
            <a:ext cx="130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Times New Roman"/>
                <a:cs typeface="Times New Roman"/>
              </a:rPr>
              <a:t>SW</a:t>
            </a:r>
            <a:r>
              <a:rPr sz="3600" spc="-5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36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803" y="1758137"/>
            <a:ext cx="7122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Strengths,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Weaknesses, </a:t>
            </a:r>
            <a:r>
              <a:rPr sz="2800" dirty="0">
                <a:latin typeface="Times New Roman"/>
                <a:cs typeface="Times New Roman"/>
              </a:rPr>
              <a:t>Opportunities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Threats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455" y="2615183"/>
            <a:ext cx="5686044" cy="418032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7451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Tiến</a:t>
            </a:r>
            <a:r>
              <a:rPr spc="-130" dirty="0"/>
              <a:t> </a:t>
            </a:r>
            <a:r>
              <a:rPr spc="-40" dirty="0"/>
              <a:t>hành</a:t>
            </a:r>
            <a:r>
              <a:rPr spc="-130" dirty="0"/>
              <a:t> </a:t>
            </a:r>
            <a:r>
              <a:rPr spc="-40" dirty="0"/>
              <a:t>phân</a:t>
            </a:r>
            <a:r>
              <a:rPr spc="-130" dirty="0"/>
              <a:t> </a:t>
            </a:r>
            <a:r>
              <a:rPr spc="-40" dirty="0"/>
              <a:t>tích</a:t>
            </a:r>
            <a:r>
              <a:rPr spc="-130" dirty="0"/>
              <a:t> </a:t>
            </a:r>
            <a:r>
              <a:rPr spc="-40" dirty="0"/>
              <a:t>tình</a:t>
            </a:r>
            <a:r>
              <a:rPr spc="-110" dirty="0"/>
              <a:t> </a:t>
            </a:r>
            <a:r>
              <a:rPr spc="-45" dirty="0"/>
              <a:t>huống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58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5664835" cy="2369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Môi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trường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pháp lý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Thuế,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truy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cập,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bản quyền,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mã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hóa</a:t>
            </a:r>
            <a:endParaRPr sz="2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126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Môi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trường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sở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hạ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tầng viễn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Băng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thông,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thiết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bị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duyệt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mới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7451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Tiến</a:t>
            </a:r>
            <a:r>
              <a:rPr spc="-130" dirty="0"/>
              <a:t> </a:t>
            </a:r>
            <a:r>
              <a:rPr spc="-40" dirty="0"/>
              <a:t>hành</a:t>
            </a:r>
            <a:r>
              <a:rPr spc="-130" dirty="0"/>
              <a:t> </a:t>
            </a:r>
            <a:r>
              <a:rPr spc="-40" dirty="0"/>
              <a:t>phân</a:t>
            </a:r>
            <a:r>
              <a:rPr spc="-130" dirty="0"/>
              <a:t> </a:t>
            </a:r>
            <a:r>
              <a:rPr spc="-40" dirty="0"/>
              <a:t>tích</a:t>
            </a:r>
            <a:r>
              <a:rPr spc="-130" dirty="0"/>
              <a:t> </a:t>
            </a:r>
            <a:r>
              <a:rPr spc="-40" dirty="0"/>
              <a:t>tình</a:t>
            </a:r>
            <a:r>
              <a:rPr spc="-110" dirty="0"/>
              <a:t> </a:t>
            </a:r>
            <a:r>
              <a:rPr spc="-45" dirty="0"/>
              <a:t>huống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59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Xu</a:t>
            </a:r>
            <a:r>
              <a:rPr spc="-10" dirty="0"/>
              <a:t> </a:t>
            </a:r>
            <a:r>
              <a:rPr spc="-5" dirty="0"/>
              <a:t>hướng</a:t>
            </a:r>
            <a:r>
              <a:rPr spc="-25" dirty="0"/>
              <a:t> </a:t>
            </a:r>
            <a:r>
              <a:rPr spc="-5" dirty="0"/>
              <a:t>người</a:t>
            </a:r>
            <a:r>
              <a:rPr spc="-35" dirty="0"/>
              <a:t> </a:t>
            </a:r>
            <a:r>
              <a:rPr spc="5" dirty="0"/>
              <a:t>dùng</a:t>
            </a:r>
          </a:p>
          <a:p>
            <a:pPr marL="389890" marR="213995" indent="-182880">
              <a:lnSpc>
                <a:spcPts val="3030"/>
              </a:lnSpc>
              <a:spcBef>
                <a:spcPts val="450"/>
              </a:spcBef>
              <a:buClr>
                <a:srgbClr val="E38312"/>
              </a:buClr>
              <a:buFont typeface="Calibri"/>
              <a:buChar char="◦"/>
              <a:tabLst>
                <a:tab pos="391160" algn="l"/>
              </a:tabLst>
            </a:pPr>
            <a:r>
              <a:rPr spc="-10" dirty="0"/>
              <a:t>Tập</a:t>
            </a:r>
            <a:r>
              <a:rPr spc="10" dirty="0"/>
              <a:t> </a:t>
            </a:r>
            <a:r>
              <a:rPr dirty="0"/>
              <a:t>trung</a:t>
            </a:r>
            <a:r>
              <a:rPr spc="-10" dirty="0"/>
              <a:t> </a:t>
            </a:r>
            <a:r>
              <a:rPr spc="-5" dirty="0"/>
              <a:t>vào</a:t>
            </a:r>
            <a:r>
              <a:rPr dirty="0"/>
              <a:t> </a:t>
            </a:r>
            <a:r>
              <a:rPr spc="-10" dirty="0"/>
              <a:t>cách</a:t>
            </a:r>
            <a:r>
              <a:rPr spc="-5" dirty="0"/>
              <a:t> người</a:t>
            </a:r>
            <a:r>
              <a:rPr spc="-15" dirty="0"/>
              <a:t> </a:t>
            </a:r>
            <a:r>
              <a:rPr spc="-5" dirty="0"/>
              <a:t>xem</a:t>
            </a:r>
            <a:r>
              <a:rPr spc="5" dirty="0"/>
              <a:t> </a:t>
            </a:r>
            <a:r>
              <a:rPr spc="-10" dirty="0"/>
              <a:t>mạng</a:t>
            </a:r>
            <a:r>
              <a:rPr spc="10" dirty="0"/>
              <a:t> </a:t>
            </a:r>
            <a:r>
              <a:rPr spc="-5" dirty="0"/>
              <a:t>đã thay</a:t>
            </a:r>
            <a:r>
              <a:rPr spc="5" dirty="0"/>
              <a:t> </a:t>
            </a:r>
            <a:r>
              <a:rPr spc="-5" dirty="0"/>
              <a:t>đổi </a:t>
            </a:r>
            <a:r>
              <a:rPr spc="-685" dirty="0"/>
              <a:t> </a:t>
            </a:r>
            <a:r>
              <a:rPr dirty="0"/>
              <a:t>trong</a:t>
            </a:r>
            <a:r>
              <a:rPr spc="-15" dirty="0"/>
              <a:t> </a:t>
            </a:r>
            <a:r>
              <a:rPr spc="-10" dirty="0"/>
              <a:t>sáu</a:t>
            </a:r>
            <a:r>
              <a:rPr spc="-5" dirty="0"/>
              <a:t> tháng</a:t>
            </a:r>
            <a:r>
              <a:rPr spc="-10" dirty="0"/>
              <a:t> </a:t>
            </a:r>
            <a:r>
              <a:rPr spc="-5" dirty="0"/>
              <a:t>cuối</a:t>
            </a:r>
            <a:r>
              <a:rPr spc="-15" dirty="0"/>
              <a:t> </a:t>
            </a:r>
            <a:r>
              <a:rPr spc="-5" dirty="0"/>
              <a:t>năm,</a:t>
            </a:r>
            <a:r>
              <a:rPr spc="15" dirty="0"/>
              <a:t> </a:t>
            </a:r>
            <a:r>
              <a:rPr spc="-5" dirty="0"/>
              <a:t>năm</a:t>
            </a:r>
            <a:r>
              <a:rPr spc="-10" dirty="0"/>
              <a:t> </a:t>
            </a:r>
            <a:r>
              <a:rPr spc="-5" dirty="0"/>
              <a:t>trước,...</a:t>
            </a:r>
          </a:p>
          <a:p>
            <a:pPr marL="389890" indent="-183515">
              <a:lnSpc>
                <a:spcPct val="100000"/>
              </a:lnSpc>
              <a:spcBef>
                <a:spcPts val="210"/>
              </a:spcBef>
              <a:buClr>
                <a:srgbClr val="E38312"/>
              </a:buClr>
              <a:buFont typeface="Calibri"/>
              <a:buChar char="◦"/>
              <a:tabLst>
                <a:tab pos="391160" algn="l"/>
              </a:tabLst>
            </a:pPr>
            <a:r>
              <a:rPr spc="-5" dirty="0"/>
              <a:t>Có</a:t>
            </a:r>
            <a:r>
              <a:rPr spc="-15" dirty="0"/>
              <a:t> </a:t>
            </a:r>
            <a:r>
              <a:rPr spc="-5" dirty="0"/>
              <a:t>bất</a:t>
            </a:r>
            <a:r>
              <a:rPr spc="-15" dirty="0"/>
              <a:t> </a:t>
            </a:r>
            <a:r>
              <a:rPr spc="-5" dirty="0"/>
              <a:t>kỳ xu</a:t>
            </a:r>
            <a:r>
              <a:rPr spc="-20" dirty="0"/>
              <a:t> </a:t>
            </a:r>
            <a:r>
              <a:rPr spc="-5" dirty="0"/>
              <a:t>hướng</a:t>
            </a:r>
            <a:r>
              <a:rPr spc="5" dirty="0"/>
              <a:t> </a:t>
            </a:r>
            <a:r>
              <a:rPr dirty="0"/>
              <a:t>gì?</a:t>
            </a:r>
          </a:p>
          <a:p>
            <a:pPr marL="389890" marR="577215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391160" algn="l"/>
              </a:tabLst>
            </a:pPr>
            <a:r>
              <a:rPr spc="-5" dirty="0"/>
              <a:t>Có bất</a:t>
            </a:r>
            <a:r>
              <a:rPr dirty="0"/>
              <a:t> </a:t>
            </a:r>
            <a:r>
              <a:rPr spc="-5" dirty="0"/>
              <a:t>kỳ</a:t>
            </a:r>
            <a:r>
              <a:rPr spc="5" dirty="0"/>
              <a:t> </a:t>
            </a:r>
            <a:r>
              <a:rPr spc="-5" dirty="0"/>
              <a:t>phân</a:t>
            </a:r>
            <a:r>
              <a:rPr spc="-10" dirty="0"/>
              <a:t> </a:t>
            </a:r>
            <a:r>
              <a:rPr spc="-5" dirty="0"/>
              <a:t>đoạn </a:t>
            </a:r>
            <a:r>
              <a:rPr spc="-10" dirty="0"/>
              <a:t>mục</a:t>
            </a:r>
            <a:r>
              <a:rPr spc="5" dirty="0"/>
              <a:t> </a:t>
            </a:r>
            <a:r>
              <a:rPr spc="-5" dirty="0"/>
              <a:t>tiêu</a:t>
            </a:r>
            <a:r>
              <a:rPr spc="-10" dirty="0"/>
              <a:t> </a:t>
            </a:r>
            <a:r>
              <a:rPr spc="-5" dirty="0"/>
              <a:t>quan</a:t>
            </a:r>
            <a:r>
              <a:rPr dirty="0"/>
              <a:t> </a:t>
            </a:r>
            <a:r>
              <a:rPr spc="-5" dirty="0"/>
              <a:t>trọng trực </a:t>
            </a:r>
            <a:r>
              <a:rPr spc="-685" dirty="0"/>
              <a:t> </a:t>
            </a:r>
            <a:r>
              <a:rPr dirty="0"/>
              <a:t>tuyến?</a:t>
            </a:r>
          </a:p>
          <a:p>
            <a:pPr marL="97790">
              <a:lnSpc>
                <a:spcPct val="100000"/>
              </a:lnSpc>
              <a:spcBef>
                <a:spcPts val="1225"/>
              </a:spcBef>
            </a:pPr>
            <a:r>
              <a:rPr spc="-10" dirty="0"/>
              <a:t>Các </a:t>
            </a:r>
            <a:r>
              <a:rPr spc="-5" dirty="0"/>
              <a:t>nền</a:t>
            </a:r>
            <a:r>
              <a:rPr spc="-10" dirty="0"/>
              <a:t> </a:t>
            </a:r>
            <a:r>
              <a:rPr spc="-5" dirty="0"/>
              <a:t>kinh</a:t>
            </a:r>
            <a:r>
              <a:rPr spc="-15" dirty="0"/>
              <a:t> </a:t>
            </a:r>
            <a:r>
              <a:rPr spc="-5" dirty="0"/>
              <a:t>tế</a:t>
            </a:r>
            <a:r>
              <a:rPr dirty="0"/>
              <a:t> </a:t>
            </a:r>
            <a:r>
              <a:rPr spc="-5" dirty="0"/>
              <a:t>thế</a:t>
            </a:r>
            <a:r>
              <a:rPr spc="-25" dirty="0"/>
              <a:t> </a:t>
            </a:r>
            <a:r>
              <a:rPr spc="-5" dirty="0"/>
              <a:t>giới</a:t>
            </a:r>
          </a:p>
          <a:p>
            <a:pPr marL="389890" marR="5080" indent="-182880">
              <a:lnSpc>
                <a:spcPct val="90000"/>
              </a:lnSpc>
              <a:spcBef>
                <a:spcPts val="395"/>
              </a:spcBef>
              <a:buClr>
                <a:srgbClr val="E38312"/>
              </a:buClr>
              <a:buFont typeface="Calibri"/>
              <a:buChar char="◦"/>
              <a:tabLst>
                <a:tab pos="391160" algn="l"/>
              </a:tabLst>
            </a:pPr>
            <a:r>
              <a:rPr spc="-10" dirty="0"/>
              <a:t>Hiểu</a:t>
            </a:r>
            <a:r>
              <a:rPr spc="-5" dirty="0"/>
              <a:t> </a:t>
            </a:r>
            <a:r>
              <a:rPr spc="-10" dirty="0"/>
              <a:t>các</a:t>
            </a:r>
            <a:r>
              <a:rPr dirty="0"/>
              <a:t> </a:t>
            </a:r>
            <a:r>
              <a:rPr spc="-5" dirty="0"/>
              <a:t>nền kinh tế</a:t>
            </a:r>
            <a:r>
              <a:rPr dirty="0"/>
              <a:t> </a:t>
            </a:r>
            <a:r>
              <a:rPr spc="-5" dirty="0"/>
              <a:t>ở nước</a:t>
            </a:r>
            <a:r>
              <a:rPr spc="-10" dirty="0"/>
              <a:t> </a:t>
            </a:r>
            <a:r>
              <a:rPr spc="-5" dirty="0"/>
              <a:t>ngoài,</a:t>
            </a:r>
            <a:r>
              <a:rPr spc="20" dirty="0"/>
              <a:t> </a:t>
            </a:r>
            <a:r>
              <a:rPr dirty="0"/>
              <a:t>họ</a:t>
            </a:r>
            <a:r>
              <a:rPr spc="-10" dirty="0"/>
              <a:t> </a:t>
            </a:r>
            <a:r>
              <a:rPr spc="-5" dirty="0"/>
              <a:t>có</a:t>
            </a:r>
            <a:r>
              <a:rPr dirty="0"/>
              <a:t> </a:t>
            </a:r>
            <a:r>
              <a:rPr spc="-5" dirty="0"/>
              <a:t>cơ </a:t>
            </a:r>
            <a:r>
              <a:rPr dirty="0"/>
              <a:t>sở</a:t>
            </a:r>
            <a:r>
              <a:rPr spc="5" dirty="0"/>
              <a:t> </a:t>
            </a:r>
            <a:r>
              <a:rPr spc="-5" dirty="0"/>
              <a:t>hạ </a:t>
            </a:r>
            <a:r>
              <a:rPr spc="-685" dirty="0"/>
              <a:t> </a:t>
            </a:r>
            <a:r>
              <a:rPr spc="-5" dirty="0"/>
              <a:t>tầng thích hợp để hỗ </a:t>
            </a:r>
            <a:r>
              <a:rPr dirty="0"/>
              <a:t>trợ </a:t>
            </a:r>
            <a:r>
              <a:rPr spc="-5" dirty="0"/>
              <a:t>những gì chúng </a:t>
            </a:r>
            <a:r>
              <a:rPr dirty="0"/>
              <a:t>ta </a:t>
            </a:r>
            <a:r>
              <a:rPr spc="-5" dirty="0"/>
              <a:t>đang </a:t>
            </a:r>
            <a:r>
              <a:rPr dirty="0"/>
              <a:t> </a:t>
            </a:r>
            <a:r>
              <a:rPr spc="-10" dirty="0"/>
              <a:t>làm?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104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Khái</a:t>
            </a:r>
            <a:r>
              <a:rPr spc="-150" dirty="0"/>
              <a:t> </a:t>
            </a:r>
            <a:r>
              <a:rPr spc="-40" dirty="0"/>
              <a:t>niệm</a:t>
            </a:r>
            <a:r>
              <a:rPr spc="-125" dirty="0"/>
              <a:t> </a:t>
            </a:r>
            <a:r>
              <a:rPr spc="-40" dirty="0"/>
              <a:t>quảng</a:t>
            </a:r>
            <a:r>
              <a:rPr spc="-130" dirty="0"/>
              <a:t> </a:t>
            </a:r>
            <a:r>
              <a:rPr spc="-45" dirty="0"/>
              <a:t>cáo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3090" y="6560894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fld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24354"/>
            <a:ext cx="7573009" cy="38811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762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Theo hiệp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hội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Marketing Mỹ (AMA): “Quảng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là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bất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cứ loại hình nào của sự hiện diện không trực tiếp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 hàng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hoá,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 vụ hay tư tưởng hành động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ta phải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trả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tiền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nhận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biết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cáo”.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227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Theo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Philip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Kotler : “Quảng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 những hình thức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truyền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thông trực tiếp được thực hiện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thông qua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các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phương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tiện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truyền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tin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phải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trả tiền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 định rõ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nguồn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kinh phí”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926338"/>
            <a:ext cx="8296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Các</a:t>
            </a:r>
            <a:r>
              <a:rPr spc="-130" dirty="0"/>
              <a:t> </a:t>
            </a:r>
            <a:r>
              <a:rPr spc="-35" dirty="0"/>
              <a:t>yếu</a:t>
            </a:r>
            <a:r>
              <a:rPr spc="-110" dirty="0"/>
              <a:t> </a:t>
            </a:r>
            <a:r>
              <a:rPr spc="-25" dirty="0"/>
              <a:t>tố</a:t>
            </a:r>
            <a:r>
              <a:rPr spc="-100" dirty="0"/>
              <a:t> </a:t>
            </a:r>
            <a:r>
              <a:rPr spc="-35" dirty="0"/>
              <a:t>bên</a:t>
            </a:r>
            <a:r>
              <a:rPr spc="-125" dirty="0"/>
              <a:t> </a:t>
            </a:r>
            <a:r>
              <a:rPr spc="-45" dirty="0"/>
              <a:t>trong</a:t>
            </a:r>
            <a:r>
              <a:rPr spc="-100" dirty="0"/>
              <a:t> </a:t>
            </a:r>
            <a:r>
              <a:rPr spc="-30" dirty="0"/>
              <a:t>cần</a:t>
            </a:r>
            <a:r>
              <a:rPr spc="-135" dirty="0"/>
              <a:t> </a:t>
            </a:r>
            <a:r>
              <a:rPr spc="-40" dirty="0"/>
              <a:t>phân</a:t>
            </a:r>
            <a:r>
              <a:rPr spc="-110" dirty="0"/>
              <a:t> </a:t>
            </a:r>
            <a:r>
              <a:rPr spc="-40" dirty="0"/>
              <a:t>tích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873" y="1883790"/>
            <a:ext cx="4104640" cy="3067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19605">
              <a:lnSpc>
                <a:spcPct val="138500"/>
              </a:lnSpc>
              <a:spcBef>
                <a:spcPts val="10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Văn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hóa công 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ty. 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Hình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ảnh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ty.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Cơ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cấu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tổ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chức.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Nhân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chủ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chốt.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38300"/>
              </a:lnSpc>
              <a:spcBef>
                <a:spcPts val="1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Khả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sử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dụng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lực.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nghiệm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đã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có.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6193" y="6546291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60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9225" y="2077339"/>
            <a:ext cx="348996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6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Hiệu </a:t>
            </a:r>
            <a:r>
              <a:rPr sz="2400" dirty="0">
                <a:latin typeface="Times New Roman"/>
                <a:cs typeface="Times New Roman"/>
              </a:rPr>
              <a:t>quả hoạt động.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Năng </a:t>
            </a:r>
            <a:r>
              <a:rPr sz="2400" dirty="0">
                <a:latin typeface="Times New Roman"/>
                <a:cs typeface="Times New Roman"/>
              </a:rPr>
              <a:t>lực hoạt động.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Danh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tiếng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thương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hiệu.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Thị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phần.</a:t>
            </a:r>
            <a:endParaRPr sz="2400">
              <a:latin typeface="Times New Roman"/>
              <a:cs typeface="Times New Roman"/>
            </a:endParaRPr>
          </a:p>
          <a:p>
            <a:pPr marL="12700" marR="902969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Nguồn </a:t>
            </a:r>
            <a:r>
              <a:rPr sz="2400" dirty="0">
                <a:latin typeface="Times New Roman"/>
                <a:cs typeface="Times New Roman"/>
              </a:rPr>
              <a:t>tài chính.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Hợp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đồng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chính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yếu.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Bản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quyền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bí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mật </a:t>
            </a:r>
            <a:r>
              <a:rPr sz="2400" dirty="0">
                <a:latin typeface="Times New Roman"/>
                <a:cs typeface="Times New Roman"/>
              </a:rPr>
              <a:t>thương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mại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926338"/>
            <a:ext cx="8361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Các</a:t>
            </a:r>
            <a:r>
              <a:rPr spc="-135" dirty="0"/>
              <a:t> </a:t>
            </a:r>
            <a:r>
              <a:rPr spc="-35" dirty="0"/>
              <a:t>yếu</a:t>
            </a:r>
            <a:r>
              <a:rPr spc="-110" dirty="0"/>
              <a:t> </a:t>
            </a:r>
            <a:r>
              <a:rPr spc="-25" dirty="0"/>
              <a:t>tố</a:t>
            </a:r>
            <a:r>
              <a:rPr spc="-105" dirty="0"/>
              <a:t> </a:t>
            </a:r>
            <a:r>
              <a:rPr spc="-35" dirty="0"/>
              <a:t>bên</a:t>
            </a:r>
            <a:r>
              <a:rPr spc="-130" dirty="0"/>
              <a:t> </a:t>
            </a:r>
            <a:r>
              <a:rPr spc="-40" dirty="0"/>
              <a:t>ngoài</a:t>
            </a:r>
            <a:r>
              <a:rPr spc="-114" dirty="0"/>
              <a:t> </a:t>
            </a:r>
            <a:r>
              <a:rPr spc="-30" dirty="0"/>
              <a:t>cần</a:t>
            </a:r>
            <a:r>
              <a:rPr spc="-135" dirty="0"/>
              <a:t> </a:t>
            </a:r>
            <a:r>
              <a:rPr spc="-40" dirty="0"/>
              <a:t>phân</a:t>
            </a:r>
            <a:r>
              <a:rPr spc="-125" dirty="0"/>
              <a:t> </a:t>
            </a:r>
            <a:r>
              <a:rPr spc="-40" dirty="0"/>
              <a:t>tích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3056255" cy="452183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Khách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hàng.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31600"/>
              </a:lnSpc>
              <a:spcBef>
                <a:spcPts val="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Đối thủ cạnh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tranh.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hướng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trường.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Nhà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cấp.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Đối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tác.</a:t>
            </a:r>
            <a:endParaRPr sz="2800">
              <a:latin typeface="Times New Roman"/>
              <a:cs typeface="Times New Roman"/>
            </a:endParaRPr>
          </a:p>
          <a:p>
            <a:pPr marL="12700" marR="705485">
              <a:lnSpc>
                <a:spcPct val="131400"/>
              </a:lnSpc>
              <a:spcBef>
                <a:spcPts val="1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Thay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đổi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xã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hội.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mới.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Môi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truờng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tế.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321044"/>
            <a:ext cx="476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Môi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trường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chính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 pháp luật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6193" y="6546291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61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65" y="475615"/>
            <a:ext cx="7908925" cy="1236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4380"/>
              </a:lnSpc>
              <a:spcBef>
                <a:spcPts val="890"/>
              </a:spcBef>
              <a:tabLst>
                <a:tab pos="7895590" algn="l"/>
              </a:tabLst>
            </a:pPr>
            <a:r>
              <a:rPr sz="4300" spc="-5" dirty="0"/>
              <a:t>6 </a:t>
            </a:r>
            <a:r>
              <a:rPr sz="4300" spc="-45" dirty="0"/>
              <a:t>bước </a:t>
            </a:r>
            <a:r>
              <a:rPr sz="4300" spc="-40" dirty="0"/>
              <a:t>lập </a:t>
            </a:r>
            <a:r>
              <a:rPr sz="4300" spc="-30" dirty="0"/>
              <a:t>kế </a:t>
            </a:r>
            <a:r>
              <a:rPr sz="4300" spc="-45" dirty="0"/>
              <a:t>hoạch tiếp </a:t>
            </a:r>
            <a:r>
              <a:rPr sz="4300" spc="-40" dirty="0"/>
              <a:t>thị </a:t>
            </a:r>
            <a:r>
              <a:rPr sz="4300" spc="-45" dirty="0"/>
              <a:t>điện </a:t>
            </a:r>
            <a:r>
              <a:rPr sz="4300" spc="-60" dirty="0"/>
              <a:t>tử </a:t>
            </a:r>
            <a:r>
              <a:rPr sz="4300" spc="-55" dirty="0"/>
              <a:t> </a:t>
            </a:r>
            <a:r>
              <a:rPr sz="4300" spc="-45" dirty="0"/>
              <a:t>th</a:t>
            </a:r>
            <a:r>
              <a:rPr sz="4300" u="sng" spc="-45" dirty="0">
                <a:uFill>
                  <a:solidFill>
                    <a:srgbClr val="7E7E7E"/>
                  </a:solidFill>
                </a:uFill>
              </a:rPr>
              <a:t>eo</a:t>
            </a:r>
            <a:r>
              <a:rPr sz="4300" u="sng" spc="-10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4300" u="sng" spc="-35" dirty="0">
                <a:uFill>
                  <a:solidFill>
                    <a:srgbClr val="7E7E7E"/>
                  </a:solidFill>
                </a:uFill>
              </a:rPr>
              <a:t>mô</a:t>
            </a:r>
            <a:r>
              <a:rPr sz="4300" u="sng" spc="-90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4300" u="sng" spc="-45" dirty="0">
                <a:uFill>
                  <a:solidFill>
                    <a:srgbClr val="7E7E7E"/>
                  </a:solidFill>
                </a:uFill>
              </a:rPr>
              <a:t>hình</a:t>
            </a:r>
            <a:r>
              <a:rPr sz="4300" u="sng" spc="-105" dirty="0">
                <a:uFill>
                  <a:solidFill>
                    <a:srgbClr val="7E7E7E"/>
                  </a:solidFill>
                </a:uFill>
              </a:rPr>
              <a:t> SOSTAC	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671576" y="1758848"/>
            <a:ext cx="7774305" cy="378332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hành phân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tích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tình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huống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endParaRPr sz="2800">
              <a:latin typeface="Times New Roman"/>
              <a:cs typeface="Times New Roman"/>
            </a:endParaRPr>
          </a:p>
          <a:p>
            <a:pPr marL="545465" marR="5080" indent="-533400">
              <a:lnSpc>
                <a:spcPts val="3020"/>
              </a:lnSpc>
              <a:spcBef>
                <a:spcPts val="145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 kế các chiến lược tiếp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 hợp để đáp ứng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mục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tiêu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chiến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65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soát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894" y="2413698"/>
            <a:ext cx="448945" cy="447675"/>
            <a:chOff x="171894" y="2413698"/>
            <a:chExt cx="448945" cy="447675"/>
          </a:xfrm>
        </p:grpSpPr>
        <p:sp>
          <p:nvSpPr>
            <p:cNvPr id="8" name="object 8"/>
            <p:cNvSpPr/>
            <p:nvPr/>
          </p:nvSpPr>
          <p:spPr>
            <a:xfrm>
              <a:off x="179831" y="242163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8" y="0"/>
                  </a:moveTo>
                  <a:lnTo>
                    <a:pt x="165315" y="164718"/>
                  </a:lnTo>
                  <a:lnTo>
                    <a:pt x="0" y="164718"/>
                  </a:lnTo>
                  <a:lnTo>
                    <a:pt x="133743" y="266573"/>
                  </a:lnTo>
                  <a:lnTo>
                    <a:pt x="82664" y="431291"/>
                  </a:lnTo>
                  <a:lnTo>
                    <a:pt x="216408" y="329438"/>
                  </a:lnTo>
                  <a:lnTo>
                    <a:pt x="350151" y="431291"/>
                  </a:lnTo>
                  <a:lnTo>
                    <a:pt x="299072" y="266573"/>
                  </a:lnTo>
                  <a:lnTo>
                    <a:pt x="432816" y="164718"/>
                  </a:lnTo>
                  <a:lnTo>
                    <a:pt x="267500" y="16471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831" y="242163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164718"/>
                  </a:moveTo>
                  <a:lnTo>
                    <a:pt x="165315" y="164718"/>
                  </a:lnTo>
                  <a:lnTo>
                    <a:pt x="216408" y="0"/>
                  </a:lnTo>
                  <a:lnTo>
                    <a:pt x="267500" y="164718"/>
                  </a:lnTo>
                  <a:lnTo>
                    <a:pt x="432816" y="164718"/>
                  </a:lnTo>
                  <a:lnTo>
                    <a:pt x="299072" y="266573"/>
                  </a:lnTo>
                  <a:lnTo>
                    <a:pt x="350151" y="431291"/>
                  </a:lnTo>
                  <a:lnTo>
                    <a:pt x="216408" y="329438"/>
                  </a:lnTo>
                  <a:lnTo>
                    <a:pt x="82664" y="431291"/>
                  </a:lnTo>
                  <a:lnTo>
                    <a:pt x="133743" y="266573"/>
                  </a:lnTo>
                  <a:lnTo>
                    <a:pt x="0" y="164718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1060195"/>
            <a:ext cx="2058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Đặt</a:t>
            </a:r>
            <a:r>
              <a:rPr sz="3200" spc="-155" dirty="0"/>
              <a:t> </a:t>
            </a:r>
            <a:r>
              <a:rPr sz="3200" spc="-30" dirty="0"/>
              <a:t>mục</a:t>
            </a:r>
            <a:r>
              <a:rPr sz="3200" spc="-150" dirty="0"/>
              <a:t> </a:t>
            </a:r>
            <a:r>
              <a:rPr sz="3200" spc="-40" dirty="0"/>
              <a:t>tiêu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2406" y="1752600"/>
            <a:ext cx="8215630" cy="4651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715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Nêu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sz="28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sz="28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marketing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muốn</a:t>
            </a:r>
            <a:r>
              <a:rPr sz="28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đạt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được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một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khoảng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thời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đó.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thường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đặt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là: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8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sz="25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kinh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doanh:</a:t>
            </a:r>
            <a:r>
              <a:rPr sz="25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doanh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bán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online</a:t>
            </a:r>
            <a:endParaRPr sz="25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2700"/>
              </a:lnSpc>
              <a:spcBef>
                <a:spcPts val="64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  <a:tab pos="1062990" algn="l"/>
                <a:tab pos="1718310" algn="l"/>
                <a:tab pos="2210435" algn="l"/>
                <a:tab pos="3004820" algn="l"/>
                <a:tab pos="3658235" algn="l"/>
                <a:tab pos="4740910" algn="l"/>
                <a:tab pos="5543550" algn="l"/>
                <a:tab pos="6280150" algn="l"/>
                <a:tab pos="6772275" algn="l"/>
                <a:tab pos="7585075" algn="l"/>
              </a:tabLst>
            </a:pP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êu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ận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ết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1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ứ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â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hập  thương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hiệu,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lượng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truy</a:t>
            </a:r>
            <a:r>
              <a:rPr sz="25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cập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website.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đảm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bảo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SMART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11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Specific</a:t>
            </a:r>
            <a:r>
              <a:rPr sz="25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cụ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thể,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dễ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hiểu</a:t>
            </a:r>
            <a:endParaRPr sz="25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0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Measurable</a:t>
            </a:r>
            <a:r>
              <a:rPr sz="25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đo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lường được</a:t>
            </a:r>
            <a:endParaRPr sz="25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0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Achievable</a:t>
            </a:r>
            <a:r>
              <a:rPr sz="25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vừa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sức</a:t>
            </a:r>
            <a:endParaRPr sz="25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0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Realistics</a:t>
            </a:r>
            <a:r>
              <a:rPr sz="25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thực tế.</a:t>
            </a:r>
            <a:endParaRPr sz="25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30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500" spc="-15" dirty="0">
                <a:solidFill>
                  <a:srgbClr val="404040"/>
                </a:solidFill>
                <a:latin typeface="Times New Roman"/>
                <a:cs typeface="Times New Roman"/>
              </a:rPr>
              <a:t>Timebound</a:t>
            </a:r>
            <a:r>
              <a:rPr sz="25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5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có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thời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hạn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65" y="475615"/>
            <a:ext cx="7908925" cy="1236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4380"/>
              </a:lnSpc>
              <a:spcBef>
                <a:spcPts val="890"/>
              </a:spcBef>
              <a:tabLst>
                <a:tab pos="7895590" algn="l"/>
              </a:tabLst>
            </a:pPr>
            <a:r>
              <a:rPr sz="4300" spc="-5" dirty="0"/>
              <a:t>6 </a:t>
            </a:r>
            <a:r>
              <a:rPr sz="4300" spc="-45" dirty="0"/>
              <a:t>bước </a:t>
            </a:r>
            <a:r>
              <a:rPr sz="4300" spc="-40" dirty="0"/>
              <a:t>lập </a:t>
            </a:r>
            <a:r>
              <a:rPr sz="4300" spc="-30" dirty="0"/>
              <a:t>kế </a:t>
            </a:r>
            <a:r>
              <a:rPr sz="4300" spc="-45" dirty="0"/>
              <a:t>hoạch tiếp </a:t>
            </a:r>
            <a:r>
              <a:rPr sz="4300" spc="-40" dirty="0"/>
              <a:t>thị </a:t>
            </a:r>
            <a:r>
              <a:rPr sz="4300" spc="-45" dirty="0"/>
              <a:t>điện </a:t>
            </a:r>
            <a:r>
              <a:rPr sz="4300" spc="-60" dirty="0"/>
              <a:t>tử </a:t>
            </a:r>
            <a:r>
              <a:rPr sz="4300" spc="-55" dirty="0"/>
              <a:t> </a:t>
            </a:r>
            <a:r>
              <a:rPr sz="4300" spc="-45" dirty="0"/>
              <a:t>th</a:t>
            </a:r>
            <a:r>
              <a:rPr sz="4300" u="sng" spc="-45" dirty="0">
                <a:uFill>
                  <a:solidFill>
                    <a:srgbClr val="7E7E7E"/>
                  </a:solidFill>
                </a:uFill>
              </a:rPr>
              <a:t>eo</a:t>
            </a:r>
            <a:r>
              <a:rPr sz="4300" u="sng" spc="-10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4300" u="sng" spc="-35" dirty="0">
                <a:uFill>
                  <a:solidFill>
                    <a:srgbClr val="7E7E7E"/>
                  </a:solidFill>
                </a:uFill>
              </a:rPr>
              <a:t>mô</a:t>
            </a:r>
            <a:r>
              <a:rPr sz="4300" u="sng" spc="-90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4300" u="sng" spc="-45" dirty="0">
                <a:uFill>
                  <a:solidFill>
                    <a:srgbClr val="7E7E7E"/>
                  </a:solidFill>
                </a:uFill>
              </a:rPr>
              <a:t>hình</a:t>
            </a:r>
            <a:r>
              <a:rPr sz="4300" u="sng" spc="-105" dirty="0">
                <a:uFill>
                  <a:solidFill>
                    <a:srgbClr val="7E7E7E"/>
                  </a:solidFill>
                </a:uFill>
              </a:rPr>
              <a:t> SOSTAC	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671576" y="1758848"/>
            <a:ext cx="7566659" cy="378332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hành phân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tích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tình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huống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endParaRPr sz="2800">
              <a:latin typeface="Times New Roman"/>
              <a:cs typeface="Times New Roman"/>
            </a:endParaRPr>
          </a:p>
          <a:p>
            <a:pPr marL="545465" marR="5080" indent="-533400">
              <a:lnSpc>
                <a:spcPts val="3020"/>
              </a:lnSpc>
              <a:spcBef>
                <a:spcPts val="145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chiến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lược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tiếp thị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kết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đáp </a:t>
            </a:r>
            <a:r>
              <a:rPr sz="2800" b="1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ứng các mục</a:t>
            </a:r>
            <a:r>
              <a:rPr sz="28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chiến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65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soát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894" y="2989770"/>
            <a:ext cx="448945" cy="447675"/>
            <a:chOff x="171894" y="2989770"/>
            <a:chExt cx="448945" cy="447675"/>
          </a:xfrm>
        </p:grpSpPr>
        <p:sp>
          <p:nvSpPr>
            <p:cNvPr id="8" name="object 8"/>
            <p:cNvSpPr/>
            <p:nvPr/>
          </p:nvSpPr>
          <p:spPr>
            <a:xfrm>
              <a:off x="179831" y="2997707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8" y="0"/>
                  </a:moveTo>
                  <a:lnTo>
                    <a:pt x="165315" y="164718"/>
                  </a:lnTo>
                  <a:lnTo>
                    <a:pt x="0" y="164718"/>
                  </a:lnTo>
                  <a:lnTo>
                    <a:pt x="133743" y="266572"/>
                  </a:lnTo>
                  <a:lnTo>
                    <a:pt x="82664" y="431291"/>
                  </a:lnTo>
                  <a:lnTo>
                    <a:pt x="216408" y="329438"/>
                  </a:lnTo>
                  <a:lnTo>
                    <a:pt x="350151" y="431291"/>
                  </a:lnTo>
                  <a:lnTo>
                    <a:pt x="299072" y="266572"/>
                  </a:lnTo>
                  <a:lnTo>
                    <a:pt x="432816" y="164718"/>
                  </a:lnTo>
                  <a:lnTo>
                    <a:pt x="267500" y="16471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831" y="2997707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164718"/>
                  </a:moveTo>
                  <a:lnTo>
                    <a:pt x="165315" y="164718"/>
                  </a:lnTo>
                  <a:lnTo>
                    <a:pt x="216408" y="0"/>
                  </a:lnTo>
                  <a:lnTo>
                    <a:pt x="267500" y="164718"/>
                  </a:lnTo>
                  <a:lnTo>
                    <a:pt x="432816" y="164718"/>
                  </a:lnTo>
                  <a:lnTo>
                    <a:pt x="299072" y="266572"/>
                  </a:lnTo>
                  <a:lnTo>
                    <a:pt x="350151" y="431291"/>
                  </a:lnTo>
                  <a:lnTo>
                    <a:pt x="216408" y="329438"/>
                  </a:lnTo>
                  <a:lnTo>
                    <a:pt x="82664" y="431291"/>
                  </a:lnTo>
                  <a:lnTo>
                    <a:pt x="133743" y="266572"/>
                  </a:lnTo>
                  <a:lnTo>
                    <a:pt x="0" y="164718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344" y="925829"/>
            <a:ext cx="614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Thiết</a:t>
            </a:r>
            <a:r>
              <a:rPr sz="3600" spc="-110" dirty="0"/>
              <a:t> </a:t>
            </a:r>
            <a:r>
              <a:rPr sz="3600" spc="-25" dirty="0"/>
              <a:t>kế</a:t>
            </a:r>
            <a:r>
              <a:rPr sz="3600" spc="-105" dirty="0"/>
              <a:t> </a:t>
            </a:r>
            <a:r>
              <a:rPr sz="3600" spc="-35" dirty="0"/>
              <a:t>các</a:t>
            </a:r>
            <a:r>
              <a:rPr sz="3600" spc="-95" dirty="0"/>
              <a:t> </a:t>
            </a:r>
            <a:r>
              <a:rPr sz="3600" spc="-45" dirty="0"/>
              <a:t>chiến</a:t>
            </a:r>
            <a:r>
              <a:rPr sz="3600" spc="-100" dirty="0"/>
              <a:t> </a:t>
            </a:r>
            <a:r>
              <a:rPr sz="3600" spc="-40" dirty="0"/>
              <a:t>lược</a:t>
            </a:r>
            <a:r>
              <a:rPr sz="3600" spc="-130" dirty="0"/>
              <a:t> </a:t>
            </a:r>
            <a:r>
              <a:rPr sz="3600" spc="-40" dirty="0"/>
              <a:t>tiếp</a:t>
            </a:r>
            <a:r>
              <a:rPr sz="3600" spc="-100" dirty="0"/>
              <a:t> </a:t>
            </a:r>
            <a:r>
              <a:rPr sz="3600" spc="-35" dirty="0"/>
              <a:t>thị</a:t>
            </a:r>
            <a:r>
              <a:rPr sz="3600" spc="-105" dirty="0"/>
              <a:t> </a:t>
            </a:r>
            <a:r>
              <a:rPr sz="3600" spc="-35" dirty="0"/>
              <a:t>kết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8540" y="1903247"/>
            <a:ext cx="8356600" cy="437261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thức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lập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để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hoàn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thành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đặt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30"/>
              </a:lnSpc>
              <a:spcBef>
                <a:spcPts val="144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Strategic</a:t>
            </a:r>
            <a:r>
              <a:rPr sz="2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justification</a:t>
            </a:r>
            <a:r>
              <a:rPr sz="28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phù</a:t>
            </a:r>
            <a:r>
              <a:rPr sz="28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nhiệm</a:t>
            </a: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vụ</a:t>
            </a:r>
            <a:r>
              <a:rPr sz="28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chung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ty</a:t>
            </a:r>
            <a:endParaRPr sz="2800">
              <a:latin typeface="Times New Roman"/>
              <a:cs typeface="Times New Roman"/>
            </a:endParaRPr>
          </a:p>
          <a:p>
            <a:pPr marL="12700" marR="6350">
              <a:lnSpc>
                <a:spcPts val="3020"/>
              </a:lnSpc>
              <a:spcBef>
                <a:spcPts val="140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Operational</a:t>
            </a:r>
            <a:r>
              <a:rPr sz="28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justification</a:t>
            </a:r>
            <a:r>
              <a:rPr sz="28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8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8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lượng</a:t>
            </a:r>
            <a:r>
              <a:rPr sz="28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những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cải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tiến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quy trình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cụ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thể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đó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sẽ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quả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chiến lược</a:t>
            </a:r>
            <a:endParaRPr sz="2800">
              <a:latin typeface="Times New Roman"/>
              <a:cs typeface="Times New Roman"/>
            </a:endParaRPr>
          </a:p>
          <a:p>
            <a:pPr marL="12700" marR="7620">
              <a:lnSpc>
                <a:spcPts val="3030"/>
              </a:lnSpc>
              <a:spcBef>
                <a:spcPts val="1390"/>
              </a:spcBef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Technical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justification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–công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nghệ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sẽ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phù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cung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cấp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sức mạnh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tổng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hợp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khả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năng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CNTT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tại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spcBef>
                <a:spcPts val="1405"/>
              </a:spcBef>
              <a:tabLst>
                <a:tab pos="1482725" algn="l"/>
                <a:tab pos="3328670" algn="l"/>
                <a:tab pos="3656329" algn="l"/>
                <a:tab pos="4417060" algn="l"/>
                <a:tab pos="5001260" algn="l"/>
                <a:tab pos="5842635" algn="l"/>
                <a:tab pos="6523990" algn="l"/>
                <a:tab pos="7107555" algn="l"/>
                <a:tab pos="7711440" algn="l"/>
                <a:tab pos="795972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Fi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ancial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stifica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ion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x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xét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ân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ích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phí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ợ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 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nhuận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69253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Xác</a:t>
            </a:r>
            <a:r>
              <a:rPr spc="-145" dirty="0"/>
              <a:t> </a:t>
            </a:r>
            <a:r>
              <a:rPr spc="-40" dirty="0"/>
              <a:t>định</a:t>
            </a:r>
            <a:r>
              <a:rPr spc="-105" dirty="0"/>
              <a:t> </a:t>
            </a:r>
            <a:r>
              <a:rPr spc="-35" dirty="0"/>
              <a:t>thị</a:t>
            </a:r>
            <a:r>
              <a:rPr spc="-110" dirty="0"/>
              <a:t> </a:t>
            </a:r>
            <a:r>
              <a:rPr spc="-45" dirty="0"/>
              <a:t>trường</a:t>
            </a:r>
            <a:r>
              <a:rPr spc="-114" dirty="0"/>
              <a:t> </a:t>
            </a:r>
            <a:r>
              <a:rPr spc="-35" dirty="0"/>
              <a:t>mục</a:t>
            </a:r>
            <a:r>
              <a:rPr spc="-110" dirty="0"/>
              <a:t> </a:t>
            </a:r>
            <a:r>
              <a:rPr spc="-40" dirty="0"/>
              <a:t>tiêu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7790" marR="86360">
              <a:lnSpc>
                <a:spcPts val="3020"/>
              </a:lnSpc>
              <a:spcBef>
                <a:spcPts val="480"/>
              </a:spcBef>
            </a:pPr>
            <a:r>
              <a:rPr spc="-10" dirty="0"/>
              <a:t>Khi</a:t>
            </a:r>
            <a:r>
              <a:rPr spc="-5" dirty="0"/>
              <a:t> </a:t>
            </a:r>
            <a:r>
              <a:rPr dirty="0"/>
              <a:t>nhiều</a:t>
            </a:r>
            <a:r>
              <a:rPr spc="-15" dirty="0"/>
              <a:t> </a:t>
            </a:r>
            <a:r>
              <a:rPr spc="-10" dirty="0"/>
              <a:t>mục</a:t>
            </a:r>
            <a:r>
              <a:rPr spc="20" dirty="0"/>
              <a:t> </a:t>
            </a:r>
            <a:r>
              <a:rPr spc="-5" dirty="0"/>
              <a:t>tiêu</a:t>
            </a:r>
            <a:r>
              <a:rPr spc="-10" dirty="0"/>
              <a:t> </a:t>
            </a:r>
            <a:r>
              <a:rPr spc="-5" dirty="0"/>
              <a:t>được xác </a:t>
            </a:r>
            <a:r>
              <a:rPr dirty="0"/>
              <a:t>định:</a:t>
            </a:r>
            <a:r>
              <a:rPr spc="-10" dirty="0"/>
              <a:t> </a:t>
            </a:r>
            <a:r>
              <a:rPr spc="-5" dirty="0"/>
              <a:t>xếp theo</a:t>
            </a:r>
            <a:r>
              <a:rPr spc="-10" dirty="0"/>
              <a:t> </a:t>
            </a:r>
            <a:r>
              <a:rPr spc="-5" dirty="0"/>
              <a:t>thứ tự </a:t>
            </a:r>
            <a:r>
              <a:rPr spc="-685" dirty="0"/>
              <a:t> </a:t>
            </a:r>
            <a:r>
              <a:rPr spc="-5" dirty="0"/>
              <a:t>quan </a:t>
            </a:r>
            <a:r>
              <a:rPr dirty="0"/>
              <a:t>trọng </a:t>
            </a:r>
            <a:r>
              <a:rPr spc="-5" dirty="0"/>
              <a:t>để </a:t>
            </a:r>
            <a:r>
              <a:rPr spc="-10" dirty="0"/>
              <a:t>các </a:t>
            </a:r>
            <a:r>
              <a:rPr dirty="0"/>
              <a:t>nguồn </a:t>
            </a:r>
            <a:r>
              <a:rPr spc="-5" dirty="0"/>
              <a:t>lực có thể được phân bổ </a:t>
            </a:r>
            <a:r>
              <a:rPr dirty="0"/>
              <a:t> phù</a:t>
            </a:r>
            <a:r>
              <a:rPr spc="-20" dirty="0"/>
              <a:t> </a:t>
            </a:r>
            <a:r>
              <a:rPr spc="-5" dirty="0"/>
              <a:t>hợp</a:t>
            </a:r>
          </a:p>
          <a:p>
            <a:pPr marL="97790" marR="5080" indent="177800">
              <a:lnSpc>
                <a:spcPts val="3020"/>
              </a:lnSpc>
              <a:spcBef>
                <a:spcPts val="1415"/>
              </a:spcBef>
            </a:pPr>
            <a:r>
              <a:rPr spc="-10" dirty="0"/>
              <a:t>Mỗi </a:t>
            </a:r>
            <a:r>
              <a:rPr dirty="0"/>
              <a:t>thị </a:t>
            </a:r>
            <a:r>
              <a:rPr spc="-5" dirty="0"/>
              <a:t>trường </a:t>
            </a:r>
            <a:r>
              <a:rPr spc="-10" dirty="0"/>
              <a:t>cần </a:t>
            </a:r>
            <a:r>
              <a:rPr spc="-5" dirty="0"/>
              <a:t>phải được </a:t>
            </a:r>
            <a:r>
              <a:rPr spc="-10" dirty="0"/>
              <a:t>cấu </a:t>
            </a:r>
            <a:r>
              <a:rPr dirty="0"/>
              <a:t>hình tốt </a:t>
            </a:r>
            <a:r>
              <a:rPr spc="-5" dirty="0"/>
              <a:t>bởi đặc </a:t>
            </a:r>
            <a:r>
              <a:rPr spc="-685" dirty="0"/>
              <a:t> </a:t>
            </a:r>
            <a:r>
              <a:rPr spc="-5" dirty="0"/>
              <a:t>điểm,</a:t>
            </a:r>
            <a:r>
              <a:rPr spc="-10" dirty="0"/>
              <a:t> </a:t>
            </a:r>
            <a:r>
              <a:rPr spc="-5" dirty="0"/>
              <a:t>hành </a:t>
            </a:r>
            <a:r>
              <a:rPr dirty="0"/>
              <a:t>vi</a:t>
            </a:r>
            <a:r>
              <a:rPr spc="-20" dirty="0"/>
              <a:t> </a:t>
            </a:r>
            <a:r>
              <a:rPr spc="-5" dirty="0"/>
              <a:t>và</a:t>
            </a:r>
            <a:r>
              <a:rPr spc="5" dirty="0"/>
              <a:t> </a:t>
            </a:r>
            <a:r>
              <a:rPr spc="-5" dirty="0"/>
              <a:t>mong</a:t>
            </a:r>
            <a:r>
              <a:rPr spc="15" dirty="0"/>
              <a:t> </a:t>
            </a:r>
            <a:r>
              <a:rPr spc="-5" dirty="0"/>
              <a:t>muốn</a:t>
            </a:r>
          </a:p>
          <a:p>
            <a:pPr marL="97790" marR="466090" indent="177800">
              <a:lnSpc>
                <a:spcPts val="3030"/>
              </a:lnSpc>
              <a:spcBef>
                <a:spcPts val="1405"/>
              </a:spcBef>
            </a:pPr>
            <a:r>
              <a:rPr spc="-10" dirty="0"/>
              <a:t>Các</a:t>
            </a:r>
            <a:r>
              <a:rPr spc="-20" dirty="0"/>
              <a:t> </a:t>
            </a:r>
            <a:r>
              <a:rPr dirty="0"/>
              <a:t>doanh nghiệp</a:t>
            </a:r>
            <a:r>
              <a:rPr spc="-25" dirty="0"/>
              <a:t> </a:t>
            </a:r>
            <a:r>
              <a:rPr dirty="0"/>
              <a:t>phải </a:t>
            </a:r>
            <a:r>
              <a:rPr spc="-5" dirty="0"/>
              <a:t>hiểu</a:t>
            </a:r>
            <a:r>
              <a:rPr spc="-20" dirty="0"/>
              <a:t> </a:t>
            </a:r>
            <a:r>
              <a:rPr spc="-5" dirty="0"/>
              <a:t>được</a:t>
            </a:r>
            <a:r>
              <a:rPr spc="-20" dirty="0"/>
              <a:t> </a:t>
            </a:r>
            <a:r>
              <a:rPr spc="-5" dirty="0"/>
              <a:t>những</a:t>
            </a:r>
            <a:r>
              <a:rPr spc="15" dirty="0"/>
              <a:t> </a:t>
            </a:r>
            <a:r>
              <a:rPr spc="-5" dirty="0"/>
              <a:t>value </a:t>
            </a:r>
            <a:r>
              <a:rPr spc="-685" dirty="0"/>
              <a:t> </a:t>
            </a:r>
            <a:r>
              <a:rPr dirty="0"/>
              <a:t>proposition</a:t>
            </a:r>
            <a:r>
              <a:rPr spc="-30" dirty="0"/>
              <a:t> </a:t>
            </a:r>
            <a:r>
              <a:rPr spc="-5" dirty="0"/>
              <a:t>cho từng</a:t>
            </a:r>
            <a:r>
              <a:rPr spc="-10" dirty="0"/>
              <a:t> </a:t>
            </a:r>
            <a:r>
              <a:rPr dirty="0"/>
              <a:t>thị</a:t>
            </a:r>
            <a:r>
              <a:rPr spc="-20" dirty="0"/>
              <a:t> </a:t>
            </a:r>
            <a:r>
              <a:rPr spc="-5" dirty="0"/>
              <a:t>trường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7426" y="651824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66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65" y="475615"/>
            <a:ext cx="7908925" cy="1236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4380"/>
              </a:lnSpc>
              <a:spcBef>
                <a:spcPts val="890"/>
              </a:spcBef>
              <a:tabLst>
                <a:tab pos="7895590" algn="l"/>
              </a:tabLst>
            </a:pPr>
            <a:r>
              <a:rPr sz="4300" spc="-5" dirty="0"/>
              <a:t>6 </a:t>
            </a:r>
            <a:r>
              <a:rPr sz="4300" spc="-45" dirty="0"/>
              <a:t>bước </a:t>
            </a:r>
            <a:r>
              <a:rPr sz="4300" spc="-40" dirty="0"/>
              <a:t>lập </a:t>
            </a:r>
            <a:r>
              <a:rPr sz="4300" spc="-30" dirty="0"/>
              <a:t>kế </a:t>
            </a:r>
            <a:r>
              <a:rPr sz="4300" spc="-45" dirty="0"/>
              <a:t>hoạch tiếp </a:t>
            </a:r>
            <a:r>
              <a:rPr sz="4300" spc="-40" dirty="0"/>
              <a:t>thị </a:t>
            </a:r>
            <a:r>
              <a:rPr sz="4300" spc="-45" dirty="0"/>
              <a:t>điện </a:t>
            </a:r>
            <a:r>
              <a:rPr sz="4300" spc="-60" dirty="0"/>
              <a:t>tử </a:t>
            </a:r>
            <a:r>
              <a:rPr sz="4300" spc="-55" dirty="0"/>
              <a:t> </a:t>
            </a:r>
            <a:r>
              <a:rPr sz="4300" spc="-45" dirty="0"/>
              <a:t>th</a:t>
            </a:r>
            <a:r>
              <a:rPr sz="4300" u="sng" spc="-45" dirty="0">
                <a:uFill>
                  <a:solidFill>
                    <a:srgbClr val="7E7E7E"/>
                  </a:solidFill>
                </a:uFill>
              </a:rPr>
              <a:t>eo</a:t>
            </a:r>
            <a:r>
              <a:rPr sz="4300" u="sng" spc="-10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4300" u="sng" spc="-35" dirty="0">
                <a:uFill>
                  <a:solidFill>
                    <a:srgbClr val="7E7E7E"/>
                  </a:solidFill>
                </a:uFill>
              </a:rPr>
              <a:t>mô</a:t>
            </a:r>
            <a:r>
              <a:rPr sz="4300" u="sng" spc="-90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4300" u="sng" spc="-45" dirty="0">
                <a:uFill>
                  <a:solidFill>
                    <a:srgbClr val="7E7E7E"/>
                  </a:solidFill>
                </a:uFill>
              </a:rPr>
              <a:t>hình</a:t>
            </a:r>
            <a:r>
              <a:rPr sz="4300" u="sng" spc="-105" dirty="0">
                <a:uFill>
                  <a:solidFill>
                    <a:srgbClr val="7E7E7E"/>
                  </a:solidFill>
                </a:uFill>
              </a:rPr>
              <a:t> SOSTAC	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671576" y="1758848"/>
            <a:ext cx="7774305" cy="378332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hành phân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tích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tình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huống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endParaRPr sz="2800">
              <a:latin typeface="Times New Roman"/>
              <a:cs typeface="Times New Roman"/>
            </a:endParaRPr>
          </a:p>
          <a:p>
            <a:pPr marL="545465" marR="5080" indent="-533400">
              <a:lnSpc>
                <a:spcPts val="3020"/>
              </a:lnSpc>
              <a:spcBef>
                <a:spcPts val="145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 kế các chiến lược tiếp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 hợp để đáp ứng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mục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tiêu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chiến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65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soát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0370" y="3966654"/>
            <a:ext cx="448945" cy="447675"/>
            <a:chOff x="170370" y="3966654"/>
            <a:chExt cx="448945" cy="447675"/>
          </a:xfrm>
        </p:grpSpPr>
        <p:sp>
          <p:nvSpPr>
            <p:cNvPr id="8" name="object 8"/>
            <p:cNvSpPr/>
            <p:nvPr/>
          </p:nvSpPr>
          <p:spPr>
            <a:xfrm>
              <a:off x="178307" y="3974591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8" y="0"/>
                  </a:moveTo>
                  <a:lnTo>
                    <a:pt x="165315" y="164718"/>
                  </a:lnTo>
                  <a:lnTo>
                    <a:pt x="0" y="164718"/>
                  </a:lnTo>
                  <a:lnTo>
                    <a:pt x="133743" y="266572"/>
                  </a:lnTo>
                  <a:lnTo>
                    <a:pt x="82664" y="431291"/>
                  </a:lnTo>
                  <a:lnTo>
                    <a:pt x="216408" y="329437"/>
                  </a:lnTo>
                  <a:lnTo>
                    <a:pt x="350151" y="431291"/>
                  </a:lnTo>
                  <a:lnTo>
                    <a:pt x="299072" y="266572"/>
                  </a:lnTo>
                  <a:lnTo>
                    <a:pt x="432816" y="164718"/>
                  </a:lnTo>
                  <a:lnTo>
                    <a:pt x="267500" y="164718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307" y="3974591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164718"/>
                  </a:moveTo>
                  <a:lnTo>
                    <a:pt x="165315" y="164718"/>
                  </a:lnTo>
                  <a:lnTo>
                    <a:pt x="216408" y="0"/>
                  </a:lnTo>
                  <a:lnTo>
                    <a:pt x="267500" y="164718"/>
                  </a:lnTo>
                  <a:lnTo>
                    <a:pt x="432816" y="164718"/>
                  </a:lnTo>
                  <a:lnTo>
                    <a:pt x="299072" y="266572"/>
                  </a:lnTo>
                  <a:lnTo>
                    <a:pt x="350151" y="431291"/>
                  </a:lnTo>
                  <a:lnTo>
                    <a:pt x="216408" y="329437"/>
                  </a:lnTo>
                  <a:lnTo>
                    <a:pt x="82664" y="431291"/>
                  </a:lnTo>
                  <a:lnTo>
                    <a:pt x="133743" y="266572"/>
                  </a:lnTo>
                  <a:lnTo>
                    <a:pt x="0" y="164718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7016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Thiết</a:t>
            </a:r>
            <a:r>
              <a:rPr spc="-120" dirty="0"/>
              <a:t> </a:t>
            </a:r>
            <a:r>
              <a:rPr spc="-25" dirty="0"/>
              <a:t>kế</a:t>
            </a:r>
            <a:r>
              <a:rPr spc="-135" dirty="0"/>
              <a:t> </a:t>
            </a:r>
            <a:r>
              <a:rPr spc="-30" dirty="0"/>
              <a:t>các</a:t>
            </a:r>
            <a:r>
              <a:rPr spc="-145" dirty="0"/>
              <a:t> </a:t>
            </a:r>
            <a:r>
              <a:rPr spc="-40" dirty="0"/>
              <a:t>chiến</a:t>
            </a:r>
            <a:r>
              <a:rPr spc="-140" dirty="0"/>
              <a:t> </a:t>
            </a:r>
            <a:r>
              <a:rPr spc="-40" dirty="0"/>
              <a:t>thuật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136765" cy="17824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Times New Roman"/>
                <a:cs typeface="Times New Roman"/>
              </a:rPr>
              <a:t>Bao </a:t>
            </a:r>
            <a:r>
              <a:rPr sz="2800" dirty="0">
                <a:latin typeface="Times New Roman"/>
                <a:cs typeface="Times New Roman"/>
              </a:rPr>
              <a:t>gồm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số công cụ </a:t>
            </a:r>
            <a:r>
              <a:rPr sz="2800" dirty="0">
                <a:latin typeface="Times New Roman"/>
                <a:cs typeface="Times New Roman"/>
              </a:rPr>
              <a:t>nhất </a:t>
            </a:r>
            <a:r>
              <a:rPr sz="2800" spc="-5" dirty="0">
                <a:latin typeface="Times New Roman"/>
                <a:cs typeface="Times New Roman"/>
              </a:rPr>
              <a:t>định của tiếp </a:t>
            </a:r>
            <a:r>
              <a:rPr sz="2800" dirty="0">
                <a:latin typeface="Times New Roman"/>
                <a:cs typeface="Times New Roman"/>
              </a:rPr>
              <a:t>thị kỹ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thuật số được sử </a:t>
            </a:r>
            <a:r>
              <a:rPr sz="2800" dirty="0">
                <a:latin typeface="Times New Roman"/>
                <a:cs typeface="Times New Roman"/>
              </a:rPr>
              <a:t>dụng để </a:t>
            </a:r>
            <a:r>
              <a:rPr sz="2800" spc="-5" dirty="0">
                <a:latin typeface="Times New Roman"/>
                <a:cs typeface="Times New Roman"/>
              </a:rPr>
              <a:t>hiểu rõ </a:t>
            </a:r>
            <a:r>
              <a:rPr sz="2800" spc="-10" dirty="0">
                <a:latin typeface="Times New Roman"/>
                <a:cs typeface="Times New Roman"/>
              </a:rPr>
              <a:t>các mục </a:t>
            </a:r>
            <a:r>
              <a:rPr sz="2800" spc="-5" dirty="0">
                <a:latin typeface="Times New Roman"/>
                <a:cs typeface="Times New Roman"/>
              </a:rPr>
              <a:t>tiêu của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kế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hoạch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tiếp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thị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kỹ</a:t>
            </a:r>
            <a:r>
              <a:rPr sz="2800" dirty="0">
                <a:latin typeface="Times New Roman"/>
                <a:cs typeface="Times New Roman"/>
              </a:rPr>
              <a:t> thuật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số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35"/>
              </a:spcBef>
            </a:pPr>
            <a:r>
              <a:rPr sz="2800" spc="-5" dirty="0">
                <a:latin typeface="Times New Roman"/>
                <a:cs typeface="Times New Roman"/>
              </a:rPr>
              <a:t>Là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chiến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lược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tiết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1433" y="6546291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68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65" y="475615"/>
            <a:ext cx="7908925" cy="1236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4380"/>
              </a:lnSpc>
              <a:spcBef>
                <a:spcPts val="890"/>
              </a:spcBef>
              <a:tabLst>
                <a:tab pos="7895590" algn="l"/>
              </a:tabLst>
            </a:pPr>
            <a:r>
              <a:rPr sz="4300" spc="-5" dirty="0"/>
              <a:t>6 </a:t>
            </a:r>
            <a:r>
              <a:rPr sz="4300" spc="-45" dirty="0"/>
              <a:t>bước </a:t>
            </a:r>
            <a:r>
              <a:rPr sz="4300" spc="-40" dirty="0"/>
              <a:t>lập </a:t>
            </a:r>
            <a:r>
              <a:rPr sz="4300" spc="-30" dirty="0"/>
              <a:t>kế </a:t>
            </a:r>
            <a:r>
              <a:rPr sz="4300" spc="-45" dirty="0"/>
              <a:t>hoạch tiếp </a:t>
            </a:r>
            <a:r>
              <a:rPr sz="4300" spc="-40" dirty="0"/>
              <a:t>thị </a:t>
            </a:r>
            <a:r>
              <a:rPr sz="4300" spc="-45" dirty="0"/>
              <a:t>điện </a:t>
            </a:r>
            <a:r>
              <a:rPr sz="4300" spc="-60" dirty="0"/>
              <a:t>tử </a:t>
            </a:r>
            <a:r>
              <a:rPr sz="4300" spc="-55" dirty="0"/>
              <a:t> </a:t>
            </a:r>
            <a:r>
              <a:rPr sz="4300" spc="-45" dirty="0"/>
              <a:t>th</a:t>
            </a:r>
            <a:r>
              <a:rPr sz="4300" u="sng" spc="-45" dirty="0">
                <a:uFill>
                  <a:solidFill>
                    <a:srgbClr val="7E7E7E"/>
                  </a:solidFill>
                </a:uFill>
              </a:rPr>
              <a:t>eo</a:t>
            </a:r>
            <a:r>
              <a:rPr sz="4300" u="sng" spc="-10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4300" u="sng" spc="-35" dirty="0">
                <a:uFill>
                  <a:solidFill>
                    <a:srgbClr val="7E7E7E"/>
                  </a:solidFill>
                </a:uFill>
              </a:rPr>
              <a:t>mô</a:t>
            </a:r>
            <a:r>
              <a:rPr sz="4300" u="sng" spc="-90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4300" u="sng" spc="-45" dirty="0">
                <a:uFill>
                  <a:solidFill>
                    <a:srgbClr val="7E7E7E"/>
                  </a:solidFill>
                </a:uFill>
              </a:rPr>
              <a:t>hình</a:t>
            </a:r>
            <a:r>
              <a:rPr sz="4300" u="sng" spc="-105" dirty="0">
                <a:uFill>
                  <a:solidFill>
                    <a:srgbClr val="7E7E7E"/>
                  </a:solidFill>
                </a:uFill>
              </a:rPr>
              <a:t> SOSTAC	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671576" y="1758848"/>
            <a:ext cx="7774305" cy="378332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hành phân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tích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tình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huống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endParaRPr sz="2800">
              <a:latin typeface="Times New Roman"/>
              <a:cs typeface="Times New Roman"/>
            </a:endParaRPr>
          </a:p>
          <a:p>
            <a:pPr marL="545465" marR="5080" indent="-533400">
              <a:lnSpc>
                <a:spcPts val="3020"/>
              </a:lnSpc>
              <a:spcBef>
                <a:spcPts val="145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 kế các chiến lược tiếp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 hợp để đáp ứng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mục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tiêu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chiến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cho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chiến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lược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sz="2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hành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65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soát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3522" y="4501578"/>
            <a:ext cx="448945" cy="456565"/>
            <a:chOff x="243522" y="4501578"/>
            <a:chExt cx="448945" cy="456565"/>
          </a:xfrm>
        </p:grpSpPr>
        <p:sp>
          <p:nvSpPr>
            <p:cNvPr id="8" name="object 8"/>
            <p:cNvSpPr/>
            <p:nvPr/>
          </p:nvSpPr>
          <p:spPr>
            <a:xfrm>
              <a:off x="251459" y="4509515"/>
              <a:ext cx="433070" cy="440690"/>
            </a:xfrm>
            <a:custGeom>
              <a:avLst/>
              <a:gdLst/>
              <a:ahLst/>
              <a:cxnLst/>
              <a:rect l="l" t="t" r="r" b="b"/>
              <a:pathLst>
                <a:path w="433070" h="440689">
                  <a:moveTo>
                    <a:pt x="216408" y="0"/>
                  </a:moveTo>
                  <a:lnTo>
                    <a:pt x="165315" y="168274"/>
                  </a:lnTo>
                  <a:lnTo>
                    <a:pt x="0" y="168274"/>
                  </a:lnTo>
                  <a:lnTo>
                    <a:pt x="133743" y="272160"/>
                  </a:lnTo>
                  <a:lnTo>
                    <a:pt x="82664" y="440435"/>
                  </a:lnTo>
                  <a:lnTo>
                    <a:pt x="216408" y="336422"/>
                  </a:lnTo>
                  <a:lnTo>
                    <a:pt x="350151" y="440435"/>
                  </a:lnTo>
                  <a:lnTo>
                    <a:pt x="299072" y="272160"/>
                  </a:lnTo>
                  <a:lnTo>
                    <a:pt x="432816" y="168274"/>
                  </a:lnTo>
                  <a:lnTo>
                    <a:pt x="267500" y="168274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59" y="4509515"/>
              <a:ext cx="433070" cy="440690"/>
            </a:xfrm>
            <a:custGeom>
              <a:avLst/>
              <a:gdLst/>
              <a:ahLst/>
              <a:cxnLst/>
              <a:rect l="l" t="t" r="r" b="b"/>
              <a:pathLst>
                <a:path w="433070" h="440689">
                  <a:moveTo>
                    <a:pt x="0" y="168274"/>
                  </a:moveTo>
                  <a:lnTo>
                    <a:pt x="165315" y="168274"/>
                  </a:lnTo>
                  <a:lnTo>
                    <a:pt x="216408" y="0"/>
                  </a:lnTo>
                  <a:lnTo>
                    <a:pt x="267500" y="168274"/>
                  </a:lnTo>
                  <a:lnTo>
                    <a:pt x="432816" y="168274"/>
                  </a:lnTo>
                  <a:lnTo>
                    <a:pt x="299072" y="272160"/>
                  </a:lnTo>
                  <a:lnTo>
                    <a:pt x="350151" y="440435"/>
                  </a:lnTo>
                  <a:lnTo>
                    <a:pt x="216408" y="336422"/>
                  </a:lnTo>
                  <a:lnTo>
                    <a:pt x="82664" y="440435"/>
                  </a:lnTo>
                  <a:lnTo>
                    <a:pt x="133743" y="272160"/>
                  </a:lnTo>
                  <a:lnTo>
                    <a:pt x="0" y="168274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5160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Quảng</a:t>
            </a:r>
            <a:r>
              <a:rPr spc="-155" dirty="0"/>
              <a:t> </a:t>
            </a:r>
            <a:r>
              <a:rPr spc="-30" dirty="0"/>
              <a:t>cáo</a:t>
            </a:r>
            <a:r>
              <a:rPr spc="-160" dirty="0"/>
              <a:t> </a:t>
            </a:r>
            <a:r>
              <a:rPr spc="-40" dirty="0"/>
              <a:t>trực</a:t>
            </a:r>
            <a:r>
              <a:rPr spc="-130" dirty="0"/>
              <a:t> </a:t>
            </a:r>
            <a:r>
              <a:rPr spc="-40" dirty="0"/>
              <a:t>tuyến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3090" y="6560894"/>
            <a:ext cx="14351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fld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576" y="1819783"/>
            <a:ext cx="5125085" cy="3681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Một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số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loại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3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 trực</a:t>
            </a:r>
            <a:r>
              <a:rPr sz="3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Times New Roman"/>
                <a:cs typeface="Times New Roman"/>
              </a:rPr>
              <a:t>tuyến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8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er</a:t>
            </a:r>
            <a:r>
              <a:rPr sz="2800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theo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ngữ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cảnh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hướng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đối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tượng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Quảng cáo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tương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tác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Pr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-Roll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ideo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Ads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Video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Overlay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Ads</a:t>
            </a:r>
            <a:endParaRPr sz="2800">
              <a:latin typeface="Times New Roman"/>
              <a:cs typeface="Times New Roman"/>
            </a:endParaRPr>
          </a:p>
          <a:p>
            <a:pPr marL="300355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099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Tìm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ếm</a:t>
            </a:r>
            <a:r>
              <a:rPr sz="2800" spc="-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Adw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6911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Thiết</a:t>
            </a:r>
            <a:r>
              <a:rPr spc="-114" dirty="0"/>
              <a:t> </a:t>
            </a:r>
            <a:r>
              <a:rPr spc="-25" dirty="0"/>
              <a:t>kế</a:t>
            </a:r>
            <a:r>
              <a:rPr spc="-125" dirty="0"/>
              <a:t> </a:t>
            </a:r>
            <a:r>
              <a:rPr spc="-25" dirty="0"/>
              <a:t>kế</a:t>
            </a:r>
            <a:r>
              <a:rPr spc="-114" dirty="0"/>
              <a:t> </a:t>
            </a:r>
            <a:r>
              <a:rPr spc="-40" dirty="0"/>
              <a:t>hoạch</a:t>
            </a:r>
            <a:r>
              <a:rPr spc="-140" dirty="0"/>
              <a:t> </a:t>
            </a:r>
            <a:r>
              <a:rPr spc="-40" dirty="0"/>
              <a:t>hành</a:t>
            </a:r>
            <a:r>
              <a:rPr spc="-130" dirty="0"/>
              <a:t> </a:t>
            </a:r>
            <a:r>
              <a:rPr spc="-50" dirty="0"/>
              <a:t>động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70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6003925" cy="127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bổ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các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việc:</a:t>
            </a:r>
            <a:endParaRPr sz="2800">
              <a:latin typeface="Times New Roman"/>
              <a:cs typeface="Times New Roman"/>
            </a:endParaRPr>
          </a:p>
          <a:p>
            <a:pPr marL="304800" marR="5080" indent="-182880">
              <a:lnSpc>
                <a:spcPts val="3030"/>
              </a:lnSpc>
              <a:spcBef>
                <a:spcPts val="45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  <a:tab pos="1039494" algn="l"/>
                <a:tab pos="1819910" algn="l"/>
                <a:tab pos="2682875" algn="l"/>
                <a:tab pos="3641090" algn="l"/>
                <a:tab pos="4277360" algn="l"/>
                <a:tab pos="50927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ời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ho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àn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v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ới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ừ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nhó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,  nhân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2997" y="2260218"/>
            <a:ext cx="1158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058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từng	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cá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231261"/>
            <a:ext cx="7479030" cy="3213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911225" algn="l"/>
                <a:tab pos="1602105" algn="l"/>
                <a:tab pos="2105025" algn="l"/>
                <a:tab pos="2566670" algn="l"/>
                <a:tab pos="3187065" algn="l"/>
                <a:tab pos="3947795" algn="l"/>
                <a:tab pos="4807585" algn="l"/>
                <a:tab pos="6397625" algn="l"/>
                <a:tab pos="684085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Tổng	hợp	tất	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ả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ạt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arke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sẽ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ự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  hiện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bảng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từng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hoạt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động: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gì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trong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khoảng thời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ai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là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người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chịu trách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nhiệm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những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nguồn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lực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nào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6911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Thiết</a:t>
            </a:r>
            <a:r>
              <a:rPr spc="-114" dirty="0"/>
              <a:t> </a:t>
            </a:r>
            <a:r>
              <a:rPr spc="-25" dirty="0"/>
              <a:t>kế</a:t>
            </a:r>
            <a:r>
              <a:rPr spc="-125" dirty="0"/>
              <a:t> </a:t>
            </a:r>
            <a:r>
              <a:rPr spc="-25" dirty="0"/>
              <a:t>kế</a:t>
            </a:r>
            <a:r>
              <a:rPr spc="-114" dirty="0"/>
              <a:t> </a:t>
            </a:r>
            <a:r>
              <a:rPr spc="-40" dirty="0"/>
              <a:t>hoạch</a:t>
            </a:r>
            <a:r>
              <a:rPr spc="-140" dirty="0"/>
              <a:t> </a:t>
            </a:r>
            <a:r>
              <a:rPr spc="-40" dirty="0"/>
              <a:t>hành</a:t>
            </a:r>
            <a:r>
              <a:rPr spc="-130" dirty="0"/>
              <a:t> </a:t>
            </a:r>
            <a:r>
              <a:rPr spc="-50" dirty="0"/>
              <a:t>động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2026" y="65351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71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88530"/>
            <a:ext cx="5379720" cy="2273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25855">
              <a:lnSpc>
                <a:spcPct val="1318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 định ngân sách triển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khai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Đánh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giá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chi phí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Phân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tích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lợi nhuận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Revenue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Streams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tiềm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năng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65" y="475615"/>
            <a:ext cx="7908925" cy="12369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4380"/>
              </a:lnSpc>
              <a:spcBef>
                <a:spcPts val="890"/>
              </a:spcBef>
              <a:tabLst>
                <a:tab pos="7895590" algn="l"/>
              </a:tabLst>
            </a:pPr>
            <a:r>
              <a:rPr sz="4300" spc="-5" dirty="0"/>
              <a:t>6 </a:t>
            </a:r>
            <a:r>
              <a:rPr sz="4300" spc="-45" dirty="0"/>
              <a:t>bước </a:t>
            </a:r>
            <a:r>
              <a:rPr sz="4300" spc="-40" dirty="0"/>
              <a:t>lập </a:t>
            </a:r>
            <a:r>
              <a:rPr sz="4300" spc="-30" dirty="0"/>
              <a:t>kế </a:t>
            </a:r>
            <a:r>
              <a:rPr sz="4300" spc="-45" dirty="0"/>
              <a:t>hoạch tiếp </a:t>
            </a:r>
            <a:r>
              <a:rPr sz="4300" spc="-40" dirty="0"/>
              <a:t>thị </a:t>
            </a:r>
            <a:r>
              <a:rPr sz="4300" spc="-45" dirty="0"/>
              <a:t>điện </a:t>
            </a:r>
            <a:r>
              <a:rPr sz="4300" spc="-60" dirty="0"/>
              <a:t>tử </a:t>
            </a:r>
            <a:r>
              <a:rPr sz="4300" spc="-55" dirty="0"/>
              <a:t> </a:t>
            </a:r>
            <a:r>
              <a:rPr sz="4300" spc="-45" dirty="0"/>
              <a:t>th</a:t>
            </a:r>
            <a:r>
              <a:rPr sz="4300" u="sng" spc="-45" dirty="0">
                <a:uFill>
                  <a:solidFill>
                    <a:srgbClr val="7E7E7E"/>
                  </a:solidFill>
                </a:uFill>
              </a:rPr>
              <a:t>eo</a:t>
            </a:r>
            <a:r>
              <a:rPr sz="4300" u="sng" spc="-10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4300" u="sng" spc="-35" dirty="0">
                <a:uFill>
                  <a:solidFill>
                    <a:srgbClr val="7E7E7E"/>
                  </a:solidFill>
                </a:uFill>
              </a:rPr>
              <a:t>mô</a:t>
            </a:r>
            <a:r>
              <a:rPr sz="4300" u="sng" spc="-90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z="4300" u="sng" spc="-45" dirty="0">
                <a:uFill>
                  <a:solidFill>
                    <a:srgbClr val="7E7E7E"/>
                  </a:solidFill>
                </a:uFill>
              </a:rPr>
              <a:t>hình</a:t>
            </a:r>
            <a:r>
              <a:rPr sz="4300" u="sng" spc="-105" dirty="0">
                <a:uFill>
                  <a:solidFill>
                    <a:srgbClr val="7E7E7E"/>
                  </a:solidFill>
                </a:uFill>
              </a:rPr>
              <a:t> SOSTAC	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671576" y="1758848"/>
            <a:ext cx="7774305" cy="3783329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1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Tiến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hành phân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tích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tình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huống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Xác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định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mục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tiêu</a:t>
            </a:r>
            <a:endParaRPr sz="2800">
              <a:latin typeface="Times New Roman"/>
              <a:cs typeface="Times New Roman"/>
            </a:endParaRPr>
          </a:p>
          <a:p>
            <a:pPr marL="545465" marR="5080" indent="-533400">
              <a:lnSpc>
                <a:spcPts val="3020"/>
              </a:lnSpc>
              <a:spcBef>
                <a:spcPts val="145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 kế các chiến lược tiếp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thị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kết hợp để đáp ứng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mục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tiêu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19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các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chiến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thuật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Thiết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kế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hoạch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hành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động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1065"/>
              </a:spcBef>
              <a:buClr>
                <a:srgbClr val="E38312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Kiểm</a:t>
            </a:r>
            <a:r>
              <a:rPr sz="28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soát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1894" y="5004498"/>
            <a:ext cx="375920" cy="440055"/>
            <a:chOff x="171894" y="5004498"/>
            <a:chExt cx="375920" cy="440055"/>
          </a:xfrm>
        </p:grpSpPr>
        <p:sp>
          <p:nvSpPr>
            <p:cNvPr id="8" name="object 8"/>
            <p:cNvSpPr/>
            <p:nvPr/>
          </p:nvSpPr>
          <p:spPr>
            <a:xfrm>
              <a:off x="179831" y="5012435"/>
              <a:ext cx="360045" cy="424180"/>
            </a:xfrm>
            <a:custGeom>
              <a:avLst/>
              <a:gdLst/>
              <a:ahLst/>
              <a:cxnLst/>
              <a:rect l="l" t="t" r="r" b="b"/>
              <a:pathLst>
                <a:path w="360045" h="424179">
                  <a:moveTo>
                    <a:pt x="179832" y="0"/>
                  </a:moveTo>
                  <a:lnTo>
                    <a:pt x="137375" y="161797"/>
                  </a:lnTo>
                  <a:lnTo>
                    <a:pt x="0" y="161797"/>
                  </a:lnTo>
                  <a:lnTo>
                    <a:pt x="111137" y="261873"/>
                  </a:lnTo>
                  <a:lnTo>
                    <a:pt x="68694" y="423672"/>
                  </a:lnTo>
                  <a:lnTo>
                    <a:pt x="179832" y="323595"/>
                  </a:lnTo>
                  <a:lnTo>
                    <a:pt x="290969" y="423672"/>
                  </a:lnTo>
                  <a:lnTo>
                    <a:pt x="248526" y="261873"/>
                  </a:lnTo>
                  <a:lnTo>
                    <a:pt x="359663" y="161797"/>
                  </a:lnTo>
                  <a:lnTo>
                    <a:pt x="222288" y="161797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831" y="5012435"/>
              <a:ext cx="360045" cy="424180"/>
            </a:xfrm>
            <a:custGeom>
              <a:avLst/>
              <a:gdLst/>
              <a:ahLst/>
              <a:cxnLst/>
              <a:rect l="l" t="t" r="r" b="b"/>
              <a:pathLst>
                <a:path w="360045" h="424179">
                  <a:moveTo>
                    <a:pt x="0" y="161797"/>
                  </a:moveTo>
                  <a:lnTo>
                    <a:pt x="137375" y="161797"/>
                  </a:lnTo>
                  <a:lnTo>
                    <a:pt x="179832" y="0"/>
                  </a:lnTo>
                  <a:lnTo>
                    <a:pt x="222288" y="161797"/>
                  </a:lnTo>
                  <a:lnTo>
                    <a:pt x="359663" y="161797"/>
                  </a:lnTo>
                  <a:lnTo>
                    <a:pt x="248526" y="261873"/>
                  </a:lnTo>
                  <a:lnTo>
                    <a:pt x="290969" y="423672"/>
                  </a:lnTo>
                  <a:lnTo>
                    <a:pt x="179832" y="323595"/>
                  </a:lnTo>
                  <a:lnTo>
                    <a:pt x="68694" y="423672"/>
                  </a:lnTo>
                  <a:lnTo>
                    <a:pt x="111137" y="261873"/>
                  </a:lnTo>
                  <a:lnTo>
                    <a:pt x="0" y="161797"/>
                  </a:lnTo>
                  <a:close/>
                </a:path>
              </a:pathLst>
            </a:custGeom>
            <a:ln w="15875">
              <a:solidFill>
                <a:srgbClr val="A75F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2465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Kiểm</a:t>
            </a:r>
            <a:r>
              <a:rPr spc="-170" dirty="0"/>
              <a:t> </a:t>
            </a:r>
            <a:r>
              <a:rPr spc="-40" dirty="0"/>
              <a:t>soát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688109"/>
            <a:ext cx="6886575" cy="3919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Xác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nhận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sự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thành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công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tất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cả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bước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trên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Giám sát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hoạt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động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của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đối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thủ </a:t>
            </a:r>
            <a:r>
              <a:rPr sz="2800" spc="-10" dirty="0">
                <a:latin typeface="Times New Roman"/>
                <a:cs typeface="Times New Roman"/>
              </a:rPr>
              <a:t>cạnh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tranh.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50"/>
              </a:lnSpc>
              <a:spcBef>
                <a:spcPts val="735"/>
              </a:spcBef>
            </a:pPr>
            <a:r>
              <a:rPr sz="2800" spc="-5" dirty="0">
                <a:latin typeface="Times New Roman"/>
                <a:cs typeface="Times New Roman"/>
              </a:rPr>
              <a:t>Độ </a:t>
            </a:r>
            <a:r>
              <a:rPr sz="2800" dirty="0">
                <a:latin typeface="Times New Roman"/>
                <a:cs typeface="Times New Roman"/>
              </a:rPr>
              <a:t>đo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thường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sử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ts val="3000"/>
              </a:lnSpc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latin typeface="Times New Roman"/>
                <a:cs typeface="Times New Roman"/>
              </a:rPr>
              <a:t>Doanh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số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ts val="3095"/>
              </a:lnSpc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latin typeface="Times New Roman"/>
                <a:cs typeface="Times New Roman"/>
              </a:rPr>
              <a:t>Khách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hàng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tiềm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năng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ts val="3095"/>
              </a:lnSpc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latin typeface="Times New Roman"/>
                <a:cs typeface="Times New Roman"/>
              </a:rPr>
              <a:t>ROI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ts val="3100"/>
              </a:lnSpc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latin typeface="Times New Roman"/>
                <a:cs typeface="Times New Roman"/>
              </a:rPr>
              <a:t>Nhận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thức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ts val="3095"/>
              </a:lnSpc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latin typeface="Times New Roman"/>
                <a:cs typeface="Times New Roman"/>
              </a:rPr>
              <a:t>Thái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độ</a:t>
            </a:r>
            <a:endParaRPr sz="2600">
              <a:latin typeface="Times New Roman"/>
              <a:cs typeface="Times New Roman"/>
            </a:endParaRPr>
          </a:p>
          <a:p>
            <a:pPr marL="304800" indent="-183515">
              <a:lnSpc>
                <a:spcPts val="3110"/>
              </a:lnSpc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600" dirty="0">
                <a:latin typeface="Times New Roman"/>
                <a:cs typeface="Times New Roman"/>
              </a:rPr>
              <a:t>Giao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dịch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1433" y="6546291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73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2465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Kiểm</a:t>
            </a:r>
            <a:r>
              <a:rPr spc="-170" dirty="0"/>
              <a:t> </a:t>
            </a:r>
            <a:r>
              <a:rPr spc="-40" dirty="0"/>
              <a:t>soát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24354"/>
            <a:ext cx="7825105" cy="4697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Nhận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thức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7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Đo lượt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truy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cập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impressions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Thái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độ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Khảo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sát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khách hàng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về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sự hài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lòng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với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thương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hiệu:</a:t>
            </a:r>
            <a:endParaRPr sz="2800">
              <a:latin typeface="Times New Roman"/>
              <a:cs typeface="Times New Roman"/>
            </a:endParaRPr>
          </a:p>
          <a:p>
            <a:pPr marL="487680" lvl="1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488315" algn="l"/>
              </a:tabLst>
            </a:pP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CRM</a:t>
            </a:r>
            <a:endParaRPr sz="2800">
              <a:latin typeface="Times New Roman"/>
              <a:cs typeface="Times New Roman"/>
            </a:endParaRPr>
          </a:p>
          <a:p>
            <a:pPr marL="487680" marR="479425" lvl="1" indent="-182880">
              <a:lnSpc>
                <a:spcPts val="3020"/>
              </a:lnSpc>
              <a:spcBef>
                <a:spcPts val="650"/>
              </a:spcBef>
              <a:buClr>
                <a:srgbClr val="E38312"/>
              </a:buClr>
              <a:buFont typeface="Calibri"/>
              <a:buChar char="◦"/>
              <a:tabLst>
                <a:tab pos="575945" algn="l"/>
                <a:tab pos="57658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công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ty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sẽ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sử dụng</a:t>
            </a:r>
            <a:r>
              <a:rPr sz="2800" spc="-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AOV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(Giá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trị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đặt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hàng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trung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bình)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và </a:t>
            </a:r>
            <a:r>
              <a:rPr sz="2800" spc="-90" dirty="0">
                <a:solidFill>
                  <a:srgbClr val="404040"/>
                </a:solidFill>
                <a:latin typeface="Times New Roman"/>
                <a:cs typeface="Times New Roman"/>
              </a:rPr>
              <a:t>LTV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(lifetime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customer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Giao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dịch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60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Đo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lượng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mua,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lưu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lượnh trang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endParaRPr sz="2800">
              <a:latin typeface="Times New Roman"/>
              <a:cs typeface="Times New Roman"/>
            </a:endParaRPr>
          </a:p>
          <a:p>
            <a:pPr marL="304800" indent="-183515">
              <a:lnSpc>
                <a:spcPct val="100000"/>
              </a:lnSpc>
              <a:spcBef>
                <a:spcPts val="265"/>
              </a:spcBef>
              <a:buClr>
                <a:srgbClr val="E38312"/>
              </a:buClr>
              <a:buFont typeface="Calibri"/>
              <a:buChar char="◦"/>
              <a:tabLst>
                <a:tab pos="30543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tỷ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lệ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click-through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426" y="651824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74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1460" cy="64135"/>
            </a:xfrm>
            <a:custGeom>
              <a:avLst/>
              <a:gdLst/>
              <a:ahLst/>
              <a:cxnLst/>
              <a:rect l="l" t="t" r="r" b="b"/>
              <a:pathLst>
                <a:path w="9141460" h="64135">
                  <a:moveTo>
                    <a:pt x="9140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0952" y="6400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06485" y="6518249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103619"/>
            <a:ext cx="8620506" cy="6667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877824"/>
            <a:ext cx="8194548" cy="5599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26338"/>
            <a:ext cx="6106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Quảng</a:t>
            </a:r>
            <a:r>
              <a:rPr spc="-145" dirty="0"/>
              <a:t> </a:t>
            </a:r>
            <a:r>
              <a:rPr spc="-30" dirty="0"/>
              <a:t>cáo</a:t>
            </a:r>
            <a:r>
              <a:rPr spc="-155" dirty="0"/>
              <a:t> </a:t>
            </a:r>
            <a:r>
              <a:rPr spc="-40" dirty="0"/>
              <a:t>theo</a:t>
            </a:r>
            <a:r>
              <a:rPr spc="-120" dirty="0"/>
              <a:t> </a:t>
            </a:r>
            <a:r>
              <a:rPr spc="-35" dirty="0"/>
              <a:t>ngữ</a:t>
            </a:r>
            <a:r>
              <a:rPr spc="-130" dirty="0"/>
              <a:t> </a:t>
            </a:r>
            <a:r>
              <a:rPr spc="-35" dirty="0"/>
              <a:t>cảnh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632" y="2933700"/>
            <a:ext cx="6694932" cy="18390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250"/>
              </a:lnSpc>
            </a:pPr>
            <a:fld id="{81D60167-4931-47E6-BA6A-407CBD079E47}" type="slidenum">
              <a:rPr dirty="0">
                <a:latin typeface="Times New Roman"/>
                <a:cs typeface="Times New Roman"/>
              </a:rPr>
              <a:t>9</a:t>
            </a:fld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3608</Words>
  <Application>Microsoft Office PowerPoint</Application>
  <PresentationFormat>On-screen Show (4:3)</PresentationFormat>
  <Paragraphs>443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 MT</vt:lpstr>
      <vt:lpstr>Calibri</vt:lpstr>
      <vt:lpstr>Times New Roman</vt:lpstr>
      <vt:lpstr>Wingdings</vt:lpstr>
      <vt:lpstr>Office Theme</vt:lpstr>
      <vt:lpstr>TIẾP THỊ ĐIỆN TỬ E-MARKETING</vt:lpstr>
      <vt:lpstr>Nội Dung</vt:lpstr>
      <vt:lpstr>Khái niệm về E- Marketing</vt:lpstr>
      <vt:lpstr>Nội Dung</vt:lpstr>
      <vt:lpstr>Một số phương pháp marketing  trực tuyến</vt:lpstr>
      <vt:lpstr>Khái niệm quảng cáo</vt:lpstr>
      <vt:lpstr>Quảng cáo trực tuyến</vt:lpstr>
      <vt:lpstr>PowerPoint Presentation</vt:lpstr>
      <vt:lpstr>Quảng cáo theo ngữ cảnh</vt:lpstr>
      <vt:lpstr>Quảng cáo trực tuyến</vt:lpstr>
      <vt:lpstr>Quảng cáo trực tuyến</vt:lpstr>
      <vt:lpstr>Quảng cáo tương tác</vt:lpstr>
      <vt:lpstr>Quảng cáo tương tác</vt:lpstr>
      <vt:lpstr>Quảng cáo tương tác</vt:lpstr>
      <vt:lpstr>Quảng cáo trực tuyến</vt:lpstr>
      <vt:lpstr>Search Adword Ad</vt:lpstr>
      <vt:lpstr>Search Adword Ad</vt:lpstr>
      <vt:lpstr>Lựa chọn loại quảng cáo</vt:lpstr>
      <vt:lpstr>Một số phương pháp marketing  trực tuyến</vt:lpstr>
      <vt:lpstr>Tiếp thị nội dung</vt:lpstr>
      <vt:lpstr>Tiếp thị nội dung</vt:lpstr>
      <vt:lpstr>Một số phương pháp marketing  trực tuyến</vt:lpstr>
      <vt:lpstr>Công cụ tìm kiếm</vt:lpstr>
      <vt:lpstr>Công cụ tìm kiếm </vt:lpstr>
      <vt:lpstr>PowerPoint Presentation</vt:lpstr>
      <vt:lpstr>Công cụ tìm kiếm</vt:lpstr>
      <vt:lpstr>SEO - Search Engine Optimisation</vt:lpstr>
      <vt:lpstr>Google PageRank là gì?</vt:lpstr>
      <vt:lpstr>Google PageRank là gì?</vt:lpstr>
      <vt:lpstr>Google PageRank mang lại  những lợi ích gì?</vt:lpstr>
      <vt:lpstr>PowerPoint Presentation</vt:lpstr>
      <vt:lpstr>SEO on-page</vt:lpstr>
      <vt:lpstr>PowerPoint Presentation</vt:lpstr>
      <vt:lpstr>CÁC PHƯƠNG PHÁP</vt:lpstr>
      <vt:lpstr>SEO off-page</vt:lpstr>
      <vt:lpstr>SEO off-page</vt:lpstr>
      <vt:lpstr>Một số phương pháp marketing  trực tuyến</vt:lpstr>
      <vt:lpstr>Tiếp thị phương tiện xã hội</vt:lpstr>
      <vt:lpstr>Một số phương pháp marketing  trực tuyến</vt:lpstr>
      <vt:lpstr>Chương trình liên kết</vt:lpstr>
      <vt:lpstr>Chương trình liên kết</vt:lpstr>
      <vt:lpstr>Chương trình liên kết</vt:lpstr>
      <vt:lpstr>PowerPoint Presentation</vt:lpstr>
      <vt:lpstr>PowerPoint Presentation</vt:lpstr>
      <vt:lpstr>PowerPoint Presentation</vt:lpstr>
      <vt:lpstr>Một số phương pháp marketing  trực tuyến</vt:lpstr>
      <vt:lpstr>Một số hình thức Email marketing</vt:lpstr>
      <vt:lpstr>Một số hình thức Email  marketing(tt)</vt:lpstr>
      <vt:lpstr>Email marketing vs Spam</vt:lpstr>
      <vt:lpstr>3 bước cơ bản triển khai Email  Marketing</vt:lpstr>
      <vt:lpstr>Nội Dung</vt:lpstr>
      <vt:lpstr>Mô hình SOSTAC</vt:lpstr>
      <vt:lpstr>6 bước lập kế hoạch tiếp thị điện tử  theo mô hình SOSTAC </vt:lpstr>
      <vt:lpstr>Tiến hành phân tích tình huống</vt:lpstr>
      <vt:lpstr>SWOT</vt:lpstr>
      <vt:lpstr>SWOT</vt:lpstr>
      <vt:lpstr>PowerPoint Presentation</vt:lpstr>
      <vt:lpstr>Tiến hành phân tích tình huống</vt:lpstr>
      <vt:lpstr>Tiến hành phân tích tình huống</vt:lpstr>
      <vt:lpstr>Các yếu tố bên trong cần phân tích</vt:lpstr>
      <vt:lpstr>Các yếu tố bên ngoài cần phân tích</vt:lpstr>
      <vt:lpstr>6 bước lập kế hoạch tiếp thị điện tử  theo mô hình SOSTAC </vt:lpstr>
      <vt:lpstr>Đặt mục tiêu</vt:lpstr>
      <vt:lpstr>6 bước lập kế hoạch tiếp thị điện tử  theo mô hình SOSTAC </vt:lpstr>
      <vt:lpstr>Thiết kế các chiến lược tiếp thị kết</vt:lpstr>
      <vt:lpstr>Xác định thị trường mục tiêu</vt:lpstr>
      <vt:lpstr>6 bước lập kế hoạch tiếp thị điện tử  theo mô hình SOSTAC </vt:lpstr>
      <vt:lpstr>Thiết kế các chiến thuật</vt:lpstr>
      <vt:lpstr>6 bước lập kế hoạch tiếp thị điện tử  theo mô hình SOSTAC </vt:lpstr>
      <vt:lpstr>Thiết kế kế hoạch hành động</vt:lpstr>
      <vt:lpstr>Thiết kế kế hoạch hành động</vt:lpstr>
      <vt:lpstr>6 bước lập kế hoạch tiếp thị điện tử  theo mô hình SOSTAC </vt:lpstr>
      <vt:lpstr>Kiểm soát</vt:lpstr>
      <vt:lpstr>Kiểm soát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</dc:title>
  <dc:creator>QNang</dc:creator>
  <cp:lastModifiedBy>Nguyễn Thành Phát</cp:lastModifiedBy>
  <cp:revision>1</cp:revision>
  <dcterms:created xsi:type="dcterms:W3CDTF">2024-01-24T23:48:19Z</dcterms:created>
  <dcterms:modified xsi:type="dcterms:W3CDTF">2024-03-21T01:44:49Z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2024-01-24T00:00:00Z</vt:filetime>
  </property>
</Properties>
</file>