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26338"/>
            <a:ext cx="9839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85229" y="1809368"/>
            <a:ext cx="5233034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4546"/>
            <a:ext cx="9839350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24" y="1638281"/>
            <a:ext cx="9994265" cy="465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50575" y="6560894"/>
            <a:ext cx="210820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892374"/>
            <a:ext cx="9516110" cy="137985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>
                <a:solidFill>
                  <a:srgbClr val="252525"/>
                </a:solidFill>
              </a:rPr>
              <a:t>CHƯƠNG</a:t>
            </a:r>
            <a:r>
              <a:rPr spc="-145" dirty="0">
                <a:solidFill>
                  <a:srgbClr val="252525"/>
                </a:solidFill>
              </a:rPr>
              <a:t> </a:t>
            </a:r>
            <a:r>
              <a:rPr spc="-25" dirty="0">
                <a:solidFill>
                  <a:srgbClr val="252525"/>
                </a:solidFill>
              </a:rPr>
              <a:t>5:</a:t>
            </a:r>
            <a:r>
              <a:rPr spc="-195" dirty="0">
                <a:solidFill>
                  <a:srgbClr val="252525"/>
                </a:solidFill>
              </a:rPr>
              <a:t> </a:t>
            </a:r>
            <a:r>
              <a:rPr spc="-35" dirty="0">
                <a:solidFill>
                  <a:srgbClr val="252525"/>
                </a:solidFill>
              </a:rPr>
              <a:t>VẤN</a:t>
            </a:r>
            <a:r>
              <a:rPr spc="-135" dirty="0">
                <a:solidFill>
                  <a:srgbClr val="252525"/>
                </a:solidFill>
              </a:rPr>
              <a:t> </a:t>
            </a:r>
            <a:r>
              <a:rPr spc="-25" dirty="0">
                <a:solidFill>
                  <a:srgbClr val="252525"/>
                </a:solidFill>
              </a:rPr>
              <a:t>ĐỀ</a:t>
            </a:r>
            <a:r>
              <a:rPr spc="-105" dirty="0">
                <a:solidFill>
                  <a:srgbClr val="252525"/>
                </a:solidFill>
              </a:rPr>
              <a:t> </a:t>
            </a:r>
            <a:r>
              <a:rPr spc="-35" dirty="0">
                <a:solidFill>
                  <a:srgbClr val="252525"/>
                </a:solidFill>
              </a:rPr>
              <a:t>ĐẠO</a:t>
            </a:r>
            <a:r>
              <a:rPr spc="-130" dirty="0">
                <a:solidFill>
                  <a:srgbClr val="252525"/>
                </a:solidFill>
              </a:rPr>
              <a:t> </a:t>
            </a:r>
            <a:r>
              <a:rPr spc="-35" dirty="0">
                <a:solidFill>
                  <a:srgbClr val="252525"/>
                </a:solidFill>
              </a:rPr>
              <a:t>ĐỨC</a:t>
            </a:r>
            <a:r>
              <a:rPr spc="-220" dirty="0">
                <a:solidFill>
                  <a:srgbClr val="252525"/>
                </a:solidFill>
              </a:rPr>
              <a:t> </a:t>
            </a:r>
            <a:r>
              <a:rPr spc="-25" dirty="0">
                <a:solidFill>
                  <a:srgbClr val="252525"/>
                </a:solidFill>
              </a:rPr>
              <a:t>VÀ </a:t>
            </a:r>
            <a:r>
              <a:rPr spc="-1185" dirty="0">
                <a:solidFill>
                  <a:srgbClr val="252525"/>
                </a:solidFill>
              </a:rPr>
              <a:t> </a:t>
            </a:r>
            <a:r>
              <a:rPr spc="-55" dirty="0">
                <a:solidFill>
                  <a:srgbClr val="252525"/>
                </a:solidFill>
              </a:rPr>
              <a:t>P</a:t>
            </a:r>
            <a:r>
              <a:rPr spc="-45" dirty="0">
                <a:solidFill>
                  <a:srgbClr val="252525"/>
                </a:solidFill>
              </a:rPr>
              <a:t>HÁ</a:t>
            </a:r>
            <a:r>
              <a:rPr dirty="0">
                <a:solidFill>
                  <a:srgbClr val="252525"/>
                </a:solidFill>
              </a:rPr>
              <a:t>P</a:t>
            </a:r>
            <a:r>
              <a:rPr spc="-285" dirty="0">
                <a:solidFill>
                  <a:srgbClr val="252525"/>
                </a:solidFill>
              </a:rPr>
              <a:t> </a:t>
            </a:r>
            <a:r>
              <a:rPr spc="-55" dirty="0">
                <a:solidFill>
                  <a:srgbClr val="252525"/>
                </a:solidFill>
              </a:rPr>
              <a:t>L</a:t>
            </a:r>
            <a:r>
              <a:rPr spc="-45" dirty="0">
                <a:solidFill>
                  <a:srgbClr val="252525"/>
                </a:solidFill>
              </a:rPr>
              <a:t>UẬ</a:t>
            </a:r>
            <a:r>
              <a:rPr dirty="0">
                <a:solidFill>
                  <a:srgbClr val="252525"/>
                </a:solidFill>
              </a:rPr>
              <a:t>T</a:t>
            </a:r>
            <a:r>
              <a:rPr spc="-275" dirty="0">
                <a:solidFill>
                  <a:srgbClr val="252525"/>
                </a:solidFill>
              </a:rPr>
              <a:t> </a:t>
            </a:r>
            <a:r>
              <a:rPr spc="-55" dirty="0">
                <a:solidFill>
                  <a:srgbClr val="252525"/>
                </a:solidFill>
              </a:rPr>
              <a:t>T</a:t>
            </a:r>
            <a:r>
              <a:rPr spc="-50" dirty="0">
                <a:solidFill>
                  <a:srgbClr val="252525"/>
                </a:solidFill>
              </a:rPr>
              <a:t>R</a:t>
            </a:r>
            <a:r>
              <a:rPr spc="-45" dirty="0">
                <a:solidFill>
                  <a:srgbClr val="252525"/>
                </a:solidFill>
              </a:rPr>
              <a:t>ON</a:t>
            </a:r>
            <a:r>
              <a:rPr dirty="0">
                <a:solidFill>
                  <a:srgbClr val="252525"/>
                </a:solidFill>
              </a:rPr>
              <a:t>G</a:t>
            </a:r>
            <a:r>
              <a:rPr spc="-204" dirty="0">
                <a:solidFill>
                  <a:srgbClr val="252525"/>
                </a:solidFill>
              </a:rPr>
              <a:t> </a:t>
            </a:r>
            <a:r>
              <a:rPr spc="-55" dirty="0">
                <a:solidFill>
                  <a:srgbClr val="252525"/>
                </a:solidFill>
              </a:rPr>
              <a:t>T</a:t>
            </a:r>
            <a:r>
              <a:rPr spc="-45" dirty="0">
                <a:solidFill>
                  <a:srgbClr val="252525"/>
                </a:solidFill>
              </a:rPr>
              <a:t>MĐ</a:t>
            </a:r>
            <a:r>
              <a:rPr dirty="0">
                <a:solidFill>
                  <a:srgbClr val="252525"/>
                </a:solidFill>
              </a:rPr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204" dirty="0"/>
              <a:t> </a:t>
            </a:r>
            <a:r>
              <a:rPr spc="-5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9328"/>
            <a:ext cx="6592570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30495">
              <a:lnSpc>
                <a:spcPct val="125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6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thiệu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mẫu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sở hữu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 trí tuệ</a:t>
            </a:r>
            <a:r>
              <a:rPr sz="26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quyền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6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TMĐT</a:t>
            </a:r>
            <a:endParaRPr sz="2600">
              <a:latin typeface="Times New Roman"/>
              <a:cs typeface="Times New Roman"/>
            </a:endParaRPr>
          </a:p>
          <a:p>
            <a:pPr marL="12700" marR="3661410">
              <a:lnSpc>
                <a:spcPts val="3900"/>
              </a:lnSpc>
              <a:spcBef>
                <a:spcPts val="25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ninh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 marR="2988310">
              <a:lnSpc>
                <a:spcPts val="3890"/>
              </a:lnSpc>
              <a:spcBef>
                <a:spcPts val="1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15/2020/NĐ-CP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98/2020/NĐ-CP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52/2013/NĐ-CP</a:t>
            </a:r>
            <a:r>
              <a:rPr sz="26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– 85/2021/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NĐ-CP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53867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Bài</a:t>
            </a:r>
            <a:r>
              <a:rPr spc="-145" dirty="0"/>
              <a:t> </a:t>
            </a:r>
            <a:r>
              <a:rPr spc="-35" dirty="0"/>
              <a:t>tập</a:t>
            </a:r>
            <a:r>
              <a:rPr spc="-145" dirty="0"/>
              <a:t> </a:t>
            </a:r>
            <a:r>
              <a:rPr spc="-40" dirty="0"/>
              <a:t>nhóm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081911"/>
            <a:ext cx="10572750" cy="406265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Câu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ty B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đã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đăng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ký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kiểu dáng công nghiệp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nhãn hiệu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tại Cục sở hữu trí tuệ 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Việt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Nam cho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phẩm X đang được bán trên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trường.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Nhưng hiện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nay trên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đã có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loại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phẩm tương tự từ mẫu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mã,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đến tên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nhãn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 được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bởi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ty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khác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ở nước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ngoài.</a:t>
            </a: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ts val="3020"/>
              </a:lnSpc>
              <a:spcBef>
                <a:spcPts val="1420"/>
              </a:spcBef>
              <a:buChar char="-"/>
              <a:tabLst>
                <a:tab pos="31623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Nếu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một công ty C nhập sản phẩm tương tự với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phẩm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 từ công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ty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nước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ngoài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thụ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nước,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nào?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30"/>
              </a:lnSpc>
              <a:spcBef>
                <a:spcPts val="1405"/>
              </a:spcBef>
              <a:buChar char="-"/>
              <a:tabLst>
                <a:tab pos="33147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Hãy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cho biết vi phạm điều nào của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Luật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đó? Công ty C sẽ bị xử lý như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thế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theo điều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trong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404040"/>
                </a:solidFill>
                <a:latin typeface="Times New Roman"/>
                <a:cs typeface="Times New Roman"/>
              </a:rPr>
              <a:t>luật?</a:t>
            </a:r>
            <a:endParaRPr lang="en-US" sz="2800" spc="-5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ts val="3030"/>
              </a:lnSpc>
              <a:spcBef>
                <a:spcPts val="1405"/>
              </a:spcBef>
              <a:buChar char="-"/>
              <a:tabLst>
                <a:tab pos="331470" algn="l"/>
              </a:tabLst>
            </a:pPr>
            <a:r>
              <a:rPr lang="en-US" sz="2800" spc="-5">
                <a:solidFill>
                  <a:srgbClr val="404040"/>
                </a:solidFill>
                <a:latin typeface="Times New Roman"/>
                <a:cs typeface="Times New Roman"/>
              </a:rPr>
              <a:t>126, 129 Luật sở hữu trí tuệ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2919"/>
            <a:ext cx="10984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14" dirty="0"/>
              <a:t> </a:t>
            </a:r>
            <a:r>
              <a:rPr spc="-25" dirty="0"/>
              <a:t>sở</a:t>
            </a:r>
            <a:r>
              <a:rPr spc="-105" dirty="0"/>
              <a:t> </a:t>
            </a:r>
            <a:r>
              <a:rPr spc="-35" dirty="0"/>
              <a:t>hữu</a:t>
            </a:r>
            <a:r>
              <a:rPr spc="-110" dirty="0"/>
              <a:t> </a:t>
            </a:r>
            <a:r>
              <a:rPr spc="-40" dirty="0"/>
              <a:t>trí</a:t>
            </a:r>
            <a:r>
              <a:rPr spc="-100" dirty="0"/>
              <a:t> </a:t>
            </a:r>
            <a:r>
              <a:rPr spc="-35" dirty="0"/>
              <a:t>tuệ</a:t>
            </a:r>
            <a:r>
              <a:rPr spc="-105" dirty="0"/>
              <a:t> </a:t>
            </a:r>
            <a:r>
              <a:rPr spc="-25" dirty="0"/>
              <a:t>và</a:t>
            </a:r>
            <a:r>
              <a:rPr spc="-100" dirty="0"/>
              <a:t> </a:t>
            </a:r>
            <a:r>
              <a:rPr spc="-35" dirty="0"/>
              <a:t>bản</a:t>
            </a:r>
            <a:r>
              <a:rPr spc="-125" dirty="0"/>
              <a:t> </a:t>
            </a:r>
            <a:r>
              <a:rPr spc="-40" dirty="0"/>
              <a:t>quyền</a:t>
            </a:r>
            <a:r>
              <a:rPr spc="-125" dirty="0"/>
              <a:t> </a:t>
            </a:r>
            <a:r>
              <a:rPr spc="-45" dirty="0"/>
              <a:t>trong</a:t>
            </a:r>
            <a:r>
              <a:rPr spc="-180" dirty="0"/>
              <a:t> </a:t>
            </a:r>
            <a:r>
              <a:rPr spc="-40" dirty="0"/>
              <a:t>TMĐT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996170" cy="3497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800">
              <a:latin typeface="Times New Roman"/>
              <a:cs typeface="Times New Roman"/>
            </a:endParaRPr>
          </a:p>
          <a:p>
            <a:pPr marL="304800" indent="-183515" algn="just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cập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tài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bắt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từ công việc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sáng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endParaRPr sz="2800">
              <a:latin typeface="Times New Roman"/>
              <a:cs typeface="Times New Roman"/>
            </a:endParaRPr>
          </a:p>
          <a:p>
            <a:pPr marL="487680" lvl="1" indent="-183515" algn="just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phẩm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văn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học,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thuật,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04800" indent="-183515" algn="just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thể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xem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như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 hữu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tài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vô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endParaRPr sz="2800">
              <a:latin typeface="Times New Roman"/>
              <a:cs typeface="Times New Roman"/>
            </a:endParaRPr>
          </a:p>
          <a:p>
            <a:pPr marL="487680" lvl="1" indent="-183515" algn="just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phát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minh,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ý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tưởng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việc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sáng tạo.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 algn="just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khái niệm pháp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 được bảo vệ bởi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bằng sáng chế, bản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quyền,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nhãn hiệu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bí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mật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(được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gọi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Luật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 trí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tuệ).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42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30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648825" cy="26771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33909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 sở hữu trí tuệ đã được Quốc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hội thông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 ngày 29 tháng 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11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2005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sửa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đổi,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bổ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sung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một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 điều của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 hữu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20"/>
              </a:lnSpc>
              <a:spcBef>
                <a:spcPts val="44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Quốc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ban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sửa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đổi,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bổ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sung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 điều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Luật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 trí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50/2005/QH11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2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đã</a:t>
            </a:r>
            <a:r>
              <a:rPr sz="2800" i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Quốc</a:t>
            </a:r>
            <a:r>
              <a:rPr sz="28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hội </a:t>
            </a:r>
            <a:r>
              <a:rPr sz="2800" i="1" dirty="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sz="28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404040"/>
                </a:solidFill>
                <a:latin typeface="Times New Roman"/>
                <a:cs typeface="Times New Roman"/>
              </a:rPr>
              <a:t>qua</a:t>
            </a:r>
            <a:r>
              <a:rPr sz="28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404040"/>
                </a:solidFill>
                <a:latin typeface="Times New Roman"/>
                <a:cs typeface="Times New Roman"/>
              </a:rPr>
              <a:t>ngày</a:t>
            </a:r>
            <a:r>
              <a:rPr sz="2800" i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19</a:t>
            </a:r>
            <a:r>
              <a:rPr sz="2800" i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404040"/>
                </a:solidFill>
                <a:latin typeface="Times New Roman"/>
                <a:cs typeface="Times New Roman"/>
              </a:rPr>
              <a:t>tháng</a:t>
            </a:r>
            <a:r>
              <a:rPr sz="2800" i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6 </a:t>
            </a:r>
            <a:r>
              <a:rPr sz="2800" i="1" dirty="0">
                <a:solidFill>
                  <a:srgbClr val="404040"/>
                </a:solidFill>
                <a:latin typeface="Times New Roman"/>
                <a:cs typeface="Times New Roman"/>
              </a:rPr>
              <a:t>năm</a:t>
            </a:r>
            <a:r>
              <a:rPr sz="28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404040"/>
                </a:solidFill>
                <a:latin typeface="Times New Roman"/>
                <a:cs typeface="Times New Roman"/>
              </a:rPr>
              <a:t>2009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42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30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3376929" cy="134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 tuệ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gồm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18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222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42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30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1732025"/>
            <a:ext cx="9995535" cy="418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Phần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thứ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nhất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chung</a:t>
            </a:r>
            <a:endParaRPr sz="2800">
              <a:latin typeface="Times New Roman"/>
              <a:cs typeface="Times New Roman"/>
            </a:endParaRPr>
          </a:p>
          <a:p>
            <a:pPr marL="304800" indent="-183515" algn="just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1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chỉnh</a:t>
            </a:r>
            <a:endParaRPr sz="2800">
              <a:latin typeface="Times New Roman"/>
              <a:cs typeface="Times New Roman"/>
            </a:endParaRPr>
          </a:p>
          <a:p>
            <a:pPr marL="487680" marR="6350" lvl="1" indent="-182880" algn="just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này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sz="28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tác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giả,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liên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sz="28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tác giả, quyền sở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hữu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công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nghiệp,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với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giống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cây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trồng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và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hộ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các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đó.</a:t>
            </a:r>
            <a:endParaRPr sz="2800">
              <a:latin typeface="Times New Roman"/>
              <a:cs typeface="Times New Roman"/>
            </a:endParaRPr>
          </a:p>
          <a:p>
            <a:pPr marL="304800" indent="-183515" algn="just">
              <a:lnSpc>
                <a:spcPct val="100000"/>
              </a:lnSpc>
              <a:spcBef>
                <a:spcPts val="229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tượng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áp dụng</a:t>
            </a:r>
            <a:endParaRPr sz="2800">
              <a:latin typeface="Times New Roman"/>
              <a:cs typeface="Times New Roman"/>
            </a:endParaRPr>
          </a:p>
          <a:p>
            <a:pPr marL="487680" marR="5080" lvl="1" indent="-182880" algn="just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 này áp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đối với tổ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chức,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cá nhân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Việt Nam;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tổ chức,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cá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nhân nước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ngoài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đáp ứng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các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kiện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 định tại Luật này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và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5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ước</a:t>
            </a:r>
            <a:r>
              <a:rPr sz="28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quốc</a:t>
            </a:r>
            <a:r>
              <a:rPr sz="28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tế</a:t>
            </a:r>
            <a:r>
              <a:rPr sz="28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mà</a:t>
            </a:r>
            <a:r>
              <a:rPr sz="2800" spc="5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Cộng</a:t>
            </a:r>
            <a:r>
              <a:rPr sz="2800" spc="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hoà</a:t>
            </a:r>
            <a:r>
              <a:rPr sz="28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sz="2800" spc="5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r>
              <a:rPr sz="2800" spc="5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chủ</a:t>
            </a:r>
            <a:r>
              <a:rPr sz="2800" spc="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nghĩa</a:t>
            </a:r>
            <a:r>
              <a:rPr sz="2800" spc="5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Việt</a:t>
            </a:r>
            <a:r>
              <a:rPr sz="28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Nam</a:t>
            </a:r>
            <a:r>
              <a:rPr sz="2800" spc="5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là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thành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viên.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42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30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797176"/>
            <a:ext cx="10758170" cy="411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Đối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tượng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 algn="just">
              <a:lnSpc>
                <a:spcPct val="90000"/>
              </a:lnSpc>
              <a:spcBef>
                <a:spcPts val="409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1. Đối tượng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quyền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tác giả bao gồm tác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phẩm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văn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học,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nghệ thuật, khoa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học; đối tượng quyền liên quan đến quyền tác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giả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bao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gồm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cuộc biểu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diễn, bản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ghi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âm,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ghi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hình,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trình phát sóng, tín hiệu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vệ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tinh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mã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hoá.</a:t>
            </a:r>
            <a:endParaRPr sz="2800">
              <a:latin typeface="Times New Roman"/>
              <a:cs typeface="Times New Roman"/>
            </a:endParaRPr>
          </a:p>
          <a:p>
            <a:pPr marL="304800" marR="5715" indent="-182880" algn="just">
              <a:lnSpc>
                <a:spcPts val="3030"/>
              </a:lnSpc>
              <a:spcBef>
                <a:spcPts val="6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2. Đối tượng quyền sở hữu công nghiệp bao gồm sáng chế, kiểu dáng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công nghiệp, thiết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kế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bố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 mạch tích hợp bán dẫn,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bí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mật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kinh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doanh,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nhãn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hiệu, tên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và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 dẫn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địa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lý.</a:t>
            </a:r>
            <a:endParaRPr sz="2800">
              <a:latin typeface="Times New Roman"/>
              <a:cs typeface="Times New Roman"/>
            </a:endParaRPr>
          </a:p>
          <a:p>
            <a:pPr marL="304800" marR="7620" indent="-182880" algn="just">
              <a:lnSpc>
                <a:spcPts val="3020"/>
              </a:lnSpc>
              <a:spcBef>
                <a:spcPts val="59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tượng quyền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với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giống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cây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trồng là giống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cây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trồng và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vật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liệu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nhân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giống.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42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30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1635988"/>
            <a:ext cx="10439400" cy="43986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6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4.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thích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ngữ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6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5.</a:t>
            </a:r>
            <a:r>
              <a:rPr sz="2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Áp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6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6.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Căn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cứ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phát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sinh,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hữu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6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7.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hữu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tuệ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6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8.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sách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Nhà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nước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về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hữu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1405"/>
              </a:spcBef>
            </a:pP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6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9.</a:t>
            </a:r>
            <a:r>
              <a:rPr sz="26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trách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nhiệm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tổ</a:t>
            </a:r>
            <a:r>
              <a:rPr sz="2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chức,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cá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sở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600">
              <a:latin typeface="Times New Roman"/>
              <a:cs typeface="Times New Roman"/>
            </a:endParaRPr>
          </a:p>
          <a:p>
            <a:pPr marL="12700" marR="2930525">
              <a:lnSpc>
                <a:spcPct val="114799"/>
              </a:lnSpc>
              <a:spcBef>
                <a:spcPts val="5"/>
              </a:spcBef>
            </a:pP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 </a:t>
            </a:r>
            <a:r>
              <a:rPr sz="26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10.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Nội dung quản lý nhà nước về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hữu trí tuệ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 </a:t>
            </a:r>
            <a:r>
              <a:rPr sz="26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11. 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Trách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nhiệm quản lý nhà nước về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hữu trí tuệ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6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12.</a:t>
            </a:r>
            <a:r>
              <a:rPr sz="26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Phí,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lệ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phí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5759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25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25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  <a:r>
              <a:rPr spc="-110" dirty="0"/>
              <a:t> </a:t>
            </a:r>
            <a:r>
              <a:rPr spc="-50" dirty="0"/>
              <a:t>2005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38281"/>
            <a:ext cx="8430895" cy="125031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221.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 lực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thi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 này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có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lực thi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hành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ngày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01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tháng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7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2006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888238"/>
            <a:ext cx="442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30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623" y="1745945"/>
            <a:ext cx="5512435" cy="462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Phần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thứ nhất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chung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12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endParaRPr sz="2800">
              <a:latin typeface="Times New Roman"/>
              <a:cs typeface="Times New Roman"/>
            </a:endParaRPr>
          </a:p>
          <a:p>
            <a:pPr marL="12700" marR="153670">
              <a:lnSpc>
                <a:spcPts val="3020"/>
              </a:lnSpc>
              <a:spcBef>
                <a:spcPts val="164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Phần thứ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hai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tác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giả và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liên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chương: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45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điều: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13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57</a:t>
            </a:r>
            <a:endParaRPr sz="2800">
              <a:latin typeface="Times New Roman"/>
              <a:cs typeface="Times New Roman"/>
            </a:endParaRPr>
          </a:p>
          <a:p>
            <a:pPr marL="12700" marR="826769">
              <a:lnSpc>
                <a:spcPts val="3020"/>
              </a:lnSpc>
              <a:spcBef>
                <a:spcPts val="164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Phần thứ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ba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sở hữu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công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nghiệp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chương: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7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Times New Roman"/>
                <a:cs typeface="Times New Roman"/>
              </a:rPr>
              <a:t>11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99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điều: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58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156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9259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Phần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thứ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35" dirty="0">
                <a:latin typeface="Times New Roman"/>
                <a:cs typeface="Times New Roman"/>
              </a:rPr>
              <a:t>tư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spc="-5" dirty="0"/>
              <a:t>quyền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15" dirty="0"/>
              <a:t> </a:t>
            </a:r>
            <a:r>
              <a:rPr spc="-5" dirty="0"/>
              <a:t>với</a:t>
            </a:r>
            <a:r>
              <a:rPr spc="-10" dirty="0"/>
              <a:t> </a:t>
            </a:r>
            <a:r>
              <a:rPr dirty="0"/>
              <a:t>giống </a:t>
            </a:r>
            <a:r>
              <a:rPr spc="-685" dirty="0"/>
              <a:t> </a:t>
            </a:r>
            <a:r>
              <a:rPr spc="-5" dirty="0"/>
              <a:t>cây</a:t>
            </a:r>
            <a:r>
              <a:rPr spc="-10" dirty="0"/>
              <a:t> </a:t>
            </a:r>
            <a:r>
              <a:rPr dirty="0"/>
              <a:t>trồng</a:t>
            </a: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4</a:t>
            </a:r>
            <a:r>
              <a:rPr spc="-15" dirty="0"/>
              <a:t> </a:t>
            </a:r>
            <a:r>
              <a:rPr spc="-5" dirty="0"/>
              <a:t>chương:</a:t>
            </a:r>
            <a:r>
              <a:rPr spc="-25" dirty="0"/>
              <a:t> </a:t>
            </a:r>
            <a:r>
              <a:rPr spc="-5" dirty="0"/>
              <a:t>12</a:t>
            </a:r>
            <a:r>
              <a:rPr spc="-10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-25" dirty="0"/>
              <a:t> </a:t>
            </a:r>
            <a:r>
              <a:rPr dirty="0"/>
              <a:t>15</a:t>
            </a:r>
          </a:p>
          <a:p>
            <a:pPr marL="469900">
              <a:lnSpc>
                <a:spcPts val="3354"/>
              </a:lnSpc>
            </a:pPr>
            <a:r>
              <a:rPr dirty="0"/>
              <a:t>41</a:t>
            </a:r>
            <a:r>
              <a:rPr spc="-15" dirty="0"/>
              <a:t> </a:t>
            </a:r>
            <a:r>
              <a:rPr dirty="0"/>
              <a:t>điều:</a:t>
            </a:r>
            <a:r>
              <a:rPr spc="-30" dirty="0"/>
              <a:t> </a:t>
            </a:r>
            <a:r>
              <a:rPr spc="-5" dirty="0"/>
              <a:t>157</a:t>
            </a:r>
            <a:r>
              <a:rPr spc="-25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-20" dirty="0"/>
              <a:t> </a:t>
            </a:r>
            <a:r>
              <a:rPr dirty="0"/>
              <a:t>197</a:t>
            </a:r>
          </a:p>
          <a:p>
            <a:pPr marL="12700" marR="5080">
              <a:lnSpc>
                <a:spcPts val="3360"/>
              </a:lnSpc>
              <a:spcBef>
                <a:spcPts val="105"/>
              </a:spcBef>
            </a:pPr>
            <a:r>
              <a:rPr b="1" spc="-5" dirty="0">
                <a:latin typeface="Times New Roman"/>
                <a:cs typeface="Times New Roman"/>
              </a:rPr>
              <a:t>Phần thứ </a:t>
            </a:r>
            <a:r>
              <a:rPr b="1" dirty="0">
                <a:latin typeface="Times New Roman"/>
                <a:cs typeface="Times New Roman"/>
              </a:rPr>
              <a:t>năm </a:t>
            </a:r>
            <a:r>
              <a:rPr spc="-5" dirty="0"/>
              <a:t>bảo </a:t>
            </a:r>
            <a:r>
              <a:rPr dirty="0"/>
              <a:t>vệ quyền </a:t>
            </a:r>
            <a:r>
              <a:rPr spc="-5" dirty="0"/>
              <a:t>sở hữu </a:t>
            </a:r>
            <a:r>
              <a:rPr spc="-690" dirty="0"/>
              <a:t> </a:t>
            </a:r>
            <a:r>
              <a:rPr spc="-5" dirty="0"/>
              <a:t>trí tuệ</a:t>
            </a:r>
          </a:p>
          <a:p>
            <a:pPr marL="469900">
              <a:lnSpc>
                <a:spcPts val="3260"/>
              </a:lnSpc>
            </a:pPr>
            <a:r>
              <a:rPr spc="-5" dirty="0"/>
              <a:t>3</a:t>
            </a:r>
            <a:r>
              <a:rPr spc="-15" dirty="0"/>
              <a:t> </a:t>
            </a:r>
            <a:r>
              <a:rPr spc="-5" dirty="0"/>
              <a:t>chương:</a:t>
            </a:r>
            <a:r>
              <a:rPr spc="-25" dirty="0"/>
              <a:t> </a:t>
            </a:r>
            <a:r>
              <a:rPr spc="-5" dirty="0"/>
              <a:t>16</a:t>
            </a:r>
            <a:r>
              <a:rPr spc="-10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-25" dirty="0"/>
              <a:t> </a:t>
            </a:r>
            <a:r>
              <a:rPr dirty="0"/>
              <a:t>18</a:t>
            </a:r>
          </a:p>
          <a:p>
            <a:pPr marL="469900">
              <a:lnSpc>
                <a:spcPts val="3354"/>
              </a:lnSpc>
            </a:pPr>
            <a:r>
              <a:rPr dirty="0"/>
              <a:t>22</a:t>
            </a:r>
            <a:r>
              <a:rPr spc="-15" dirty="0"/>
              <a:t> </a:t>
            </a:r>
            <a:r>
              <a:rPr dirty="0"/>
              <a:t>điều:</a:t>
            </a:r>
            <a:r>
              <a:rPr spc="-30" dirty="0"/>
              <a:t> </a:t>
            </a:r>
            <a:r>
              <a:rPr spc="-5" dirty="0"/>
              <a:t>198</a:t>
            </a:r>
            <a:r>
              <a:rPr spc="-25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-20" dirty="0"/>
              <a:t> </a:t>
            </a:r>
            <a:r>
              <a:rPr dirty="0"/>
              <a:t>219</a:t>
            </a:r>
          </a:p>
          <a:p>
            <a:pPr marL="469900" marR="296545" indent="-457200">
              <a:lnSpc>
                <a:spcPts val="3370"/>
              </a:lnSpc>
              <a:spcBef>
                <a:spcPts val="90"/>
              </a:spcBef>
            </a:pPr>
            <a:r>
              <a:rPr b="1" spc="-5" dirty="0">
                <a:latin typeface="Times New Roman"/>
                <a:cs typeface="Times New Roman"/>
              </a:rPr>
              <a:t>Phần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thứ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sáu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spc="-5" dirty="0"/>
              <a:t>điều khoản </a:t>
            </a:r>
            <a:r>
              <a:rPr dirty="0"/>
              <a:t>thi</a:t>
            </a:r>
            <a:r>
              <a:rPr spc="-10" dirty="0"/>
              <a:t> </a:t>
            </a:r>
            <a:r>
              <a:rPr spc="-5" dirty="0"/>
              <a:t>hành </a:t>
            </a:r>
            <a:r>
              <a:rPr spc="-685" dirty="0"/>
              <a:t> </a:t>
            </a:r>
            <a:r>
              <a:rPr spc="-5" dirty="0"/>
              <a:t>3 </a:t>
            </a:r>
            <a:r>
              <a:rPr dirty="0"/>
              <a:t>điều:</a:t>
            </a:r>
            <a:r>
              <a:rPr spc="-20" dirty="0"/>
              <a:t> </a:t>
            </a:r>
            <a:r>
              <a:rPr spc="-5" dirty="0"/>
              <a:t>220</a:t>
            </a:r>
            <a:r>
              <a:rPr spc="-10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dirty="0"/>
              <a:t> 222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204" dirty="0"/>
              <a:t> </a:t>
            </a:r>
            <a:r>
              <a:rPr spc="-5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9328"/>
            <a:ext cx="6174105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12030">
              <a:lnSpc>
                <a:spcPct val="125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6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thiệu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mẫu</a:t>
            </a:r>
            <a:endParaRPr sz="2600">
              <a:latin typeface="Times New Roman"/>
              <a:cs typeface="Times New Roman"/>
            </a:endParaRPr>
          </a:p>
          <a:p>
            <a:pPr marL="12700" marR="72390">
              <a:lnSpc>
                <a:spcPct val="124600"/>
              </a:lnSpc>
              <a:spcBef>
                <a:spcPts val="1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hữu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6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ninh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 marR="2569845">
              <a:lnSpc>
                <a:spcPct val="1246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15/2020/NĐ-CP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98/2020/NĐ-CP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52/2013/NĐ-CP</a:t>
            </a:r>
            <a:r>
              <a:rPr sz="26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– 85/2021/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NĐ-CP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42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30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96441" y="1848104"/>
            <a:ext cx="10125075" cy="395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Phần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thứ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hai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tác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giả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và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liên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kiện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quyền tác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giả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và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liên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30"/>
              </a:lnSpc>
              <a:spcBef>
                <a:spcPts val="6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II</a:t>
            </a:r>
            <a:r>
              <a:rPr sz="2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dung,</a:t>
            </a:r>
            <a:r>
              <a:rPr sz="28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r>
              <a:rPr sz="2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quyền,</a:t>
            </a:r>
            <a:r>
              <a:rPr sz="28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thời</a:t>
            </a:r>
            <a:r>
              <a:rPr sz="28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r>
              <a:rPr sz="2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8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hộ</a:t>
            </a:r>
            <a:r>
              <a:rPr sz="28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tác</a:t>
            </a:r>
            <a:r>
              <a:rPr sz="2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giả,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liên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1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III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chủ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tác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giả, quyền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liên quan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IV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chuyển giao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tác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giả, quyền liên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nhận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đăng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ký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tác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giả, quyền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liên quan</a:t>
            </a:r>
            <a:endParaRPr sz="2800">
              <a:latin typeface="Times New Roman"/>
              <a:cs typeface="Times New Roman"/>
            </a:endParaRPr>
          </a:p>
          <a:p>
            <a:pPr marL="304800" marR="6350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tổ</a:t>
            </a:r>
            <a:r>
              <a:rPr sz="2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sz="2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đại</a:t>
            </a:r>
            <a:r>
              <a:rPr sz="28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diện,</a:t>
            </a:r>
            <a:r>
              <a:rPr sz="2800" spc="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tư</a:t>
            </a:r>
            <a:r>
              <a:rPr sz="28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vấn,</a:t>
            </a:r>
            <a:r>
              <a:rPr sz="2800" spc="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sz="2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tác</a:t>
            </a:r>
            <a:r>
              <a:rPr sz="28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giả,</a:t>
            </a:r>
            <a:r>
              <a:rPr sz="2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liên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42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30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994900" cy="3497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Phần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thứ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sở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 công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nghiệp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VII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 kiện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sở hữu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công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nghiệp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VIII</a:t>
            </a:r>
            <a:r>
              <a:rPr sz="28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xác</a:t>
            </a:r>
            <a:r>
              <a:rPr sz="28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8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công</a:t>
            </a:r>
            <a:r>
              <a:rPr sz="28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nghiệp</a:t>
            </a:r>
            <a:r>
              <a:rPr sz="28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sáng</a:t>
            </a:r>
            <a:r>
              <a:rPr sz="28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chế,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kiểu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dáng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công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nghiệp,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bố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trí,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nhãn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dẫn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địa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endParaRPr sz="2800">
              <a:latin typeface="Times New Roman"/>
              <a:cs typeface="Times New Roman"/>
            </a:endParaRPr>
          </a:p>
          <a:p>
            <a:pPr marL="304800" marR="5715" indent="-182880">
              <a:lnSpc>
                <a:spcPts val="3020"/>
              </a:lnSpc>
              <a:spcBef>
                <a:spcPts val="61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IX</a:t>
            </a:r>
            <a:r>
              <a:rPr sz="2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chủ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hữu,</a:t>
            </a:r>
            <a:r>
              <a:rPr sz="28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và</a:t>
            </a:r>
            <a:r>
              <a:rPr sz="2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8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công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nghiệp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chuyển giao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 hữu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công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nghiệp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XI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đại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diện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 công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nghiệp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42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30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575800" cy="2268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Phần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thứ </a:t>
            </a:r>
            <a:r>
              <a:rPr sz="28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tư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giống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cây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trồng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XII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kiện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giống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cây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trồng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XIII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 quyền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giồng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cầy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trồng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XIV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giống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cây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trồng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XV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chuyển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giống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cây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trồng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42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25" dirty="0"/>
              <a:t>sở</a:t>
            </a:r>
            <a:r>
              <a:rPr spc="-120" dirty="0"/>
              <a:t> </a:t>
            </a:r>
            <a:r>
              <a:rPr spc="-35" dirty="0"/>
              <a:t>hữu</a:t>
            </a:r>
            <a:r>
              <a:rPr spc="-130" dirty="0"/>
              <a:t> </a:t>
            </a:r>
            <a:r>
              <a:rPr spc="-35" dirty="0"/>
              <a:t>trí</a:t>
            </a:r>
            <a:r>
              <a:rPr spc="-114" dirty="0"/>
              <a:t> </a:t>
            </a:r>
            <a:r>
              <a:rPr spc="-35" dirty="0"/>
              <a:t>tuệ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994900" cy="296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Phần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thứ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năm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800">
              <a:latin typeface="Times New Roman"/>
              <a:cs typeface="Times New Roman"/>
            </a:endParaRPr>
          </a:p>
          <a:p>
            <a:pPr marL="304800" indent="-183515" algn="just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XVI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 chung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về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 algn="just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XVII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xử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 xâm phạm quyền sở hữu trí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bằng biện pháp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dân sự</a:t>
            </a:r>
            <a:endParaRPr sz="2800">
              <a:latin typeface="Times New Roman"/>
              <a:cs typeface="Times New Roman"/>
            </a:endParaRPr>
          </a:p>
          <a:p>
            <a:pPr marL="304800" marR="5715" indent="-182880" algn="just">
              <a:lnSpc>
                <a:spcPct val="90000"/>
              </a:lnSpc>
              <a:spcBef>
                <a:spcPts val="5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XVIII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xử lý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xâm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phạm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sở hữu</a:t>
            </a:r>
            <a:r>
              <a:rPr sz="2800" spc="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bằng biện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pháp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 chính và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hình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sự, kiểm soát hàng hóa xuất khẩu,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nhập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khẩu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liên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304546"/>
            <a:ext cx="90474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0" dirty="0"/>
              <a:t>Luật</a:t>
            </a:r>
            <a:r>
              <a:rPr spc="-114" dirty="0"/>
              <a:t> </a:t>
            </a:r>
            <a:r>
              <a:rPr spc="-35" dirty="0"/>
              <a:t>sửa</a:t>
            </a:r>
            <a:r>
              <a:rPr spc="-114" dirty="0"/>
              <a:t> </a:t>
            </a:r>
            <a:r>
              <a:rPr spc="-25" dirty="0"/>
              <a:t>đổi,</a:t>
            </a:r>
            <a:r>
              <a:rPr spc="-114" dirty="0"/>
              <a:t> </a:t>
            </a:r>
            <a:r>
              <a:rPr spc="-20" dirty="0"/>
              <a:t>bổ</a:t>
            </a:r>
            <a:r>
              <a:rPr spc="-100" dirty="0"/>
              <a:t> </a:t>
            </a:r>
            <a:r>
              <a:rPr spc="-40" dirty="0"/>
              <a:t>sung</a:t>
            </a:r>
            <a:r>
              <a:rPr spc="-125" dirty="0"/>
              <a:t> </a:t>
            </a:r>
            <a:r>
              <a:rPr spc="-35" dirty="0"/>
              <a:t>một</a:t>
            </a:r>
            <a:r>
              <a:rPr spc="-95" dirty="0"/>
              <a:t> </a:t>
            </a:r>
            <a:r>
              <a:rPr spc="-25" dirty="0"/>
              <a:t>số</a:t>
            </a:r>
            <a:r>
              <a:rPr spc="-120" dirty="0"/>
              <a:t> </a:t>
            </a:r>
            <a:r>
              <a:rPr spc="-40" dirty="0"/>
              <a:t>điều</a:t>
            </a:r>
            <a:r>
              <a:rPr spc="-114" dirty="0"/>
              <a:t> </a:t>
            </a:r>
            <a:r>
              <a:rPr spc="-35" dirty="0"/>
              <a:t>của </a:t>
            </a:r>
            <a:r>
              <a:rPr spc="-1185" dirty="0"/>
              <a:t> </a:t>
            </a:r>
            <a:r>
              <a:rPr spc="-40" dirty="0"/>
              <a:t>luật</a:t>
            </a:r>
            <a:r>
              <a:rPr spc="-120" dirty="0"/>
              <a:t> </a:t>
            </a:r>
            <a:r>
              <a:rPr spc="-25" dirty="0"/>
              <a:t>sở</a:t>
            </a:r>
            <a:r>
              <a:rPr spc="-114" dirty="0"/>
              <a:t> </a:t>
            </a:r>
            <a:r>
              <a:rPr spc="-35" dirty="0"/>
              <a:t>hữu</a:t>
            </a:r>
            <a:r>
              <a:rPr spc="-120" dirty="0"/>
              <a:t> </a:t>
            </a:r>
            <a:r>
              <a:rPr spc="-35" dirty="0"/>
              <a:t>trí</a:t>
            </a:r>
            <a:r>
              <a:rPr spc="-95" dirty="0"/>
              <a:t> </a:t>
            </a:r>
            <a:r>
              <a:rPr spc="-35" dirty="0"/>
              <a:t>tuệ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9621" y="1867865"/>
            <a:ext cx="10702290" cy="4726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điều:</a:t>
            </a:r>
            <a:endParaRPr sz="2800">
              <a:latin typeface="Times New Roman"/>
              <a:cs typeface="Times New Roman"/>
            </a:endParaRPr>
          </a:p>
          <a:p>
            <a:pPr marL="292100" indent="-183515" algn="just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Font typeface="Calibri"/>
              <a:buChar char="◦"/>
              <a:tabLst>
                <a:tab pos="2927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1: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Sửa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đổi,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bổ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sung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 điều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Luật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 hữu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800">
              <a:latin typeface="Times New Roman"/>
              <a:cs typeface="Times New Roman"/>
            </a:endParaRPr>
          </a:p>
          <a:p>
            <a:pPr marL="292100" indent="-182880" algn="just">
              <a:lnSpc>
                <a:spcPts val="3030"/>
              </a:lnSpc>
              <a:spcBef>
                <a:spcPts val="640"/>
              </a:spcBef>
              <a:buClr>
                <a:srgbClr val="E38312"/>
              </a:buClr>
              <a:buFont typeface="Calibri"/>
              <a:buChar char="◦"/>
              <a:tabLst>
                <a:tab pos="2927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2: Thay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cụm từ “Bộ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Văn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hóa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tin” bằng cụm từ “Bộ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Văn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hóa,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sz="2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thao</a:t>
            </a:r>
            <a:r>
              <a:rPr sz="2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Du</a:t>
            </a:r>
            <a:r>
              <a:rPr sz="2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lịch”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tại</a:t>
            </a:r>
            <a:r>
              <a:rPr sz="2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khoản</a:t>
            </a:r>
            <a:r>
              <a:rPr sz="2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2,</a:t>
            </a:r>
            <a:r>
              <a:rPr sz="2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sz="2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11,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điểm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khoản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50,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khoản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4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51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50/2005/QH11.</a:t>
            </a:r>
            <a:endParaRPr sz="2800">
              <a:latin typeface="Times New Roman"/>
              <a:cs typeface="Times New Roman"/>
            </a:endParaRPr>
          </a:p>
          <a:p>
            <a:pPr marL="292100" indent="-183515" algn="just">
              <a:lnSpc>
                <a:spcPct val="100000"/>
              </a:lnSpc>
              <a:spcBef>
                <a:spcPts val="210"/>
              </a:spcBef>
              <a:buClr>
                <a:srgbClr val="E38312"/>
              </a:buClr>
              <a:buFont typeface="Calibri"/>
              <a:buChar char="◦"/>
              <a:tabLst>
                <a:tab pos="2927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474980" lvl="1" indent="-183515" algn="just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756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ngày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01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01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2010.</a:t>
            </a:r>
            <a:endParaRPr sz="2800">
              <a:latin typeface="Times New Roman"/>
              <a:cs typeface="Times New Roman"/>
            </a:endParaRPr>
          </a:p>
          <a:p>
            <a:pPr marL="474980" lvl="1" indent="-182880" algn="just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47561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sz="2800" spc="4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phủ</a:t>
            </a:r>
            <a:r>
              <a:rPr sz="28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sz="2800" spc="45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chi</a:t>
            </a:r>
            <a:r>
              <a:rPr sz="2800" spc="4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tiết</a:t>
            </a:r>
            <a:r>
              <a:rPr sz="2800" spc="4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hướng</a:t>
            </a:r>
            <a:r>
              <a:rPr sz="2800" spc="45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dẫn</a:t>
            </a:r>
            <a:r>
              <a:rPr sz="2800" spc="4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</a:t>
            </a:r>
            <a:r>
              <a:rPr sz="2800" spc="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4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điều,</a:t>
            </a:r>
            <a:r>
              <a:rPr sz="2800" spc="45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khoản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 giao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Luật; hướng dẫn những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nội dung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cần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 khác của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 này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để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đáp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ứng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yêu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cầu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nhà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nước.</a:t>
            </a:r>
            <a:endParaRPr sz="2800">
              <a:latin typeface="Times New Roman"/>
              <a:cs typeface="Times New Roman"/>
            </a:endParaRPr>
          </a:p>
          <a:p>
            <a:pPr marL="233045"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E38312"/>
                </a:solidFill>
                <a:latin typeface="Calibri"/>
                <a:cs typeface="Calibri"/>
              </a:rPr>
              <a:t>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3234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Bài</a:t>
            </a:r>
            <a:r>
              <a:rPr spc="-155" dirty="0"/>
              <a:t> </a:t>
            </a:r>
            <a:r>
              <a:rPr spc="-35" dirty="0"/>
              <a:t>tập</a:t>
            </a:r>
            <a:r>
              <a:rPr spc="-160" dirty="0"/>
              <a:t> </a:t>
            </a:r>
            <a:r>
              <a:rPr spc="-50" dirty="0"/>
              <a:t>nhóm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081911"/>
            <a:ext cx="10572750" cy="34975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Câu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ty B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đã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đăng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ký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kiểu dáng công nghiệp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nhãn hiệu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tại Cục sở hữu trí tuệ 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Việt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Nam cho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phẩm X đang được bán trên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trường.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Nhưng hiện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nay trên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đã có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loại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phẩm tương tự từ mẫu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mã,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đến tên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nhãn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 được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bởi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ty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khác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ở nước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ngoài.</a:t>
            </a: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ts val="3020"/>
              </a:lnSpc>
              <a:spcBef>
                <a:spcPts val="1420"/>
              </a:spcBef>
              <a:buChar char="-"/>
              <a:tabLst>
                <a:tab pos="31623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Nếu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một công ty C nhập sản phẩm tương tự với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phẩm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 từ công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ty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nước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ngoài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thụ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nước,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nào?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30"/>
              </a:lnSpc>
              <a:spcBef>
                <a:spcPts val="1405"/>
              </a:spcBef>
              <a:buChar char="-"/>
              <a:tabLst>
                <a:tab pos="33147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Hãy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cho biết vi phạm điều nào của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Luật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đó? Công ty C sẽ bị xử lý như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thế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theo điều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trong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luật?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545307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Bài</a:t>
            </a:r>
            <a:r>
              <a:rPr spc="-155" dirty="0"/>
              <a:t> </a:t>
            </a:r>
            <a:r>
              <a:rPr spc="-35" dirty="0"/>
              <a:t>tập</a:t>
            </a:r>
            <a:r>
              <a:rPr spc="-160" dirty="0"/>
              <a:t> </a:t>
            </a:r>
            <a:r>
              <a:rPr spc="-50" dirty="0"/>
              <a:t>nhóm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98232" y="1447800"/>
            <a:ext cx="9995535" cy="473975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350" algn="just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Câu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Tác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giả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tác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phẩm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sách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đã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xuất bản giấy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in, và đăng ký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quyền.</a:t>
            </a:r>
            <a:r>
              <a:rPr sz="28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sz="2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nay</a:t>
            </a:r>
            <a:r>
              <a:rPr sz="28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r>
              <a:rPr sz="28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8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sz="2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8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sz="28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đang</a:t>
            </a:r>
            <a:r>
              <a:rPr sz="28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sao</a:t>
            </a:r>
            <a:r>
              <a:rPr sz="2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chép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trái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phép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tác giả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này qua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thức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41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4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spc="4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sao</a:t>
            </a:r>
            <a:r>
              <a:rPr sz="2800" spc="5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chép</a:t>
            </a:r>
            <a:r>
              <a:rPr sz="2800" spc="5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trái</a:t>
            </a:r>
            <a:r>
              <a:rPr sz="2800" spc="4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phép</a:t>
            </a:r>
            <a:r>
              <a:rPr sz="2800" spc="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4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FF0000"/>
                </a:solidFill>
                <a:latin typeface="Times New Roman"/>
                <a:cs typeface="Times New Roman"/>
              </a:rPr>
              <a:t>điều</a:t>
            </a:r>
            <a:r>
              <a:rPr lang="en-US" sz="2800" spc="-5">
                <a:solidFill>
                  <a:srgbClr val="FF0000"/>
                </a:solidFill>
                <a:latin typeface="Times New Roman"/>
                <a:cs typeface="Times New Roman"/>
              </a:rPr>
              <a:t> 28</a:t>
            </a:r>
            <a:r>
              <a:rPr sz="2800" spc="5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FF0000"/>
                </a:solidFill>
                <a:latin typeface="Times New Roman"/>
                <a:cs typeface="Times New Roman"/>
              </a:rPr>
              <a:t>khoản</a:t>
            </a:r>
            <a:r>
              <a:rPr sz="2800" spc="5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50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lang="en-US" sz="2800" spc="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spc="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5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404040"/>
                </a:solidFill>
                <a:latin typeface="Times New Roman"/>
                <a:cs typeface="Times New Roman"/>
              </a:rPr>
              <a:t>Luật </a:t>
            </a:r>
            <a:r>
              <a:rPr sz="2800" spc="-6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spc="-690">
                <a:solidFill>
                  <a:srgbClr val="FF0000"/>
                </a:solidFill>
                <a:latin typeface="Times New Roman"/>
                <a:cs typeface="Times New Roman"/>
              </a:rPr>
              <a:t>Sở Hữu Trí Tuệ</a:t>
            </a:r>
            <a:r>
              <a:rPr sz="2800" spc="-5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?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Nếu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tác giả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khởi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kiện,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 này sẽ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bị xử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như thế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khoản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404040"/>
                </a:solidFill>
                <a:latin typeface="Times New Roman"/>
                <a:cs typeface="Times New Roman"/>
              </a:rPr>
              <a:t>luật?</a:t>
            </a:r>
            <a:endParaRPr lang="en-US" sz="2800" spc="-5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fr-FR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II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fr-FR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 DUNG, GIỚI HẠN QUYỀN, THỜI HẠN BẢO HỘ QUYỀN TÁC GIẢ, QUYỀN LIÊN QUAN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 1. NỘI DUNG, GIỚI HẠN QUYỀN, THỜI HẠN BẢO HỘ QUYỀN TÁC GIẢ</a:t>
            </a:r>
            <a:endParaRPr lang="en-US" sz="2800" spc="-5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415"/>
              </a:spcBef>
            </a:pPr>
            <a:r>
              <a:rPr lang="en-US" sz="2800" spc="-5">
                <a:solidFill>
                  <a:srgbClr val="404040"/>
                </a:solidFill>
                <a:latin typeface="Times New Roman"/>
                <a:cs typeface="Times New Roman"/>
              </a:rPr>
              <a:t>Điều 20</a:t>
            </a:r>
          </a:p>
          <a:p>
            <a:pPr marL="12700" marR="5080" algn="just">
              <a:lnSpc>
                <a:spcPts val="3020"/>
              </a:lnSpc>
              <a:spcBef>
                <a:spcPts val="1415"/>
              </a:spcBef>
            </a:pPr>
            <a:r>
              <a:rPr lang="it-IT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 28. Hành vi xâm phạm quyền tác giả </a:t>
            </a:r>
            <a:r>
              <a:rPr lang="en-US" sz="2800" spc="-5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38627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Bài</a:t>
            </a:r>
            <a:r>
              <a:rPr spc="-155" dirty="0"/>
              <a:t> </a:t>
            </a:r>
            <a:r>
              <a:rPr spc="-35" dirty="0"/>
              <a:t>tập</a:t>
            </a:r>
            <a:r>
              <a:rPr spc="-160" dirty="0"/>
              <a:t> </a:t>
            </a:r>
            <a:r>
              <a:rPr spc="-50" dirty="0"/>
              <a:t>nhóm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1723085"/>
            <a:ext cx="10605135" cy="628954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Câu 3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Môt câu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lạc bộ những người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yêu điện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ảnh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trẻ ở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thành phố Hồ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Chí Minh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đã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tự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lập ra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trang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web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để chia sẻ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bộ phim mới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nhất, kèm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theo những giới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thiệu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bình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luận của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các thành viên trong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nhóm.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Các bạn trẻ đưa rất nhiều bộ phim lên trang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web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này,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phần lớn phim do các thành viên câu lạc bộ tự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sưu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tầm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(thường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được tải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từ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nhiều trang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mạng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xem phim trực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tuyến).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Trang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web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của câu lạc bộ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động với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mục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đích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phi thương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mại,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không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 cáo.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Sau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năm hoạt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động, câu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lạc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bộ này bị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nhiều công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kinh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doanh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điện ảnh với tư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cách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là chủ sở hữu của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bộ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phim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trên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tố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cáo đến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cơ quan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chức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năng là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xâm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phạm quyền tác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giả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yêu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cầu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câu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lạc bộ này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chấm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dứt việc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đưa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phim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lên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trên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phải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bồi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thường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thiệt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hại.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735"/>
              </a:lnSpc>
              <a:spcBef>
                <a:spcPts val="111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Hãy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biết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vi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khoản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nào của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nào?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thành viên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sẽ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bị xử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như thế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khoản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04040"/>
                </a:solidFill>
                <a:latin typeface="Times New Roman"/>
                <a:cs typeface="Times New Roman"/>
              </a:rPr>
              <a:t>luật?</a:t>
            </a:r>
            <a:endParaRPr lang="en-US" sz="240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fr-FR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II</a:t>
            </a:r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 DUNG, GIỚI HẠN QUYỀN, THỜI HẠN BẢO HỘ QUYỀN TÁC GIẢ, QUYỀN LIÊN QUAN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 1. NỘI DUNG, GIỚI HẠN QUYỀN, THỜI HẠN BẢO HỘ QUYỀN TÁC GIẢ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algn="just">
              <a:lnSpc>
                <a:spcPts val="2735"/>
              </a:lnSpc>
            </a:pPr>
            <a:r>
              <a:rPr lang="it-IT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 20. Quyền tài sản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algn="just">
              <a:lnSpc>
                <a:spcPts val="2735"/>
              </a:lnSpc>
            </a:pPr>
            <a:r>
              <a:rPr lang="it-IT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Quyền tài sản bao gồm các quyền sau đây: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algn="just">
              <a:lnSpc>
                <a:spcPts val="2735"/>
              </a:lnSpc>
            </a:pPr>
            <a:r>
              <a:rPr lang="it-IT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 26. Các trường hợp sử dụng tác phẩm đã công bố không phải xin phép nhưng phải trả tiền nhuận bút, thù lao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204" dirty="0"/>
              <a:t> </a:t>
            </a:r>
            <a:r>
              <a:rPr spc="-5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9328"/>
            <a:ext cx="6186170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24095">
              <a:lnSpc>
                <a:spcPct val="125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6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thiệu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mẫu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hữu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và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TMĐT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6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ninh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 marR="2581910">
              <a:lnSpc>
                <a:spcPct val="124600"/>
              </a:lnSpc>
              <a:spcBef>
                <a:spcPts val="15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15/2020/NĐ-CP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98/2020/NĐ-CP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52/2013/NĐ-CP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85/2021/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NĐ-CP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5396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25" dirty="0"/>
              <a:t> </a:t>
            </a:r>
            <a:r>
              <a:rPr spc="-40" dirty="0"/>
              <a:t>Giao</a:t>
            </a:r>
            <a:r>
              <a:rPr spc="-120" dirty="0"/>
              <a:t> </a:t>
            </a:r>
            <a:r>
              <a:rPr spc="-40" dirty="0"/>
              <a:t>dịch</a:t>
            </a:r>
            <a:r>
              <a:rPr spc="-135" dirty="0"/>
              <a:t> </a:t>
            </a:r>
            <a:r>
              <a:rPr spc="-40" dirty="0"/>
              <a:t>điện</a:t>
            </a:r>
            <a:r>
              <a:rPr spc="-120" dirty="0"/>
              <a:t> </a:t>
            </a:r>
            <a:r>
              <a:rPr spc="-5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65249"/>
            <a:ext cx="9963150" cy="48272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8</a:t>
            </a:r>
            <a:r>
              <a:rPr sz="2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chương,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54</a:t>
            </a:r>
            <a:r>
              <a:rPr sz="28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8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II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Thông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điệp</a:t>
            </a:r>
            <a:r>
              <a:rPr sz="2800" dirty="0">
                <a:latin typeface="Times New Roman"/>
                <a:cs typeface="Times New Roman"/>
              </a:rPr>
              <a:t> dữ</a:t>
            </a:r>
            <a:r>
              <a:rPr sz="2800" spc="-5" dirty="0">
                <a:latin typeface="Times New Roman"/>
                <a:cs typeface="Times New Roman"/>
              </a:rPr>
              <a:t> liệu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8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Chữ ký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và chứng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thực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chữ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ký điện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8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IV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Giao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kết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và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thực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hiện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hợp đồng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8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 Giao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dịch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điện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cơ </a:t>
            </a:r>
            <a:r>
              <a:rPr sz="2800" dirty="0">
                <a:latin typeface="Times New Roman"/>
                <a:cs typeface="Times New Roman"/>
              </a:rPr>
              <a:t>quan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nhà </a:t>
            </a:r>
            <a:r>
              <a:rPr sz="2800" spc="-5" dirty="0">
                <a:latin typeface="Times New Roman"/>
                <a:cs typeface="Times New Roman"/>
              </a:rPr>
              <a:t>nước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ct val="125000"/>
              </a:lnSpc>
              <a:spcBef>
                <a:spcPts val="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ninh,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toàn,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bảo </a:t>
            </a:r>
            <a:r>
              <a:rPr sz="2800" dirty="0">
                <a:latin typeface="Times New Roman"/>
                <a:cs typeface="Times New Roman"/>
              </a:rPr>
              <a:t>vệ,</a:t>
            </a:r>
            <a:r>
              <a:rPr sz="2800" spc="-5" dirty="0">
                <a:latin typeface="Times New Roman"/>
                <a:cs typeface="Times New Roman"/>
              </a:rPr>
              <a:t> bảo </a:t>
            </a:r>
            <a:r>
              <a:rPr sz="2800" spc="-10" dirty="0">
                <a:latin typeface="Times New Roman"/>
                <a:cs typeface="Times New Roman"/>
              </a:rPr>
              <a:t>mật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trong</a:t>
            </a:r>
            <a:r>
              <a:rPr sz="2800" spc="-5" dirty="0">
                <a:latin typeface="Times New Roman"/>
                <a:cs typeface="Times New Roman"/>
              </a:rPr>
              <a:t> giao dịch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393065" indent="-271780">
              <a:lnSpc>
                <a:spcPct val="100000"/>
              </a:lnSpc>
              <a:spcBef>
                <a:spcPts val="840"/>
              </a:spcBef>
              <a:buClr>
                <a:srgbClr val="E38312"/>
              </a:buClr>
              <a:buFont typeface="Calibri"/>
              <a:buChar char="◦"/>
              <a:tabLst>
                <a:tab pos="393065" algn="l"/>
                <a:tab pos="393700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VII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-Giải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quyết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chấp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và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xử lý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phạm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8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VIII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 </a:t>
            </a:r>
            <a:r>
              <a:rPr sz="2600" spc="-5" dirty="0">
                <a:latin typeface="Times New Roman"/>
                <a:cs typeface="Times New Roman"/>
              </a:rPr>
              <a:t>Điều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khoản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 hành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442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Giới</a:t>
            </a:r>
            <a:r>
              <a:rPr spc="-175" dirty="0"/>
              <a:t> </a:t>
            </a:r>
            <a:r>
              <a:rPr spc="-45" dirty="0"/>
              <a:t>thiệu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383395" cy="26530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Những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vấn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đề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đạo đức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liên quan đến luật pháp được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riêng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Tự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ngôn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vs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duyệt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phương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chống gian lận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7070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-N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HỮ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200" b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ĐỊN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67026"/>
            <a:ext cx="994410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1.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Phạm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vi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điều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chỉnh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2.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Đối </a:t>
            </a:r>
            <a:r>
              <a:rPr sz="2800" i="1" spc="-5" dirty="0">
                <a:latin typeface="Times New Roman"/>
                <a:cs typeface="Times New Roman"/>
              </a:rPr>
              <a:t>tượng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áp dụng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3.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Áp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dụng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Luật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giao dịch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4.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Giải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thích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từ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ngữ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5.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Nguyên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tắc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chung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tiến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hành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giao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dịch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6.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Chính </a:t>
            </a:r>
            <a:r>
              <a:rPr sz="2800" i="1" dirty="0">
                <a:latin typeface="Times New Roman"/>
                <a:cs typeface="Times New Roman"/>
              </a:rPr>
              <a:t>sách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phát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triển</a:t>
            </a:r>
            <a:r>
              <a:rPr sz="2800" i="1" spc="-10" dirty="0">
                <a:latin typeface="Times New Roman"/>
                <a:cs typeface="Times New Roman"/>
              </a:rPr>
              <a:t> và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ứng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dụng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giao </a:t>
            </a:r>
            <a:r>
              <a:rPr sz="2800" i="1" spc="-5" dirty="0">
                <a:latin typeface="Times New Roman"/>
                <a:cs typeface="Times New Roman"/>
              </a:rPr>
              <a:t>dịch điện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7.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Nội</a:t>
            </a:r>
            <a:r>
              <a:rPr sz="2800" i="1" dirty="0">
                <a:latin typeface="Times New Roman"/>
                <a:cs typeface="Times New Roman"/>
              </a:rPr>
              <a:t> dung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quản lý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nhà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nước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về</a:t>
            </a:r>
            <a:r>
              <a:rPr sz="2800" i="1" dirty="0">
                <a:latin typeface="Times New Roman"/>
                <a:cs typeface="Times New Roman"/>
              </a:rPr>
              <a:t> hoạt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động giao dịch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8.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35" dirty="0">
                <a:latin typeface="Times New Roman"/>
                <a:cs typeface="Times New Roman"/>
              </a:rPr>
              <a:t>Trách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nhiệm quản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lý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nhà nước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về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hoạt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động giao dịch 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9.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Các </a:t>
            </a:r>
            <a:r>
              <a:rPr sz="2800" i="1" dirty="0">
                <a:latin typeface="Times New Roman"/>
                <a:cs typeface="Times New Roman"/>
              </a:rPr>
              <a:t>hành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vi </a:t>
            </a:r>
            <a:r>
              <a:rPr sz="2800" i="1" dirty="0">
                <a:latin typeface="Times New Roman"/>
                <a:cs typeface="Times New Roman"/>
              </a:rPr>
              <a:t>bị</a:t>
            </a:r>
            <a:r>
              <a:rPr sz="2800" i="1" spc="-5" dirty="0">
                <a:latin typeface="Times New Roman"/>
                <a:cs typeface="Times New Roman"/>
              </a:rPr>
              <a:t> nghiêm cấm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trong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giao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dịch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6422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Chương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II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THÔNG</a:t>
            </a:r>
            <a:r>
              <a:rPr sz="3200" b="1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ĐIỆP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DỮ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LIỆU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1825878"/>
            <a:ext cx="8716645" cy="451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Mục 1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-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GIÁ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TRỊ </a:t>
            </a:r>
            <a:r>
              <a:rPr sz="2700" b="1" spc="-10" dirty="0">
                <a:latin typeface="Times New Roman"/>
                <a:cs typeface="Times New Roman"/>
              </a:rPr>
              <a:t>P</a:t>
            </a:r>
            <a:r>
              <a:rPr sz="2700" b="1" dirty="0">
                <a:latin typeface="Times New Roman"/>
                <a:cs typeface="Times New Roman"/>
              </a:rPr>
              <a:t>HÁP</a:t>
            </a:r>
            <a:r>
              <a:rPr sz="2700" b="1" spc="-14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LÝ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C</a:t>
            </a:r>
            <a:r>
              <a:rPr sz="2700" b="1" spc="-15" dirty="0">
                <a:latin typeface="Times New Roman"/>
                <a:cs typeface="Times New Roman"/>
              </a:rPr>
              <a:t>Ủ</a:t>
            </a:r>
            <a:r>
              <a:rPr sz="2700" b="1" dirty="0">
                <a:latin typeface="Times New Roman"/>
                <a:cs typeface="Times New Roman"/>
              </a:rPr>
              <a:t>A</a:t>
            </a:r>
            <a:r>
              <a:rPr sz="2700" b="1" spc="-18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THÔNG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ĐIỆ</a:t>
            </a:r>
            <a:r>
              <a:rPr sz="2700" b="1" dirty="0">
                <a:latin typeface="Times New Roman"/>
                <a:cs typeface="Times New Roman"/>
              </a:rPr>
              <a:t>P</a:t>
            </a:r>
            <a:r>
              <a:rPr sz="2700" b="1" spc="-15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D</a:t>
            </a:r>
            <a:r>
              <a:rPr sz="2700" b="1" dirty="0">
                <a:latin typeface="Times New Roman"/>
                <a:cs typeface="Times New Roman"/>
              </a:rPr>
              <a:t>Ữ</a:t>
            </a:r>
            <a:r>
              <a:rPr sz="2700" b="1" spc="-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LIỆU</a:t>
            </a:r>
            <a:endParaRPr sz="2700">
              <a:latin typeface="Times New Roman"/>
              <a:cs typeface="Times New Roman"/>
            </a:endParaRPr>
          </a:p>
          <a:p>
            <a:pPr marL="12700" marR="1694180">
              <a:lnSpc>
                <a:spcPct val="90000"/>
              </a:lnSpc>
              <a:spcBef>
                <a:spcPts val="160"/>
              </a:spcBef>
            </a:pPr>
            <a:r>
              <a:rPr sz="2700" spc="-5" dirty="0">
                <a:latin typeface="Times New Roman"/>
                <a:cs typeface="Times New Roman"/>
              </a:rPr>
              <a:t>Điều </a:t>
            </a:r>
            <a:r>
              <a:rPr sz="2700" dirty="0">
                <a:latin typeface="Times New Roman"/>
                <a:cs typeface="Times New Roman"/>
              </a:rPr>
              <a:t>10. </a:t>
            </a:r>
            <a:r>
              <a:rPr sz="2700" i="1" dirty="0">
                <a:latin typeface="Times New Roman"/>
                <a:cs typeface="Times New Roman"/>
              </a:rPr>
              <a:t>Hình thức thể hiện thông điệp dữ liệu 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Điều </a:t>
            </a:r>
            <a:r>
              <a:rPr sz="2700" spc="-35" dirty="0">
                <a:latin typeface="Times New Roman"/>
                <a:cs typeface="Times New Roman"/>
              </a:rPr>
              <a:t>11. </a:t>
            </a:r>
            <a:r>
              <a:rPr sz="2700" i="1" dirty="0">
                <a:latin typeface="Times New Roman"/>
                <a:cs typeface="Times New Roman"/>
              </a:rPr>
              <a:t>Giá trị pháp lý của </a:t>
            </a:r>
            <a:r>
              <a:rPr sz="2700" i="1" spc="5" dirty="0">
                <a:latin typeface="Times New Roman"/>
                <a:cs typeface="Times New Roman"/>
              </a:rPr>
              <a:t>thông </a:t>
            </a:r>
            <a:r>
              <a:rPr sz="2700" i="1" dirty="0">
                <a:latin typeface="Times New Roman"/>
                <a:cs typeface="Times New Roman"/>
              </a:rPr>
              <a:t>điệp dữ liệu 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Điều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12.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Thông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điệp</a:t>
            </a:r>
            <a:r>
              <a:rPr sz="2700" i="1" spc="-2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dữ liệu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có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giá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trị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như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văn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bản </a:t>
            </a:r>
            <a:r>
              <a:rPr sz="2700" i="1" spc="-6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Điều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13.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Thông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điệp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dữ liệu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có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giá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trị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như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bản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gốc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</a:pPr>
            <a:r>
              <a:rPr sz="2700" spc="-5" dirty="0">
                <a:latin typeface="Times New Roman"/>
                <a:cs typeface="Times New Roman"/>
              </a:rPr>
              <a:t>Điều</a:t>
            </a:r>
            <a:r>
              <a:rPr sz="2700" dirty="0">
                <a:latin typeface="Times New Roman"/>
                <a:cs typeface="Times New Roman"/>
              </a:rPr>
              <a:t> 14.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Thông điệp</a:t>
            </a:r>
            <a:r>
              <a:rPr sz="2700" i="1" spc="-2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dữ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liệu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có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giá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trị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làm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chứng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cứ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920"/>
              </a:lnSpc>
            </a:pPr>
            <a:r>
              <a:rPr sz="2700" spc="-5" dirty="0">
                <a:latin typeface="Times New Roman"/>
                <a:cs typeface="Times New Roman"/>
              </a:rPr>
              <a:t>Điều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15.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Lưu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trữ</a:t>
            </a:r>
            <a:r>
              <a:rPr sz="2700" i="1" spc="-2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thông</a:t>
            </a:r>
            <a:r>
              <a:rPr sz="2700" i="1" spc="-3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điệp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dữ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liệu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920"/>
              </a:lnSpc>
            </a:pPr>
            <a:r>
              <a:rPr sz="2700" b="1" dirty="0">
                <a:latin typeface="Times New Roman"/>
                <a:cs typeface="Times New Roman"/>
              </a:rPr>
              <a:t>Mục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2</a:t>
            </a:r>
            <a:r>
              <a:rPr sz="2700" b="1" spc="-2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- GỬI,</a:t>
            </a:r>
            <a:r>
              <a:rPr sz="2700" b="1" spc="-10" dirty="0">
                <a:latin typeface="Times New Roman"/>
                <a:cs typeface="Times New Roman"/>
              </a:rPr>
              <a:t> NHẬN</a:t>
            </a:r>
            <a:r>
              <a:rPr sz="2700" b="1" spc="-4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THÔNG</a:t>
            </a:r>
            <a:r>
              <a:rPr sz="2700" b="1" spc="-2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ĐIỆP</a:t>
            </a:r>
            <a:r>
              <a:rPr sz="2700" b="1" spc="-16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DỮ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LIỆU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</a:pPr>
            <a:r>
              <a:rPr sz="2700" spc="-5" dirty="0">
                <a:latin typeface="Times New Roman"/>
                <a:cs typeface="Times New Roman"/>
              </a:rPr>
              <a:t>Điều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16.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Người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khởi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tạo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thông</a:t>
            </a:r>
            <a:r>
              <a:rPr sz="2700" i="1" spc="-3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điệp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dữ</a:t>
            </a:r>
            <a:r>
              <a:rPr sz="2700" i="1" spc="-2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liệu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</a:pPr>
            <a:r>
              <a:rPr sz="2700" spc="-5" dirty="0">
                <a:latin typeface="Times New Roman"/>
                <a:cs typeface="Times New Roman"/>
              </a:rPr>
              <a:t>Điều</a:t>
            </a:r>
            <a:r>
              <a:rPr sz="2700" dirty="0">
                <a:latin typeface="Times New Roman"/>
                <a:cs typeface="Times New Roman"/>
              </a:rPr>
              <a:t> 17.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Thời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điểm,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địa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điểm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gửi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thông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điệp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dữ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liệu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</a:pPr>
            <a:r>
              <a:rPr sz="2700" spc="-5" dirty="0">
                <a:latin typeface="Times New Roman"/>
                <a:cs typeface="Times New Roman"/>
              </a:rPr>
              <a:t>Điều </a:t>
            </a:r>
            <a:r>
              <a:rPr sz="2700" dirty="0">
                <a:latin typeface="Times New Roman"/>
                <a:cs typeface="Times New Roman"/>
              </a:rPr>
              <a:t>18.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Nhận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thông</a:t>
            </a:r>
            <a:r>
              <a:rPr sz="2700" i="1" spc="-2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điệp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dữ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liệu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080"/>
              </a:lnSpc>
            </a:pPr>
            <a:r>
              <a:rPr sz="2700" spc="-5" dirty="0">
                <a:latin typeface="Times New Roman"/>
                <a:cs typeface="Times New Roman"/>
              </a:rPr>
              <a:t>Điều</a:t>
            </a:r>
            <a:r>
              <a:rPr sz="2700" dirty="0">
                <a:latin typeface="Times New Roman"/>
                <a:cs typeface="Times New Roman"/>
              </a:rPr>
              <a:t> 19.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Thời </a:t>
            </a:r>
            <a:r>
              <a:rPr sz="2700" i="1" dirty="0">
                <a:latin typeface="Times New Roman"/>
                <a:cs typeface="Times New Roman"/>
              </a:rPr>
              <a:t>điểm,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địa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điểm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nhận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thông</a:t>
            </a:r>
            <a:r>
              <a:rPr sz="2700" i="1" spc="-2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điệp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dữ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liệu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6270752"/>
            <a:ext cx="64090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Times New Roman"/>
                <a:cs typeface="Times New Roman"/>
              </a:rPr>
              <a:t>Điều</a:t>
            </a:r>
            <a:r>
              <a:rPr sz="2700" dirty="0">
                <a:latin typeface="Times New Roman"/>
                <a:cs typeface="Times New Roman"/>
              </a:rPr>
              <a:t> 20.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Gửi,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nhận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tự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động</a:t>
            </a:r>
            <a:r>
              <a:rPr sz="2700" i="1" spc="-2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thông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điệp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dữ liệu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5975" y="6546291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763270"/>
            <a:ext cx="10910570" cy="9283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Chương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III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CHỮ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KÝ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ĐIỆN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TỬ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VÀ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CHỨNG</a:t>
            </a:r>
            <a:r>
              <a:rPr sz="3200" b="1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THỰC</a:t>
            </a:r>
            <a:r>
              <a:rPr sz="32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CHỮ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KÝ </a:t>
            </a:r>
            <a:r>
              <a:rPr sz="3200" b="1" spc="-7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ĐIỆN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TỬ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1586209"/>
            <a:ext cx="8326755" cy="45078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b="1" spc="-5" dirty="0">
                <a:latin typeface="Times New Roman"/>
                <a:cs typeface="Times New Roman"/>
              </a:rPr>
              <a:t>Mục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GIÁ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TRỊ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PHÁP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LÝ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CỦA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CHỮ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KÝ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ĐIỆN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21.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Chữ </a:t>
            </a:r>
            <a:r>
              <a:rPr sz="2800" i="1" spc="-10" dirty="0">
                <a:latin typeface="Times New Roman"/>
                <a:cs typeface="Times New Roman"/>
              </a:rPr>
              <a:t>ký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 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22.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Điều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kiện </a:t>
            </a:r>
            <a:r>
              <a:rPr sz="2800" i="1" dirty="0">
                <a:latin typeface="Times New Roman"/>
                <a:cs typeface="Times New Roman"/>
              </a:rPr>
              <a:t>để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bảo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đảm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toàn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cho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chữ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ký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1667510">
              <a:lnSpc>
                <a:spcPct val="150000"/>
              </a:lnSpc>
              <a:spcBef>
                <a:spcPts val="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23. </a:t>
            </a:r>
            <a:r>
              <a:rPr sz="2800" i="1" spc="-5" dirty="0">
                <a:latin typeface="Times New Roman"/>
                <a:cs typeface="Times New Roman"/>
              </a:rPr>
              <a:t>Nguyên </a:t>
            </a:r>
            <a:r>
              <a:rPr sz="2800" i="1" dirty="0">
                <a:latin typeface="Times New Roman"/>
                <a:cs typeface="Times New Roman"/>
              </a:rPr>
              <a:t>tắc </a:t>
            </a:r>
            <a:r>
              <a:rPr sz="2800" i="1" spc="-5" dirty="0">
                <a:latin typeface="Times New Roman"/>
                <a:cs typeface="Times New Roman"/>
              </a:rPr>
              <a:t>sử </a:t>
            </a:r>
            <a:r>
              <a:rPr sz="2800" i="1" dirty="0">
                <a:latin typeface="Times New Roman"/>
                <a:cs typeface="Times New Roman"/>
              </a:rPr>
              <a:t>dụng </a:t>
            </a:r>
            <a:r>
              <a:rPr sz="2800" i="1" spc="-5" dirty="0">
                <a:latin typeface="Times New Roman"/>
                <a:cs typeface="Times New Roman"/>
              </a:rPr>
              <a:t>chữ </a:t>
            </a:r>
            <a:r>
              <a:rPr sz="2800" i="1" spc="-10" dirty="0">
                <a:latin typeface="Times New Roman"/>
                <a:cs typeface="Times New Roman"/>
              </a:rPr>
              <a:t>ký </a:t>
            </a:r>
            <a:r>
              <a:rPr sz="2800" i="1" spc="-5" dirty="0">
                <a:latin typeface="Times New Roman"/>
                <a:cs typeface="Times New Roman"/>
              </a:rPr>
              <a:t>điện tử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24.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Giá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trị </a:t>
            </a:r>
            <a:r>
              <a:rPr sz="2800" i="1" dirty="0">
                <a:latin typeface="Times New Roman"/>
                <a:cs typeface="Times New Roman"/>
              </a:rPr>
              <a:t>pháp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lý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của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chữ </a:t>
            </a:r>
            <a:r>
              <a:rPr sz="2800" i="1" spc="-10" dirty="0">
                <a:latin typeface="Times New Roman"/>
                <a:cs typeface="Times New Roman"/>
              </a:rPr>
              <a:t>ký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25. </a:t>
            </a:r>
            <a:r>
              <a:rPr sz="2800" i="1" spc="-5" dirty="0">
                <a:latin typeface="Times New Roman"/>
                <a:cs typeface="Times New Roman"/>
              </a:rPr>
              <a:t>Nghĩa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vụ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của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người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ký</a:t>
            </a:r>
            <a:r>
              <a:rPr sz="2800" i="1" spc="-10" dirty="0">
                <a:latin typeface="Times New Roman"/>
                <a:cs typeface="Times New Roman"/>
              </a:rPr>
              <a:t> chữ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ký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 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26.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Nghĩa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vụ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của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bên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chấp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nhận</a:t>
            </a:r>
            <a:r>
              <a:rPr sz="2800" i="1" spc="-5" dirty="0">
                <a:latin typeface="Times New Roman"/>
                <a:cs typeface="Times New Roman"/>
              </a:rPr>
              <a:t> chữ </a:t>
            </a:r>
            <a:r>
              <a:rPr sz="2800" i="1" spc="-10" dirty="0">
                <a:latin typeface="Times New Roman"/>
                <a:cs typeface="Times New Roman"/>
              </a:rPr>
              <a:t>ký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6282334"/>
            <a:ext cx="9732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27. </a:t>
            </a:r>
            <a:r>
              <a:rPr sz="2800" i="1" spc="-5" dirty="0">
                <a:latin typeface="Times New Roman"/>
                <a:cs typeface="Times New Roman"/>
              </a:rPr>
              <a:t>Thừa</a:t>
            </a:r>
            <a:r>
              <a:rPr sz="2800" i="1" dirty="0">
                <a:latin typeface="Times New Roman"/>
                <a:cs typeface="Times New Roman"/>
              </a:rPr>
              <a:t> nhận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chữ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ký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 tử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và chứng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thư 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nước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ngoài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5975" y="6546291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763270"/>
            <a:ext cx="9187180" cy="9283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II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Ữ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Ý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ĐIỆ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Ử</a:t>
            </a:r>
            <a:r>
              <a:rPr sz="32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À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HỨ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HỰ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C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Ữ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Ý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ĐIỆ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Ử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18046"/>
            <a:ext cx="10819130" cy="429323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800" b="1" spc="-5" dirty="0">
                <a:latin typeface="Times New Roman"/>
                <a:cs typeface="Times New Roman"/>
              </a:rPr>
              <a:t>Mục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2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DỊCH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VỤ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CHỨNG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THỰC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CHỮ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KÝ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ĐIỆN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28.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Hoạt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động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dịch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vụ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chứng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thực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chữ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ký </a:t>
            </a:r>
            <a:r>
              <a:rPr sz="2800" i="1" dirty="0">
                <a:latin typeface="Times New Roman"/>
                <a:cs typeface="Times New Roman"/>
              </a:rPr>
              <a:t>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29. </a:t>
            </a:r>
            <a:r>
              <a:rPr sz="2800" i="1" spc="-5" dirty="0">
                <a:latin typeface="Times New Roman"/>
                <a:cs typeface="Times New Roman"/>
              </a:rPr>
              <a:t>Nội </a:t>
            </a:r>
            <a:r>
              <a:rPr sz="2800" i="1" dirty="0">
                <a:latin typeface="Times New Roman"/>
                <a:cs typeface="Times New Roman"/>
              </a:rPr>
              <a:t>dung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của chứng thư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 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30. </a:t>
            </a:r>
            <a:r>
              <a:rPr sz="2800" i="1" dirty="0">
                <a:latin typeface="Times New Roman"/>
                <a:cs typeface="Times New Roman"/>
              </a:rPr>
              <a:t>Tổ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chức cung cấp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dịch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vụ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chứng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thực chữ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ký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256540">
              <a:lnSpc>
                <a:spcPts val="4200"/>
              </a:lnSpc>
              <a:spcBef>
                <a:spcPts val="2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31. </a:t>
            </a:r>
            <a:r>
              <a:rPr sz="2800" i="1" spc="-10" dirty="0">
                <a:latin typeface="Times New Roman"/>
                <a:cs typeface="Times New Roman"/>
              </a:rPr>
              <a:t>Quyền</a:t>
            </a:r>
            <a:r>
              <a:rPr sz="2800" i="1" spc="2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và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nghĩa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vụ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của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tổ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chức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cung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cấp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dịch </a:t>
            </a:r>
            <a:r>
              <a:rPr sz="2800" i="1" spc="-10" dirty="0">
                <a:latin typeface="Times New Roman"/>
                <a:cs typeface="Times New Roman"/>
              </a:rPr>
              <a:t>vụ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chứng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thực chữ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ký</a:t>
            </a:r>
            <a:r>
              <a:rPr sz="2800" i="1" spc="-5" dirty="0">
                <a:latin typeface="Times New Roman"/>
                <a:cs typeface="Times New Roman"/>
              </a:rPr>
              <a:t> điện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b="1" spc="-5" dirty="0">
                <a:latin typeface="Times New Roman"/>
                <a:cs typeface="Times New Roman"/>
              </a:rPr>
              <a:t>Mục 3 -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QUẢN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LÝ </a:t>
            </a:r>
            <a:r>
              <a:rPr sz="2800" b="1" spc="-10" dirty="0">
                <a:latin typeface="Times New Roman"/>
                <a:cs typeface="Times New Roman"/>
              </a:rPr>
              <a:t>DỊCH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VỤ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CHỨNG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THỰC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CHỮ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KÝ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ĐIỆN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32. </a:t>
            </a:r>
            <a:r>
              <a:rPr sz="2800" i="1" spc="-5" dirty="0">
                <a:latin typeface="Times New Roman"/>
                <a:cs typeface="Times New Roman"/>
              </a:rPr>
              <a:t>Các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điều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kiện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để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được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cung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cấp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dịch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vụ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chứng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thực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chữ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ký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763270"/>
            <a:ext cx="9511665" cy="9283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32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IA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Ế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À</a:t>
            </a:r>
            <a:r>
              <a:rPr sz="3200" b="1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HỰ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IỆ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HỢ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200" b="1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Đ</a:t>
            </a:r>
            <a:r>
              <a:rPr sz="32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Ồ</a:t>
            </a:r>
            <a:r>
              <a:rPr sz="32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G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ĐIỆ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Ử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34769"/>
            <a:ext cx="9832975" cy="42938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33.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Hợp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đồng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 tử</a:t>
            </a:r>
            <a:endParaRPr sz="2800">
              <a:latin typeface="Times New Roman"/>
              <a:cs typeface="Times New Roman"/>
            </a:endParaRPr>
          </a:p>
          <a:p>
            <a:pPr marL="12700" marR="1313180">
              <a:lnSpc>
                <a:spcPct val="125000"/>
              </a:lnSpc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34. </a:t>
            </a:r>
            <a:r>
              <a:rPr sz="2800" i="1" spc="-5" dirty="0">
                <a:latin typeface="Times New Roman"/>
                <a:cs typeface="Times New Roman"/>
              </a:rPr>
              <a:t>Thừa </a:t>
            </a:r>
            <a:r>
              <a:rPr sz="2800" i="1" dirty="0">
                <a:latin typeface="Times New Roman"/>
                <a:cs typeface="Times New Roman"/>
              </a:rPr>
              <a:t>nhận giá </a:t>
            </a:r>
            <a:r>
              <a:rPr sz="2800" i="1" spc="-5" dirty="0">
                <a:latin typeface="Times New Roman"/>
                <a:cs typeface="Times New Roman"/>
              </a:rPr>
              <a:t>trị </a:t>
            </a:r>
            <a:r>
              <a:rPr sz="2800" i="1" dirty="0">
                <a:latin typeface="Times New Roman"/>
                <a:cs typeface="Times New Roman"/>
              </a:rPr>
              <a:t>pháp </a:t>
            </a:r>
            <a:r>
              <a:rPr sz="2800" i="1" spc="-5" dirty="0">
                <a:latin typeface="Times New Roman"/>
                <a:cs typeface="Times New Roman"/>
              </a:rPr>
              <a:t>lý của hợp </a:t>
            </a:r>
            <a:r>
              <a:rPr sz="2800" i="1" dirty="0">
                <a:latin typeface="Times New Roman"/>
                <a:cs typeface="Times New Roman"/>
              </a:rPr>
              <a:t>đồng </a:t>
            </a:r>
            <a:r>
              <a:rPr sz="2800" i="1" spc="-5" dirty="0">
                <a:latin typeface="Times New Roman"/>
                <a:cs typeface="Times New Roman"/>
              </a:rPr>
              <a:t>điện tử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35. </a:t>
            </a:r>
            <a:r>
              <a:rPr sz="2800" i="1" spc="-5" dirty="0">
                <a:latin typeface="Times New Roman"/>
                <a:cs typeface="Times New Roman"/>
              </a:rPr>
              <a:t>Nguyên</a:t>
            </a:r>
            <a:r>
              <a:rPr sz="2800" i="1" dirty="0">
                <a:latin typeface="Times New Roman"/>
                <a:cs typeface="Times New Roman"/>
              </a:rPr>
              <a:t> tắc</a:t>
            </a:r>
            <a:r>
              <a:rPr sz="2800" i="1" spc="-5" dirty="0">
                <a:latin typeface="Times New Roman"/>
                <a:cs typeface="Times New Roman"/>
              </a:rPr>
              <a:t> giao kết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và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thực hiện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hợp</a:t>
            </a:r>
            <a:r>
              <a:rPr sz="2800" i="1" spc="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đồng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36.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Giao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kết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hợp</a:t>
            </a:r>
            <a:r>
              <a:rPr sz="2800" i="1" dirty="0">
                <a:latin typeface="Times New Roman"/>
                <a:cs typeface="Times New Roman"/>
              </a:rPr>
              <a:t> đồng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2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37. </a:t>
            </a:r>
            <a:r>
              <a:rPr sz="2800" i="1" spc="-55" dirty="0">
                <a:latin typeface="Times New Roman"/>
                <a:cs typeface="Times New Roman"/>
              </a:rPr>
              <a:t>Việc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nhận,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gửi,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thời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điểm,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địa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điểm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nhận,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gửi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thông</a:t>
            </a:r>
            <a:r>
              <a:rPr sz="2800" i="1" spc="-5" dirty="0">
                <a:latin typeface="Times New Roman"/>
                <a:cs typeface="Times New Roman"/>
              </a:rPr>
              <a:t> điệp dữ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liệu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trong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giao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kết </a:t>
            </a:r>
            <a:r>
              <a:rPr sz="2800" i="1" spc="-10" dirty="0">
                <a:latin typeface="Times New Roman"/>
                <a:cs typeface="Times New Roman"/>
              </a:rPr>
              <a:t>và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thực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hiện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hợp</a:t>
            </a:r>
            <a:r>
              <a:rPr sz="2800" i="1" dirty="0">
                <a:latin typeface="Times New Roman"/>
                <a:cs typeface="Times New Roman"/>
              </a:rPr>
              <a:t> đồng</a:t>
            </a:r>
            <a:r>
              <a:rPr sz="2800" i="1" spc="-5" dirty="0">
                <a:latin typeface="Times New Roman"/>
                <a:cs typeface="Times New Roman"/>
              </a:rPr>
              <a:t> điện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364490">
              <a:lnSpc>
                <a:spcPts val="420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38. </a:t>
            </a:r>
            <a:r>
              <a:rPr sz="2800" i="1" spc="-5" dirty="0">
                <a:latin typeface="Times New Roman"/>
                <a:cs typeface="Times New Roman"/>
              </a:rPr>
              <a:t>Giá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trị</a:t>
            </a:r>
            <a:r>
              <a:rPr sz="2800" i="1" dirty="0">
                <a:latin typeface="Times New Roman"/>
                <a:cs typeface="Times New Roman"/>
              </a:rPr>
              <a:t> pháp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lý của</a:t>
            </a:r>
            <a:r>
              <a:rPr sz="2800" i="1" dirty="0">
                <a:latin typeface="Times New Roman"/>
                <a:cs typeface="Times New Roman"/>
              </a:rPr>
              <a:t> thông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báo </a:t>
            </a:r>
            <a:r>
              <a:rPr sz="2800" i="1" spc="-25" dirty="0">
                <a:latin typeface="Times New Roman"/>
                <a:cs typeface="Times New Roman"/>
              </a:rPr>
              <a:t>trong</a:t>
            </a:r>
            <a:r>
              <a:rPr sz="2800" i="1" spc="-5" dirty="0">
                <a:latin typeface="Times New Roman"/>
                <a:cs typeface="Times New Roman"/>
              </a:rPr>
              <a:t> giao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kết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và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thực hiện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hợp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đồng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763270"/>
            <a:ext cx="8950960" cy="9283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32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Ị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Đ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IỆ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Ử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CỦ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Ơ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QUA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NHÀ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NƯỚC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18046"/>
            <a:ext cx="10133330" cy="429323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39.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Các </a:t>
            </a:r>
            <a:r>
              <a:rPr sz="2800" i="1" dirty="0">
                <a:latin typeface="Times New Roman"/>
                <a:cs typeface="Times New Roman"/>
              </a:rPr>
              <a:t>loại</a:t>
            </a:r>
            <a:r>
              <a:rPr sz="2800" i="1" spc="-5" dirty="0">
                <a:latin typeface="Times New Roman"/>
                <a:cs typeface="Times New Roman"/>
              </a:rPr>
              <a:t> hình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giao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dịch điện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của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cơ</a:t>
            </a:r>
            <a:r>
              <a:rPr sz="2800" i="1" dirty="0">
                <a:latin typeface="Times New Roman"/>
                <a:cs typeface="Times New Roman"/>
              </a:rPr>
              <a:t> quan</a:t>
            </a:r>
            <a:r>
              <a:rPr sz="2800" i="1" spc="-5" dirty="0">
                <a:latin typeface="Times New Roman"/>
                <a:cs typeface="Times New Roman"/>
              </a:rPr>
              <a:t> nhà nước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40. </a:t>
            </a:r>
            <a:r>
              <a:rPr sz="2800" i="1" spc="-5" dirty="0">
                <a:latin typeface="Times New Roman"/>
                <a:cs typeface="Times New Roman"/>
              </a:rPr>
              <a:t>Nguyên tắc tiến </a:t>
            </a:r>
            <a:r>
              <a:rPr sz="2800" i="1" dirty="0">
                <a:latin typeface="Times New Roman"/>
                <a:cs typeface="Times New Roman"/>
              </a:rPr>
              <a:t>hành giao </a:t>
            </a:r>
            <a:r>
              <a:rPr sz="2800" i="1" spc="-5" dirty="0">
                <a:latin typeface="Times New Roman"/>
                <a:cs typeface="Times New Roman"/>
              </a:rPr>
              <a:t>dịch </a:t>
            </a:r>
            <a:r>
              <a:rPr sz="2800" i="1" dirty="0">
                <a:latin typeface="Times New Roman"/>
                <a:cs typeface="Times New Roman"/>
              </a:rPr>
              <a:t>điện </a:t>
            </a:r>
            <a:r>
              <a:rPr sz="2800" i="1" spc="-5" dirty="0">
                <a:latin typeface="Times New Roman"/>
                <a:cs typeface="Times New Roman"/>
              </a:rPr>
              <a:t>tử của </a:t>
            </a:r>
            <a:r>
              <a:rPr sz="2800" i="1" spc="-10" dirty="0">
                <a:latin typeface="Times New Roman"/>
                <a:cs typeface="Times New Roman"/>
              </a:rPr>
              <a:t>cơ </a:t>
            </a:r>
            <a:r>
              <a:rPr sz="2800" i="1" dirty="0">
                <a:latin typeface="Times New Roman"/>
                <a:cs typeface="Times New Roman"/>
              </a:rPr>
              <a:t>quan nhà </a:t>
            </a:r>
            <a:r>
              <a:rPr sz="2800" i="1" spc="-5" dirty="0">
                <a:latin typeface="Times New Roman"/>
                <a:cs typeface="Times New Roman"/>
              </a:rPr>
              <a:t>nước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41.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Bảo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đảm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an</a:t>
            </a:r>
            <a:r>
              <a:rPr sz="2800" i="1" dirty="0">
                <a:latin typeface="Times New Roman"/>
                <a:cs typeface="Times New Roman"/>
              </a:rPr>
              <a:t> toàn,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bảo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mật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và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lưu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trữ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thông</a:t>
            </a:r>
            <a:r>
              <a:rPr sz="2800" i="1" spc="-5" dirty="0">
                <a:latin typeface="Times New Roman"/>
                <a:cs typeface="Times New Roman"/>
              </a:rPr>
              <a:t> tin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trong 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cơ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quan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nhà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nước</a:t>
            </a:r>
            <a:endParaRPr sz="2800">
              <a:latin typeface="Times New Roman"/>
              <a:cs typeface="Times New Roman"/>
            </a:endParaRPr>
          </a:p>
          <a:p>
            <a:pPr marL="12700" marR="777240">
              <a:lnSpc>
                <a:spcPts val="4200"/>
              </a:lnSpc>
              <a:spcBef>
                <a:spcPts val="2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42.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35" dirty="0">
                <a:latin typeface="Times New Roman"/>
                <a:cs typeface="Times New Roman"/>
              </a:rPr>
              <a:t>Trách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nhiệm</a:t>
            </a:r>
            <a:r>
              <a:rPr sz="2800" i="1" spc="-10" dirty="0">
                <a:latin typeface="Times New Roman"/>
                <a:cs typeface="Times New Roman"/>
              </a:rPr>
              <a:t> của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cơ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quan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nhà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nước </a:t>
            </a:r>
            <a:r>
              <a:rPr sz="2800" i="1" spc="-25" dirty="0">
                <a:latin typeface="Times New Roman"/>
                <a:cs typeface="Times New Roman"/>
              </a:rPr>
              <a:t>trong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trường</a:t>
            </a:r>
            <a:r>
              <a:rPr sz="2800" i="1" dirty="0">
                <a:latin typeface="Times New Roman"/>
                <a:cs typeface="Times New Roman"/>
              </a:rPr>
              <a:t> hợp hệ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thống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thông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tin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 tử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bị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lỗi</a:t>
            </a:r>
            <a:endParaRPr sz="2800">
              <a:latin typeface="Times New Roman"/>
              <a:cs typeface="Times New Roman"/>
            </a:endParaRPr>
          </a:p>
          <a:p>
            <a:pPr marL="12700" marR="368935">
              <a:lnSpc>
                <a:spcPts val="420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43.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35" dirty="0">
                <a:latin typeface="Times New Roman"/>
                <a:cs typeface="Times New Roman"/>
              </a:rPr>
              <a:t>Trách</a:t>
            </a:r>
            <a:r>
              <a:rPr sz="2800" i="1" spc="-5" dirty="0">
                <a:latin typeface="Times New Roman"/>
                <a:cs typeface="Times New Roman"/>
              </a:rPr>
              <a:t> nhiệm của cơ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quan,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tổ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chức, </a:t>
            </a:r>
            <a:r>
              <a:rPr sz="2800" i="1" spc="-10" dirty="0">
                <a:latin typeface="Times New Roman"/>
                <a:cs typeface="Times New Roman"/>
              </a:rPr>
              <a:t>cá</a:t>
            </a:r>
            <a:r>
              <a:rPr sz="2800" i="1" dirty="0">
                <a:latin typeface="Times New Roman"/>
                <a:cs typeface="Times New Roman"/>
              </a:rPr>
              <a:t> nhân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trong</a:t>
            </a:r>
            <a:r>
              <a:rPr sz="2800" i="1" spc="-5" dirty="0">
                <a:latin typeface="Times New Roman"/>
                <a:cs typeface="Times New Roman"/>
              </a:rPr>
              <a:t> giao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dịch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với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cơ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quan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nhà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nước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989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Chương</a:t>
            </a:r>
            <a:r>
              <a:rPr sz="3200" b="1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NINH,</a:t>
            </a:r>
            <a:r>
              <a:rPr sz="3200" b="1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sz="3200" b="1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TOÀN,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BẢO</a:t>
            </a:r>
            <a:r>
              <a:rPr sz="3200" b="1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VỆ,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BẢO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MẬT </a:t>
            </a:r>
            <a:r>
              <a:rPr sz="3200" b="1" spc="-7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TR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IA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DỊC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ĐIỆ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Ử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789963"/>
            <a:ext cx="9911080" cy="450723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44.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Bảo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đảm an ninh,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an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toàn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trong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giao dịch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45.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Bảo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vệ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thông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điệp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dữ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46.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Bảo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mật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thông</a:t>
            </a:r>
            <a:r>
              <a:rPr sz="2800" i="1" spc="-5" dirty="0">
                <a:latin typeface="Times New Roman"/>
                <a:cs typeface="Times New Roman"/>
              </a:rPr>
              <a:t> tin </a:t>
            </a:r>
            <a:r>
              <a:rPr sz="2800" i="1" dirty="0">
                <a:latin typeface="Times New Roman"/>
                <a:cs typeface="Times New Roman"/>
              </a:rPr>
              <a:t>trong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giao dịch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 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47. </a:t>
            </a:r>
            <a:r>
              <a:rPr sz="2800" i="1" spc="-5" dirty="0">
                <a:latin typeface="Times New Roman"/>
                <a:cs typeface="Times New Roman"/>
              </a:rPr>
              <a:t>Trách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nhiệm</a:t>
            </a:r>
            <a:r>
              <a:rPr sz="2800" i="1" spc="-5" dirty="0">
                <a:latin typeface="Times New Roman"/>
                <a:cs typeface="Times New Roman"/>
              </a:rPr>
              <a:t> của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tổ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chức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cung cấp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dịch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vụ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 marR="264160">
              <a:lnSpc>
                <a:spcPct val="15000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48.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Trách </a:t>
            </a:r>
            <a:r>
              <a:rPr sz="2800" i="1" dirty="0">
                <a:latin typeface="Times New Roman"/>
                <a:cs typeface="Times New Roman"/>
              </a:rPr>
              <a:t>nhiệm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của cơ</a:t>
            </a:r>
            <a:r>
              <a:rPr sz="2800" i="1" dirty="0">
                <a:latin typeface="Times New Roman"/>
                <a:cs typeface="Times New Roman"/>
              </a:rPr>
              <a:t> quan, </a:t>
            </a:r>
            <a:r>
              <a:rPr sz="2800" i="1" spc="-5" dirty="0">
                <a:latin typeface="Times New Roman"/>
                <a:cs typeface="Times New Roman"/>
              </a:rPr>
              <a:t>tổ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chức,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cá nhân khi có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yêu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cầu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của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cơ </a:t>
            </a:r>
            <a:r>
              <a:rPr sz="2800" i="1" dirty="0">
                <a:latin typeface="Times New Roman"/>
                <a:cs typeface="Times New Roman"/>
              </a:rPr>
              <a:t>quan</a:t>
            </a:r>
            <a:r>
              <a:rPr sz="2800" i="1" spc="-5" dirty="0">
                <a:latin typeface="Times New Roman"/>
                <a:cs typeface="Times New Roman"/>
              </a:rPr>
              <a:t> nhà nước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có thẩm quyền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49.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Quyền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và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trách nhiệm của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cơ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quan nhà nước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có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thẩm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quyền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763270"/>
            <a:ext cx="9454515" cy="9283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-G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IẢ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UYẾ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TRAN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Ấ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200" b="1" spc="-3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À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Ử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Ý 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PHẠM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789963"/>
            <a:ext cx="7828280" cy="19462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50.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Xử</a:t>
            </a:r>
            <a:r>
              <a:rPr sz="2800" i="1" spc="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lý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vi</a:t>
            </a:r>
            <a:r>
              <a:rPr sz="2800" i="1" dirty="0">
                <a:latin typeface="Times New Roman"/>
                <a:cs typeface="Times New Roman"/>
              </a:rPr>
              <a:t> phạm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pháp</a:t>
            </a:r>
            <a:r>
              <a:rPr sz="2800" i="1" spc="-5" dirty="0">
                <a:latin typeface="Times New Roman"/>
                <a:cs typeface="Times New Roman"/>
              </a:rPr>
              <a:t> luật về giao dịch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51.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Tranh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chấp </a:t>
            </a:r>
            <a:r>
              <a:rPr sz="2800" i="1" dirty="0">
                <a:latin typeface="Times New Roman"/>
                <a:cs typeface="Times New Roman"/>
              </a:rPr>
              <a:t>trong</a:t>
            </a:r>
            <a:r>
              <a:rPr sz="2800" i="1" spc="-5" dirty="0">
                <a:latin typeface="Times New Roman"/>
                <a:cs typeface="Times New Roman"/>
              </a:rPr>
              <a:t> giao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dịch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52.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Giải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quyết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tranh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chấp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trong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giao dịch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điện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72618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VII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ĐIỀ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KHO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Ả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ÀN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789963"/>
            <a:ext cx="4219575" cy="13061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53.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Hiệu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lực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thi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hành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54.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Hướng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dẫn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thi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hành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5396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25" dirty="0"/>
              <a:t> </a:t>
            </a:r>
            <a:r>
              <a:rPr spc="-40" dirty="0"/>
              <a:t>Giao</a:t>
            </a:r>
            <a:r>
              <a:rPr spc="-120" dirty="0"/>
              <a:t> </a:t>
            </a:r>
            <a:r>
              <a:rPr spc="-40" dirty="0"/>
              <a:t>dịch</a:t>
            </a:r>
            <a:r>
              <a:rPr spc="-135" dirty="0"/>
              <a:t> </a:t>
            </a:r>
            <a:r>
              <a:rPr spc="-40" dirty="0"/>
              <a:t>điện</a:t>
            </a:r>
            <a:r>
              <a:rPr spc="-114" dirty="0"/>
              <a:t> </a:t>
            </a:r>
            <a:r>
              <a:rPr spc="-5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94943" y="1799285"/>
            <a:ext cx="10086340" cy="4392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Điều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1.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Phạm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vi</a:t>
            </a:r>
            <a:r>
              <a:rPr sz="2800" b="1" i="1" spc="-5" dirty="0">
                <a:latin typeface="Times New Roman"/>
                <a:cs typeface="Times New Roman"/>
              </a:rPr>
              <a:t> điều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chỉnh</a:t>
            </a: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20000"/>
              </a:lnSpc>
              <a:spcBef>
                <a:spcPts val="1410"/>
              </a:spcBef>
            </a:pPr>
            <a:r>
              <a:rPr sz="2800" spc="-5" dirty="0">
                <a:latin typeface="Times New Roman"/>
                <a:cs typeface="Times New Roman"/>
              </a:rPr>
              <a:t>Luật này </a:t>
            </a:r>
            <a:r>
              <a:rPr sz="2800" dirty="0">
                <a:latin typeface="Times New Roman"/>
                <a:cs typeface="Times New Roman"/>
              </a:rPr>
              <a:t>quy </a:t>
            </a:r>
            <a:r>
              <a:rPr sz="2800" spc="-5" dirty="0">
                <a:latin typeface="Times New Roman"/>
                <a:cs typeface="Times New Roman"/>
              </a:rPr>
              <a:t>định </a:t>
            </a:r>
            <a:r>
              <a:rPr sz="2800" dirty="0">
                <a:latin typeface="Times New Roman"/>
                <a:cs typeface="Times New Roman"/>
              </a:rPr>
              <a:t>về </a:t>
            </a:r>
            <a:r>
              <a:rPr sz="2800" spc="-5" dirty="0">
                <a:latin typeface="Times New Roman"/>
                <a:cs typeface="Times New Roman"/>
              </a:rPr>
              <a:t>giao dịch điện tử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hoạt </a:t>
            </a:r>
            <a:r>
              <a:rPr sz="2800" dirty="0">
                <a:latin typeface="Times New Roman"/>
                <a:cs typeface="Times New Roman"/>
              </a:rPr>
              <a:t>động </a:t>
            </a:r>
            <a:r>
              <a:rPr sz="2800" spc="-10" dirty="0">
                <a:latin typeface="Times New Roman"/>
                <a:cs typeface="Times New Roman"/>
              </a:rPr>
              <a:t>của các cơ </a:t>
            </a:r>
            <a:r>
              <a:rPr sz="2800" spc="-5" dirty="0">
                <a:latin typeface="Times New Roman"/>
                <a:cs typeface="Times New Roman"/>
              </a:rPr>
              <a:t> quan </a:t>
            </a:r>
            <a:r>
              <a:rPr sz="2800" dirty="0">
                <a:latin typeface="Times New Roman"/>
                <a:cs typeface="Times New Roman"/>
              </a:rPr>
              <a:t>nhà </a:t>
            </a:r>
            <a:r>
              <a:rPr sz="2800" spc="-5" dirty="0">
                <a:latin typeface="Times New Roman"/>
                <a:cs typeface="Times New Roman"/>
              </a:rPr>
              <a:t>nước;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lĩnh vực dân sự, kinh doanh, thương </a:t>
            </a:r>
            <a:r>
              <a:rPr sz="2800" spc="-10" dirty="0">
                <a:latin typeface="Times New Roman"/>
                <a:cs typeface="Times New Roman"/>
              </a:rPr>
              <a:t>mại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15" dirty="0">
                <a:latin typeface="Times New Roman"/>
                <a:cs typeface="Times New Roman"/>
              </a:rPr>
              <a:t>các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lĩnh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vực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khác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 </a:t>
            </a:r>
            <a:r>
              <a:rPr sz="2800" spc="-5" dirty="0">
                <a:latin typeface="Times New Roman"/>
                <a:cs typeface="Times New Roman"/>
              </a:rPr>
              <a:t>pháp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luật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 định.</a:t>
            </a:r>
            <a:endParaRPr sz="2800">
              <a:latin typeface="Times New Roman"/>
              <a:cs typeface="Times New Roman"/>
            </a:endParaRPr>
          </a:p>
          <a:p>
            <a:pPr marL="104139" marR="5080" algn="just">
              <a:lnSpc>
                <a:spcPct val="120000"/>
              </a:lnSpc>
              <a:spcBef>
                <a:spcPts val="1390"/>
              </a:spcBef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quy định </a:t>
            </a:r>
            <a:r>
              <a:rPr sz="2800" spc="-5" dirty="0">
                <a:latin typeface="Times New Roman"/>
                <a:cs typeface="Times New Roman"/>
              </a:rPr>
              <a:t>của Luật này không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áp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đối với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việc </a:t>
            </a:r>
            <a:r>
              <a:rPr sz="2800" spc="-10" dirty="0">
                <a:latin typeface="Times New Roman"/>
                <a:cs typeface="Times New Roman"/>
              </a:rPr>
              <a:t>cấp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giấy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chứng </a:t>
            </a:r>
            <a:r>
              <a:rPr sz="2800" spc="-10" dirty="0">
                <a:latin typeface="Times New Roman"/>
                <a:cs typeface="Times New Roman"/>
              </a:rPr>
              <a:t>nhận </a:t>
            </a:r>
            <a:r>
              <a:rPr sz="2800" spc="-5" dirty="0">
                <a:latin typeface="Times New Roman"/>
                <a:cs typeface="Times New Roman"/>
              </a:rPr>
              <a:t>quyền 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10" dirty="0">
                <a:latin typeface="Times New Roman"/>
                <a:cs typeface="Times New Roman"/>
              </a:rPr>
              <a:t>đất, </a:t>
            </a:r>
            <a:r>
              <a:rPr sz="2800" spc="-5" dirty="0">
                <a:latin typeface="Times New Roman"/>
                <a:cs typeface="Times New Roman"/>
              </a:rPr>
              <a:t>quyền </a:t>
            </a:r>
            <a:r>
              <a:rPr sz="2800" spc="-10" dirty="0">
                <a:latin typeface="Times New Roman"/>
                <a:cs typeface="Times New Roman"/>
              </a:rPr>
              <a:t>sở </a:t>
            </a:r>
            <a:r>
              <a:rPr sz="2800" spc="-5" dirty="0">
                <a:latin typeface="Times New Roman"/>
                <a:cs typeface="Times New Roman"/>
              </a:rPr>
              <a:t>hữu </a:t>
            </a:r>
            <a:r>
              <a:rPr sz="2800" dirty="0">
                <a:latin typeface="Times New Roman"/>
                <a:cs typeface="Times New Roman"/>
              </a:rPr>
              <a:t>nhà và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bất </a:t>
            </a:r>
            <a:r>
              <a:rPr sz="2800" spc="-5" dirty="0">
                <a:latin typeface="Times New Roman"/>
                <a:cs typeface="Times New Roman"/>
              </a:rPr>
              <a:t>động </a:t>
            </a:r>
            <a:r>
              <a:rPr sz="2800" spc="-10" dirty="0">
                <a:latin typeface="Times New Roman"/>
                <a:cs typeface="Times New Roman"/>
              </a:rPr>
              <a:t>sản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khác, văn bản </a:t>
            </a:r>
            <a:r>
              <a:rPr sz="2800" dirty="0">
                <a:latin typeface="Times New Roman"/>
                <a:cs typeface="Times New Roman"/>
              </a:rPr>
              <a:t>về </a:t>
            </a:r>
            <a:r>
              <a:rPr sz="2800" spc="-5" dirty="0">
                <a:latin typeface="Times New Roman"/>
                <a:cs typeface="Times New Roman"/>
              </a:rPr>
              <a:t>thừa kế, giấy đăng </a:t>
            </a:r>
            <a:r>
              <a:rPr sz="2800" dirty="0">
                <a:latin typeface="Times New Roman"/>
                <a:cs typeface="Times New Roman"/>
              </a:rPr>
              <a:t>ký kết hôn, </a:t>
            </a:r>
            <a:r>
              <a:rPr sz="2800" spc="-5" dirty="0">
                <a:latin typeface="Times New Roman"/>
                <a:cs typeface="Times New Roman"/>
              </a:rPr>
              <a:t>quyết định ly </a:t>
            </a:r>
            <a:r>
              <a:rPr sz="2800" dirty="0">
                <a:latin typeface="Times New Roman"/>
                <a:cs typeface="Times New Roman"/>
              </a:rPr>
              <a:t>hôn,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giấy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khai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sinh,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giấy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khai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tử,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hối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phiếu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và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giấy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tờ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có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giá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khác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204" dirty="0"/>
              <a:t> </a:t>
            </a:r>
            <a:r>
              <a:rPr spc="-5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9328"/>
            <a:ext cx="6174105" cy="39858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thiệu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mẫu</a:t>
            </a:r>
            <a:endParaRPr sz="2600">
              <a:latin typeface="Times New Roman"/>
              <a:cs typeface="Times New Roman"/>
            </a:endParaRPr>
          </a:p>
          <a:p>
            <a:pPr marL="12700" marR="72390">
              <a:lnSpc>
                <a:spcPct val="124600"/>
              </a:lnSpc>
              <a:spcBef>
                <a:spcPts val="1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hữu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6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ninh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 marR="2569845">
              <a:lnSpc>
                <a:spcPct val="1246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15/2020/NĐ-CP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98/2020/NĐ-CP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52/2013/NĐ-CP</a:t>
            </a:r>
            <a:r>
              <a:rPr sz="26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– 85/2021/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NĐ-CP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5396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25" dirty="0"/>
              <a:t> </a:t>
            </a:r>
            <a:r>
              <a:rPr spc="-40" dirty="0"/>
              <a:t>Giao</a:t>
            </a:r>
            <a:r>
              <a:rPr spc="-120" dirty="0"/>
              <a:t> </a:t>
            </a:r>
            <a:r>
              <a:rPr spc="-40" dirty="0"/>
              <a:t>dịch</a:t>
            </a:r>
            <a:r>
              <a:rPr spc="-135" dirty="0"/>
              <a:t> </a:t>
            </a:r>
            <a:r>
              <a:rPr spc="-40" dirty="0"/>
              <a:t>điện</a:t>
            </a:r>
            <a:r>
              <a:rPr spc="-114" dirty="0"/>
              <a:t> </a:t>
            </a:r>
            <a:r>
              <a:rPr spc="-5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884" y="1924938"/>
            <a:ext cx="10086340" cy="4186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 algn="just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dirty="0">
                <a:latin typeface="Times New Roman"/>
                <a:cs typeface="Times New Roman"/>
              </a:rPr>
              <a:t> 2.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Đối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tượng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áp dụng</a:t>
            </a:r>
            <a:endParaRPr sz="28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25000"/>
              </a:lnSpc>
              <a:spcBef>
                <a:spcPts val="1395"/>
              </a:spcBef>
            </a:pPr>
            <a:r>
              <a:rPr sz="2800" spc="-5" dirty="0">
                <a:latin typeface="Times New Roman"/>
                <a:cs typeface="Times New Roman"/>
              </a:rPr>
              <a:t>Luật này </a:t>
            </a:r>
            <a:r>
              <a:rPr sz="2800" spc="-15" dirty="0">
                <a:latin typeface="Times New Roman"/>
                <a:cs typeface="Times New Roman"/>
              </a:rPr>
              <a:t>áp </a:t>
            </a:r>
            <a:r>
              <a:rPr sz="2800" spc="-5" dirty="0">
                <a:latin typeface="Times New Roman"/>
                <a:cs typeface="Times New Roman"/>
              </a:rPr>
              <a:t>dụng đối với cơ quan, tổ chức, </a:t>
            </a:r>
            <a:r>
              <a:rPr sz="2800" spc="-10" dirty="0">
                <a:latin typeface="Times New Roman"/>
                <a:cs typeface="Times New Roman"/>
              </a:rPr>
              <a:t>cá </a:t>
            </a:r>
            <a:r>
              <a:rPr sz="2800" spc="-5" dirty="0">
                <a:latin typeface="Times New Roman"/>
                <a:cs typeface="Times New Roman"/>
              </a:rPr>
              <a:t>nhân lựa chọn giao </a:t>
            </a:r>
            <a:r>
              <a:rPr sz="2800" spc="-10" dirty="0">
                <a:latin typeface="Times New Roman"/>
                <a:cs typeface="Times New Roman"/>
              </a:rPr>
              <a:t>dịch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bằng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phương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tiện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tử.</a:t>
            </a:r>
            <a:endParaRPr sz="2800">
              <a:latin typeface="Times New Roman"/>
              <a:cs typeface="Times New Roman"/>
            </a:endParaRPr>
          </a:p>
          <a:p>
            <a:pPr marL="103505" algn="just">
              <a:lnSpc>
                <a:spcPct val="100000"/>
              </a:lnSpc>
              <a:spcBef>
                <a:spcPts val="2240"/>
              </a:spcBef>
            </a:pPr>
            <a:r>
              <a:rPr sz="2800" b="1" spc="-5" dirty="0">
                <a:latin typeface="Times New Roman"/>
                <a:cs typeface="Times New Roman"/>
              </a:rPr>
              <a:t>Điều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3.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Áp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dụng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Luật</a:t>
            </a:r>
            <a:r>
              <a:rPr sz="2800" b="1" i="1" dirty="0">
                <a:latin typeface="Times New Roman"/>
                <a:cs typeface="Times New Roman"/>
              </a:rPr>
              <a:t> giao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dịch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điện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5000"/>
              </a:lnSpc>
              <a:spcBef>
                <a:spcPts val="1410"/>
              </a:spcBef>
            </a:pPr>
            <a:r>
              <a:rPr sz="2800" spc="-20" dirty="0">
                <a:latin typeface="Times New Roman"/>
                <a:cs typeface="Times New Roman"/>
              </a:rPr>
              <a:t>Trường </a:t>
            </a:r>
            <a:r>
              <a:rPr sz="2800" spc="-5" dirty="0">
                <a:latin typeface="Times New Roman"/>
                <a:cs typeface="Times New Roman"/>
              </a:rPr>
              <a:t>hợp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sự khác nhau giữa </a:t>
            </a:r>
            <a:r>
              <a:rPr sz="2800" dirty="0">
                <a:latin typeface="Times New Roman"/>
                <a:cs typeface="Times New Roman"/>
              </a:rPr>
              <a:t>quy </a:t>
            </a:r>
            <a:r>
              <a:rPr sz="2800" spc="-5" dirty="0">
                <a:latin typeface="Times New Roman"/>
                <a:cs typeface="Times New Roman"/>
              </a:rPr>
              <a:t>định của Luật giao dịch điện tử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với quy định của </a:t>
            </a:r>
            <a:r>
              <a:rPr sz="2800" spc="-10" dirty="0">
                <a:latin typeface="Times New Roman"/>
                <a:cs typeface="Times New Roman"/>
              </a:rPr>
              <a:t>luật </a:t>
            </a:r>
            <a:r>
              <a:rPr sz="2800" spc="-5" dirty="0">
                <a:latin typeface="Times New Roman"/>
                <a:cs typeface="Times New Roman"/>
              </a:rPr>
              <a:t>khác </a:t>
            </a:r>
            <a:r>
              <a:rPr sz="2800" dirty="0">
                <a:latin typeface="Times New Roman"/>
                <a:cs typeface="Times New Roman"/>
              </a:rPr>
              <a:t>về </a:t>
            </a:r>
            <a:r>
              <a:rPr sz="2800" spc="-5" dirty="0">
                <a:latin typeface="Times New Roman"/>
                <a:cs typeface="Times New Roman"/>
              </a:rPr>
              <a:t>cùng </a:t>
            </a:r>
            <a:r>
              <a:rPr sz="2800" spc="-10" dirty="0">
                <a:latin typeface="Times New Roman"/>
                <a:cs typeface="Times New Roman"/>
              </a:rPr>
              <a:t>một vấn </a:t>
            </a:r>
            <a:r>
              <a:rPr sz="2800" dirty="0">
                <a:latin typeface="Times New Roman"/>
                <a:cs typeface="Times New Roman"/>
              </a:rPr>
              <a:t>đề </a:t>
            </a:r>
            <a:r>
              <a:rPr sz="2800" spc="-5" dirty="0">
                <a:latin typeface="Times New Roman"/>
                <a:cs typeface="Times New Roman"/>
              </a:rPr>
              <a:t>liên quan đến giao dịch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thì</a:t>
            </a:r>
            <a:r>
              <a:rPr sz="2800" spc="-10" dirty="0">
                <a:latin typeface="Times New Roman"/>
                <a:cs typeface="Times New Roman"/>
              </a:rPr>
              <a:t> áp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dụng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định</a:t>
            </a:r>
            <a:r>
              <a:rPr sz="2800" spc="-5" dirty="0">
                <a:latin typeface="Times New Roman"/>
                <a:cs typeface="Times New Roman"/>
              </a:rPr>
              <a:t> của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Luật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dịch </a:t>
            </a:r>
            <a:r>
              <a:rPr sz="2800" dirty="0">
                <a:latin typeface="Times New Roman"/>
                <a:cs typeface="Times New Roman"/>
              </a:rPr>
              <a:t>điện</a:t>
            </a:r>
            <a:r>
              <a:rPr sz="2800" spc="-5" dirty="0">
                <a:latin typeface="Times New Roman"/>
                <a:cs typeface="Times New Roman"/>
              </a:rPr>
              <a:t> 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204" dirty="0"/>
              <a:t> </a:t>
            </a:r>
            <a:r>
              <a:rPr spc="-5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9328"/>
            <a:ext cx="6174105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12030">
              <a:lnSpc>
                <a:spcPct val="125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6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thiệu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mẫu</a:t>
            </a:r>
            <a:endParaRPr sz="2600">
              <a:latin typeface="Times New Roman"/>
              <a:cs typeface="Times New Roman"/>
            </a:endParaRPr>
          </a:p>
          <a:p>
            <a:pPr marL="12700" marR="72390">
              <a:lnSpc>
                <a:spcPct val="124600"/>
              </a:lnSpc>
              <a:spcBef>
                <a:spcPts val="1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hữu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6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6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ninh</a:t>
            </a:r>
            <a:r>
              <a:rPr sz="2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 marR="2569845">
              <a:lnSpc>
                <a:spcPct val="1246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15/2020/NĐ-CP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98/2020/NĐ-CP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52/2013/NĐ-CP</a:t>
            </a:r>
            <a:r>
              <a:rPr sz="26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– 85/2021/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NĐ-CP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4269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LUẬ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3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NIN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MẠN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8530"/>
            <a:ext cx="9994900" cy="37826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 </a:t>
            </a:r>
            <a:r>
              <a:rPr sz="2800" spc="-10" dirty="0">
                <a:latin typeface="Times New Roman"/>
                <a:cs typeface="Times New Roman"/>
              </a:rPr>
              <a:t>Những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định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chung</a:t>
            </a:r>
            <a:endParaRPr sz="2800">
              <a:latin typeface="Times New Roman"/>
              <a:cs typeface="Times New Roman"/>
            </a:endParaRPr>
          </a:p>
          <a:p>
            <a:pPr marL="12700" marR="5715">
              <a:lnSpc>
                <a:spcPts val="3030"/>
              </a:lnSpc>
              <a:spcBef>
                <a:spcPts val="1445"/>
              </a:spcBef>
              <a:tabLst>
                <a:tab pos="1295400" algn="l"/>
                <a:tab pos="2621915" algn="l"/>
                <a:tab pos="4325620" algn="l"/>
                <a:tab pos="8783955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Chương	II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Bảo	</a:t>
            </a:r>
            <a:r>
              <a:rPr sz="2800" spc="-5" dirty="0">
                <a:latin typeface="Times New Roman"/>
                <a:cs typeface="Times New Roman"/>
              </a:rPr>
              <a:t>vệ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ninh	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đối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với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hệ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thống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thông	tin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trọng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10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</a:t>
            </a:r>
            <a:r>
              <a:rPr sz="2800" dirty="0">
                <a:latin typeface="Times New Roman"/>
                <a:cs typeface="Times New Roman"/>
              </a:rPr>
              <a:t> quốc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gia</a:t>
            </a:r>
            <a:endParaRPr sz="2800">
              <a:latin typeface="Times New Roman"/>
              <a:cs typeface="Times New Roman"/>
            </a:endParaRPr>
          </a:p>
          <a:p>
            <a:pPr marL="12700" marR="721360">
              <a:lnSpc>
                <a:spcPts val="4420"/>
              </a:lnSpc>
              <a:spcBef>
                <a:spcPts val="280"/>
              </a:spcBef>
            </a:pP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III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Phòng</a:t>
            </a:r>
            <a:r>
              <a:rPr sz="2800" spc="-5" dirty="0">
                <a:latin typeface="Times New Roman"/>
                <a:cs typeface="Times New Roman"/>
              </a:rPr>
              <a:t> ngừa, </a:t>
            </a:r>
            <a:r>
              <a:rPr sz="2800" dirty="0">
                <a:latin typeface="Times New Roman"/>
                <a:cs typeface="Times New Roman"/>
              </a:rPr>
              <a:t>xử</a:t>
            </a:r>
            <a:r>
              <a:rPr sz="2800" spc="-5" dirty="0">
                <a:latin typeface="Times New Roman"/>
                <a:cs typeface="Times New Roman"/>
              </a:rPr>
              <a:t> lý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hành </a:t>
            </a:r>
            <a:r>
              <a:rPr sz="2800" dirty="0">
                <a:latin typeface="Times New Roman"/>
                <a:cs typeface="Times New Roman"/>
              </a:rPr>
              <a:t>vi </a:t>
            </a:r>
            <a:r>
              <a:rPr sz="2800" spc="-5" dirty="0">
                <a:latin typeface="Times New Roman"/>
                <a:cs typeface="Times New Roman"/>
              </a:rPr>
              <a:t>xâm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 </a:t>
            </a:r>
            <a:r>
              <a:rPr sz="2800" spc="-10" dirty="0">
                <a:latin typeface="Times New Roman"/>
                <a:cs typeface="Times New Roman"/>
              </a:rPr>
              <a:t>mạng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IV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Hoạt động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bảo vệ</a:t>
            </a:r>
            <a:r>
              <a:rPr sz="2800" spc="-10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 ninh</a:t>
            </a:r>
            <a:r>
              <a:rPr sz="2800" spc="-10" dirty="0">
                <a:latin typeface="Times New Roman"/>
                <a:cs typeface="Times New Roman"/>
              </a:rPr>
              <a:t> mạng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5" dirty="0">
                <a:latin typeface="Times New Roman"/>
                <a:cs typeface="Times New Roman"/>
              </a:rPr>
              <a:t>Chương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Bảo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đảm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hoạt </a:t>
            </a:r>
            <a:r>
              <a:rPr sz="2800" dirty="0">
                <a:latin typeface="Times New Roman"/>
                <a:cs typeface="Times New Roman"/>
              </a:rPr>
              <a:t>động</a:t>
            </a:r>
            <a:r>
              <a:rPr sz="2800" spc="-5" dirty="0">
                <a:latin typeface="Times New Roman"/>
                <a:cs typeface="Times New Roman"/>
              </a:rPr>
              <a:t> bảo</a:t>
            </a:r>
            <a:r>
              <a:rPr sz="2800" dirty="0">
                <a:latin typeface="Times New Roman"/>
                <a:cs typeface="Times New Roman"/>
              </a:rPr>
              <a:t> vệ</a:t>
            </a:r>
            <a:r>
              <a:rPr sz="2800" spc="-10" dirty="0">
                <a:latin typeface="Times New Roman"/>
                <a:cs typeface="Times New Roman"/>
              </a:rPr>
              <a:t> 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1429385" algn="l"/>
                <a:tab pos="2072639" algn="l"/>
                <a:tab pos="2459990" algn="l"/>
                <a:tab pos="3545204" algn="l"/>
                <a:tab pos="4700905" algn="l"/>
                <a:tab pos="5461000" algn="l"/>
                <a:tab pos="6073775" algn="l"/>
                <a:tab pos="7122795" algn="l"/>
                <a:tab pos="7666990" algn="l"/>
                <a:tab pos="8707755" algn="l"/>
                <a:tab pos="9290050" algn="l"/>
              </a:tabLst>
            </a:pPr>
            <a:r>
              <a:rPr sz="2800" spc="-5" dirty="0">
                <a:latin typeface="Times New Roman"/>
                <a:cs typeface="Times New Roman"/>
              </a:rPr>
              <a:t>Chương	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á</a:t>
            </a:r>
            <a:r>
              <a:rPr sz="2800" spc="-5" dirty="0">
                <a:latin typeface="Times New Roman"/>
                <a:cs typeface="Times New Roman"/>
              </a:rPr>
              <a:t>ch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iệm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ơ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an,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ô</a:t>
            </a:r>
            <a:r>
              <a:rPr sz="2800" dirty="0">
                <a:latin typeface="Times New Roman"/>
                <a:cs typeface="Times New Roman"/>
              </a:rPr>
              <a:t>̉	</a:t>
            </a:r>
            <a:r>
              <a:rPr sz="2800" spc="-5" dirty="0">
                <a:latin typeface="Times New Roman"/>
                <a:cs typeface="Times New Roman"/>
              </a:rPr>
              <a:t>chức,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á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ân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5852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Chương</a:t>
            </a:r>
            <a:r>
              <a:rPr sz="32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Những</a:t>
            </a:r>
            <a:r>
              <a:rPr sz="32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quy</a:t>
            </a:r>
            <a:r>
              <a:rPr sz="32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định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chung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7501255" cy="3524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359156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1. Phạm </a:t>
            </a:r>
            <a:r>
              <a:rPr sz="2800" dirty="0">
                <a:latin typeface="Times New Roman"/>
                <a:cs typeface="Times New Roman"/>
              </a:rPr>
              <a:t>vi </a:t>
            </a:r>
            <a:r>
              <a:rPr sz="2800" spc="-5" dirty="0">
                <a:latin typeface="Times New Roman"/>
                <a:cs typeface="Times New Roman"/>
              </a:rPr>
              <a:t>điều chỉnh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2.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Giải </a:t>
            </a:r>
            <a:r>
              <a:rPr sz="2800" spc="-5" dirty="0">
                <a:latin typeface="Times New Roman"/>
                <a:cs typeface="Times New Roman"/>
              </a:rPr>
              <a:t>thích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từ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ngữ</a:t>
            </a:r>
            <a:endParaRPr sz="2800">
              <a:latin typeface="Times New Roman"/>
              <a:cs typeface="Times New Roman"/>
            </a:endParaRPr>
          </a:p>
          <a:p>
            <a:pPr marL="12700" marR="248920">
              <a:lnSpc>
                <a:spcPts val="303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Chính </a:t>
            </a:r>
            <a:r>
              <a:rPr sz="2800" spc="-10" dirty="0">
                <a:latin typeface="Times New Roman"/>
                <a:cs typeface="Times New Roman"/>
              </a:rPr>
              <a:t>sách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Nhà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nước về 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 </a:t>
            </a:r>
            <a:r>
              <a:rPr sz="2800" spc="-10" dirty="0">
                <a:latin typeface="Times New Roman"/>
                <a:cs typeface="Times New Roman"/>
              </a:rPr>
              <a:t>mạng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4.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Nguyên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tắc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bảo</a:t>
            </a:r>
            <a:r>
              <a:rPr sz="2800" dirty="0">
                <a:latin typeface="Times New Roman"/>
                <a:cs typeface="Times New Roman"/>
              </a:rPr>
              <a:t> vệ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ninh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05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5.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Biện pháp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bảo</a:t>
            </a:r>
            <a:r>
              <a:rPr sz="2800" dirty="0">
                <a:latin typeface="Times New Roman"/>
                <a:cs typeface="Times New Roman"/>
              </a:rPr>
              <a:t> vệ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ninh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 marR="1489710">
              <a:lnSpc>
                <a:spcPts val="3020"/>
              </a:lnSpc>
              <a:spcBef>
                <a:spcPts val="21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6.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Bảo</a:t>
            </a:r>
            <a:r>
              <a:rPr sz="2800" dirty="0">
                <a:latin typeface="Times New Roman"/>
                <a:cs typeface="Times New Roman"/>
              </a:rPr>
              <a:t> vệ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không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quốc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7.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Hợp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tác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quốc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tế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ninh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8.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hành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bị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nghiêm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cấm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9.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Xử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lý</a:t>
            </a:r>
            <a:r>
              <a:rPr sz="2800" dirty="0">
                <a:latin typeface="Times New Roman"/>
                <a:cs typeface="Times New Roman"/>
              </a:rPr>
              <a:t> vi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 pháp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luật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5" dirty="0">
                <a:latin typeface="Times New Roman"/>
                <a:cs typeface="Times New Roman"/>
              </a:rPr>
              <a:t> an ninh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348741"/>
            <a:ext cx="9130030" cy="13430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algn="just">
              <a:lnSpc>
                <a:spcPts val="3260"/>
              </a:lnSpc>
              <a:spcBef>
                <a:spcPts val="69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Ả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Ệ</a:t>
            </a:r>
            <a:r>
              <a:rPr sz="3200" b="1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MẠN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ĐỐ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VỚ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7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Ệ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HỐ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HÔ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TI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UA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TR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Ọ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Ề</a:t>
            </a:r>
            <a:r>
              <a:rPr sz="3200" b="1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NIN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 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QUỐC</a:t>
            </a:r>
            <a:r>
              <a:rPr sz="32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GIA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884" y="1714626"/>
            <a:ext cx="1008697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Hệ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thống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thông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quan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trọng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quốc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gia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11. </a:t>
            </a:r>
            <a:r>
              <a:rPr sz="2800" spc="-5" dirty="0">
                <a:latin typeface="Times New Roman"/>
                <a:cs typeface="Times New Roman"/>
              </a:rPr>
              <a:t>Thẩm định an ninh </a:t>
            </a:r>
            <a:r>
              <a:rPr sz="2800" spc="-10" dirty="0">
                <a:latin typeface="Times New Roman"/>
                <a:cs typeface="Times New Roman"/>
              </a:rPr>
              <a:t>mạng </a:t>
            </a:r>
            <a:r>
              <a:rPr sz="2800" dirty="0">
                <a:latin typeface="Times New Roman"/>
                <a:cs typeface="Times New Roman"/>
              </a:rPr>
              <a:t>đối </a:t>
            </a:r>
            <a:r>
              <a:rPr sz="2800" spc="-5" dirty="0">
                <a:latin typeface="Times New Roman"/>
                <a:cs typeface="Times New Roman"/>
              </a:rPr>
              <a:t>với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thống thông tin quan </a:t>
            </a:r>
            <a:r>
              <a:rPr sz="2800" dirty="0">
                <a:latin typeface="Times New Roman"/>
                <a:cs typeface="Times New Roman"/>
              </a:rPr>
              <a:t> trọng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ninh</a:t>
            </a:r>
            <a:r>
              <a:rPr sz="2800" spc="-5" dirty="0">
                <a:latin typeface="Times New Roman"/>
                <a:cs typeface="Times New Roman"/>
              </a:rPr>
              <a:t> quốc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</a:t>
            </a:r>
            <a:endParaRPr sz="2800">
              <a:latin typeface="Times New Roman"/>
              <a:cs typeface="Times New Roman"/>
            </a:endParaRPr>
          </a:p>
          <a:p>
            <a:pPr marL="103505" marR="5080" algn="just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12. </a:t>
            </a:r>
            <a:r>
              <a:rPr sz="2800" spc="-10" dirty="0">
                <a:latin typeface="Times New Roman"/>
                <a:cs typeface="Times New Roman"/>
              </a:rPr>
              <a:t>Đánh </a:t>
            </a:r>
            <a:r>
              <a:rPr sz="2800" dirty="0">
                <a:latin typeface="Times New Roman"/>
                <a:cs typeface="Times New Roman"/>
              </a:rPr>
              <a:t>giá </a:t>
            </a:r>
            <a:r>
              <a:rPr sz="2800" spc="-5" dirty="0">
                <a:latin typeface="Times New Roman"/>
                <a:cs typeface="Times New Roman"/>
              </a:rPr>
              <a:t>điều kiện an ninh mạng </a:t>
            </a:r>
            <a:r>
              <a:rPr sz="2800" dirty="0">
                <a:latin typeface="Times New Roman"/>
                <a:cs typeface="Times New Roman"/>
              </a:rPr>
              <a:t>đối </a:t>
            </a:r>
            <a:r>
              <a:rPr sz="2800" spc="-5" dirty="0">
                <a:latin typeface="Times New Roman"/>
                <a:cs typeface="Times New Roman"/>
              </a:rPr>
              <a:t>với </a:t>
            </a:r>
            <a:r>
              <a:rPr sz="2800" dirty="0">
                <a:latin typeface="Times New Roman"/>
                <a:cs typeface="Times New Roman"/>
              </a:rPr>
              <a:t>hệ thống </a:t>
            </a:r>
            <a:r>
              <a:rPr sz="2800" spc="-5" dirty="0">
                <a:latin typeface="Times New Roman"/>
                <a:cs typeface="Times New Roman"/>
              </a:rPr>
              <a:t>thông tin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trọng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 </a:t>
            </a:r>
            <a:r>
              <a:rPr sz="2800" dirty="0">
                <a:latin typeface="Times New Roman"/>
                <a:cs typeface="Times New Roman"/>
              </a:rPr>
              <a:t>quốc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gia</a:t>
            </a:r>
            <a:endParaRPr sz="2800">
              <a:latin typeface="Times New Roman"/>
              <a:cs typeface="Times New Roman"/>
            </a:endParaRPr>
          </a:p>
          <a:p>
            <a:pPr marL="103505" marR="8255" algn="just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13. </a:t>
            </a: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tra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ninh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mạng</a:t>
            </a:r>
            <a:r>
              <a:rPr sz="2800" dirty="0">
                <a:latin typeface="Times New Roman"/>
                <a:cs typeface="Times New Roman"/>
              </a:rPr>
              <a:t> đối </a:t>
            </a:r>
            <a:r>
              <a:rPr sz="2800" spc="-10" dirty="0">
                <a:latin typeface="Times New Roman"/>
                <a:cs typeface="Times New Roman"/>
              </a:rPr>
              <a:t>với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thống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thông </a:t>
            </a:r>
            <a:r>
              <a:rPr sz="2800" spc="-10" dirty="0">
                <a:latin typeface="Times New Roman"/>
                <a:cs typeface="Times New Roman"/>
              </a:rPr>
              <a:t>tin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quan </a:t>
            </a:r>
            <a:r>
              <a:rPr sz="2800" dirty="0">
                <a:latin typeface="Times New Roman"/>
                <a:cs typeface="Times New Roman"/>
              </a:rPr>
              <a:t> trọng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</a:t>
            </a:r>
            <a:r>
              <a:rPr sz="2800" dirty="0">
                <a:latin typeface="Times New Roman"/>
                <a:cs typeface="Times New Roman"/>
              </a:rPr>
              <a:t> quốc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gia</a:t>
            </a:r>
            <a:endParaRPr sz="2800">
              <a:latin typeface="Times New Roman"/>
              <a:cs typeface="Times New Roman"/>
            </a:endParaRPr>
          </a:p>
          <a:p>
            <a:pPr marL="103505" marR="5715" algn="just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14. </a:t>
            </a:r>
            <a:r>
              <a:rPr sz="2800" spc="-10" dirty="0">
                <a:latin typeface="Times New Roman"/>
                <a:cs typeface="Times New Roman"/>
              </a:rPr>
              <a:t>Giám </a:t>
            </a:r>
            <a:r>
              <a:rPr sz="2800" spc="-5" dirty="0">
                <a:latin typeface="Times New Roman"/>
                <a:cs typeface="Times New Roman"/>
              </a:rPr>
              <a:t>sát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ninh mạng </a:t>
            </a:r>
            <a:r>
              <a:rPr sz="2800" dirty="0">
                <a:latin typeface="Times New Roman"/>
                <a:cs typeface="Times New Roman"/>
              </a:rPr>
              <a:t>đối </a:t>
            </a:r>
            <a:r>
              <a:rPr sz="2800" spc="-5" dirty="0">
                <a:latin typeface="Times New Roman"/>
                <a:cs typeface="Times New Roman"/>
              </a:rPr>
              <a:t>với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thống </a:t>
            </a:r>
            <a:r>
              <a:rPr sz="2800" dirty="0">
                <a:latin typeface="Times New Roman"/>
                <a:cs typeface="Times New Roman"/>
              </a:rPr>
              <a:t>thông </a:t>
            </a:r>
            <a:r>
              <a:rPr sz="2800" spc="-5" dirty="0">
                <a:latin typeface="Times New Roman"/>
                <a:cs typeface="Times New Roman"/>
              </a:rPr>
              <a:t>tin quan </a:t>
            </a:r>
            <a:r>
              <a:rPr sz="2800" dirty="0">
                <a:latin typeface="Times New Roman"/>
                <a:cs typeface="Times New Roman"/>
              </a:rPr>
              <a:t> trọng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</a:t>
            </a:r>
            <a:r>
              <a:rPr sz="2800" dirty="0">
                <a:latin typeface="Times New Roman"/>
                <a:cs typeface="Times New Roman"/>
              </a:rPr>
              <a:t> quốc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gia</a:t>
            </a:r>
            <a:endParaRPr sz="2800">
              <a:latin typeface="Times New Roman"/>
              <a:cs typeface="Times New Roman"/>
            </a:endParaRPr>
          </a:p>
          <a:p>
            <a:pPr marL="12700" marR="5080" indent="88265" algn="just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15. Ứng </a:t>
            </a:r>
            <a:r>
              <a:rPr sz="2800" dirty="0">
                <a:latin typeface="Times New Roman"/>
                <a:cs typeface="Times New Roman"/>
              </a:rPr>
              <a:t>phó, khắc </a:t>
            </a:r>
            <a:r>
              <a:rPr sz="2800" spc="-5" dirty="0">
                <a:latin typeface="Times New Roman"/>
                <a:cs typeface="Times New Roman"/>
              </a:rPr>
              <a:t>phục sự </a:t>
            </a:r>
            <a:r>
              <a:rPr sz="2800" spc="-10" dirty="0">
                <a:latin typeface="Times New Roman"/>
                <a:cs typeface="Times New Roman"/>
              </a:rPr>
              <a:t>cố an </a:t>
            </a:r>
            <a:r>
              <a:rPr sz="2800" dirty="0">
                <a:latin typeface="Times New Roman"/>
                <a:cs typeface="Times New Roman"/>
              </a:rPr>
              <a:t>ninh </a:t>
            </a:r>
            <a:r>
              <a:rPr sz="2800" spc="-5" dirty="0">
                <a:latin typeface="Times New Roman"/>
                <a:cs typeface="Times New Roman"/>
              </a:rPr>
              <a:t>mạng đối với </a:t>
            </a:r>
            <a:r>
              <a:rPr sz="2800" spc="-10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thông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trọng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quốc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989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Chương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III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PHÒNG</a:t>
            </a:r>
            <a:r>
              <a:rPr sz="3200" b="1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NGỪA,</a:t>
            </a:r>
            <a:r>
              <a:rPr sz="3200" b="1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XỬ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LÝ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HÀNH</a:t>
            </a:r>
            <a:r>
              <a:rPr sz="3200" b="1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XÂM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Ạ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3200" b="1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NIN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MẠN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996805" cy="42652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7620" algn="just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16. Phòng </a:t>
            </a:r>
            <a:r>
              <a:rPr sz="2800" spc="-10" dirty="0">
                <a:latin typeface="Times New Roman"/>
                <a:cs typeface="Times New Roman"/>
              </a:rPr>
              <a:t>ngừa, </a:t>
            </a:r>
            <a:r>
              <a:rPr sz="2800" dirty="0">
                <a:latin typeface="Times New Roman"/>
                <a:cs typeface="Times New Roman"/>
              </a:rPr>
              <a:t>xử </a:t>
            </a:r>
            <a:r>
              <a:rPr sz="2800" spc="-5" dirty="0">
                <a:latin typeface="Times New Roman"/>
                <a:cs typeface="Times New Roman"/>
              </a:rPr>
              <a:t>lý thông tin trên không gian </a:t>
            </a:r>
            <a:r>
              <a:rPr sz="2800" spc="-10" dirty="0">
                <a:latin typeface="Times New Roman"/>
                <a:cs typeface="Times New Roman"/>
              </a:rPr>
              <a:t>mạng </a:t>
            </a:r>
            <a:r>
              <a:rPr sz="2800" spc="-5" dirty="0">
                <a:latin typeface="Times New Roman"/>
                <a:cs typeface="Times New Roman"/>
              </a:rPr>
              <a:t>có </a:t>
            </a:r>
            <a:r>
              <a:rPr sz="2800" dirty="0">
                <a:latin typeface="Times New Roman"/>
                <a:cs typeface="Times New Roman"/>
              </a:rPr>
              <a:t>nội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dung </a:t>
            </a:r>
            <a:r>
              <a:rPr sz="2800" spc="-5" dirty="0">
                <a:latin typeface="Times New Roman"/>
                <a:cs typeface="Times New Roman"/>
              </a:rPr>
              <a:t>tuyên </a:t>
            </a:r>
            <a:r>
              <a:rPr sz="2800" dirty="0">
                <a:latin typeface="Times New Roman"/>
                <a:cs typeface="Times New Roman"/>
              </a:rPr>
              <a:t>truyền </a:t>
            </a:r>
            <a:r>
              <a:rPr sz="2800" spc="-5" dirty="0">
                <a:latin typeface="Times New Roman"/>
                <a:cs typeface="Times New Roman"/>
              </a:rPr>
              <a:t>chống </a:t>
            </a:r>
            <a:r>
              <a:rPr sz="2800" spc="-10" dirty="0">
                <a:latin typeface="Times New Roman"/>
                <a:cs typeface="Times New Roman"/>
              </a:rPr>
              <a:t>Nhà </a:t>
            </a:r>
            <a:r>
              <a:rPr sz="2800" spc="-5" dirty="0">
                <a:latin typeface="Times New Roman"/>
                <a:cs typeface="Times New Roman"/>
              </a:rPr>
              <a:t>nước Cộng </a:t>
            </a:r>
            <a:r>
              <a:rPr sz="2800" dirty="0">
                <a:latin typeface="Times New Roman"/>
                <a:cs typeface="Times New Roman"/>
              </a:rPr>
              <a:t>hòa xã hội </a:t>
            </a:r>
            <a:r>
              <a:rPr sz="2800" spc="-5" dirty="0">
                <a:latin typeface="Times New Roman"/>
                <a:cs typeface="Times New Roman"/>
              </a:rPr>
              <a:t>chủ nghĩa </a:t>
            </a:r>
            <a:r>
              <a:rPr sz="2800" spc="-10" dirty="0">
                <a:latin typeface="Times New Roman"/>
                <a:cs typeface="Times New Roman"/>
              </a:rPr>
              <a:t>Việt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Nam; </a:t>
            </a:r>
            <a:r>
              <a:rPr sz="2800" spc="-5" dirty="0">
                <a:latin typeface="Times New Roman"/>
                <a:cs typeface="Times New Roman"/>
              </a:rPr>
              <a:t>kích động gây bạo loạn, phá rối </a:t>
            </a:r>
            <a:r>
              <a:rPr sz="2800" dirty="0">
                <a:latin typeface="Times New Roman"/>
                <a:cs typeface="Times New Roman"/>
              </a:rPr>
              <a:t>an ninh, </a:t>
            </a:r>
            <a:r>
              <a:rPr sz="2800" spc="-5" dirty="0">
                <a:latin typeface="Times New Roman"/>
                <a:cs typeface="Times New Roman"/>
              </a:rPr>
              <a:t>gây rối trật tự công </a:t>
            </a:r>
            <a:r>
              <a:rPr sz="2800" dirty="0">
                <a:latin typeface="Times New Roman"/>
                <a:cs typeface="Times New Roman"/>
              </a:rPr>
              <a:t> cộng;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làm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nhục,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vu khống;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xâm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trật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tự quản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lý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kinh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tế</a:t>
            </a:r>
            <a:endParaRPr sz="2800">
              <a:latin typeface="Times New Roman"/>
              <a:cs typeface="Times New Roman"/>
            </a:endParaRPr>
          </a:p>
          <a:p>
            <a:pPr marL="12700" marR="6985" algn="just">
              <a:lnSpc>
                <a:spcPct val="90000"/>
              </a:lnSpc>
              <a:spcBef>
                <a:spcPts val="140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17. Phòng, </a:t>
            </a:r>
            <a:r>
              <a:rPr sz="2800" spc="-5" dirty="0">
                <a:latin typeface="Times New Roman"/>
                <a:cs typeface="Times New Roman"/>
              </a:rPr>
              <a:t>chống gián </a:t>
            </a:r>
            <a:r>
              <a:rPr sz="2800" spc="-10" dirty="0">
                <a:latin typeface="Times New Roman"/>
                <a:cs typeface="Times New Roman"/>
              </a:rPr>
              <a:t>điệp </a:t>
            </a:r>
            <a:r>
              <a:rPr sz="2800" spc="-5" dirty="0">
                <a:latin typeface="Times New Roman"/>
                <a:cs typeface="Times New Roman"/>
              </a:rPr>
              <a:t>mạng; bảo </a:t>
            </a:r>
            <a:r>
              <a:rPr sz="2800" dirty="0">
                <a:latin typeface="Times New Roman"/>
                <a:cs typeface="Times New Roman"/>
              </a:rPr>
              <a:t>vệ </a:t>
            </a:r>
            <a:r>
              <a:rPr sz="2800" spc="-5" dirty="0">
                <a:latin typeface="Times New Roman"/>
                <a:cs typeface="Times New Roman"/>
              </a:rPr>
              <a:t>thông tin thuộc </a:t>
            </a:r>
            <a:r>
              <a:rPr sz="2800" dirty="0">
                <a:latin typeface="Times New Roman"/>
                <a:cs typeface="Times New Roman"/>
              </a:rPr>
              <a:t>bí </a:t>
            </a:r>
            <a:r>
              <a:rPr sz="2800" spc="-10" dirty="0">
                <a:latin typeface="Times New Roman"/>
                <a:cs typeface="Times New Roman"/>
              </a:rPr>
              <a:t>mật </a:t>
            </a:r>
            <a:r>
              <a:rPr sz="2800" spc="-5" dirty="0">
                <a:latin typeface="Times New Roman"/>
                <a:cs typeface="Times New Roman"/>
              </a:rPr>
              <a:t> nhà nước, bí </a:t>
            </a:r>
            <a:r>
              <a:rPr sz="2800" spc="-10" dirty="0">
                <a:latin typeface="Times New Roman"/>
                <a:cs typeface="Times New Roman"/>
              </a:rPr>
              <a:t>mật </a:t>
            </a:r>
            <a:r>
              <a:rPr sz="2800" dirty="0">
                <a:latin typeface="Times New Roman"/>
                <a:cs typeface="Times New Roman"/>
              </a:rPr>
              <a:t>công </a:t>
            </a:r>
            <a:r>
              <a:rPr sz="2800" spc="-5" dirty="0">
                <a:latin typeface="Times New Roman"/>
                <a:cs typeface="Times New Roman"/>
              </a:rPr>
              <a:t>tác, bí </a:t>
            </a:r>
            <a:r>
              <a:rPr sz="2800" spc="-10" dirty="0">
                <a:latin typeface="Times New Roman"/>
                <a:cs typeface="Times New Roman"/>
              </a:rPr>
              <a:t>mật </a:t>
            </a:r>
            <a:r>
              <a:rPr sz="2800" dirty="0">
                <a:latin typeface="Times New Roman"/>
                <a:cs typeface="Times New Roman"/>
              </a:rPr>
              <a:t>kinh </a:t>
            </a:r>
            <a:r>
              <a:rPr sz="2800" spc="-5" dirty="0">
                <a:latin typeface="Times New Roman"/>
                <a:cs typeface="Times New Roman"/>
              </a:rPr>
              <a:t>doanh, </a:t>
            </a:r>
            <a:r>
              <a:rPr sz="2800" dirty="0">
                <a:latin typeface="Times New Roman"/>
                <a:cs typeface="Times New Roman"/>
              </a:rPr>
              <a:t>bí </a:t>
            </a:r>
            <a:r>
              <a:rPr sz="2800" spc="-10" dirty="0">
                <a:latin typeface="Times New Roman"/>
                <a:cs typeface="Times New Roman"/>
              </a:rPr>
              <a:t>mật cá </a:t>
            </a:r>
            <a:r>
              <a:rPr sz="2800" dirty="0">
                <a:latin typeface="Times New Roman"/>
                <a:cs typeface="Times New Roman"/>
              </a:rPr>
              <a:t>nhân, </a:t>
            </a:r>
            <a:r>
              <a:rPr sz="2800" spc="-5" dirty="0">
                <a:latin typeface="Times New Roman"/>
                <a:cs typeface="Times New Roman"/>
              </a:rPr>
              <a:t>bí </a:t>
            </a:r>
            <a:r>
              <a:rPr sz="2800" spc="-10" dirty="0">
                <a:latin typeface="Times New Roman"/>
                <a:cs typeface="Times New Roman"/>
              </a:rPr>
              <a:t>mật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đình </a:t>
            </a:r>
            <a:r>
              <a:rPr sz="2800" dirty="0">
                <a:latin typeface="Times New Roman"/>
                <a:cs typeface="Times New Roman"/>
              </a:rPr>
              <a:t>và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đời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sống riêng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tư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trên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không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450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18. Phòng, </a:t>
            </a:r>
            <a:r>
              <a:rPr sz="2800" spc="-5" dirty="0">
                <a:latin typeface="Times New Roman"/>
                <a:cs typeface="Times New Roman"/>
              </a:rPr>
              <a:t>chống hành </a:t>
            </a:r>
            <a:r>
              <a:rPr sz="2800" dirty="0">
                <a:latin typeface="Times New Roman"/>
                <a:cs typeface="Times New Roman"/>
              </a:rPr>
              <a:t>vi </a:t>
            </a:r>
            <a:r>
              <a:rPr sz="2800" spc="-5" dirty="0">
                <a:latin typeface="Times New Roman"/>
                <a:cs typeface="Times New Roman"/>
              </a:rPr>
              <a:t>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không gian mạng, công </a:t>
            </a:r>
            <a:r>
              <a:rPr sz="2800" dirty="0">
                <a:latin typeface="Times New Roman"/>
                <a:cs typeface="Times New Roman"/>
              </a:rPr>
              <a:t>nghệ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thông tin, phương </a:t>
            </a:r>
            <a:r>
              <a:rPr sz="2800" spc="-10" dirty="0">
                <a:latin typeface="Times New Roman"/>
                <a:cs typeface="Times New Roman"/>
              </a:rPr>
              <a:t>tiện </a:t>
            </a:r>
            <a:r>
              <a:rPr sz="2800" spc="-5" dirty="0">
                <a:latin typeface="Times New Roman"/>
                <a:cs typeface="Times New Roman"/>
              </a:rPr>
              <a:t>điện tử </a:t>
            </a:r>
            <a:r>
              <a:rPr sz="2800" dirty="0">
                <a:latin typeface="Times New Roman"/>
                <a:cs typeface="Times New Roman"/>
              </a:rPr>
              <a:t>để vi </a:t>
            </a:r>
            <a:r>
              <a:rPr sz="2800" spc="-10" dirty="0">
                <a:latin typeface="Times New Roman"/>
                <a:cs typeface="Times New Roman"/>
              </a:rPr>
              <a:t>phạm </a:t>
            </a:r>
            <a:r>
              <a:rPr sz="2800" spc="-5" dirty="0">
                <a:latin typeface="Times New Roman"/>
                <a:cs typeface="Times New Roman"/>
              </a:rPr>
              <a:t>pháp luật </a:t>
            </a:r>
            <a:r>
              <a:rPr sz="2800" dirty="0">
                <a:latin typeface="Times New Roman"/>
                <a:cs typeface="Times New Roman"/>
              </a:rPr>
              <a:t>về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ninh </a:t>
            </a:r>
            <a:r>
              <a:rPr sz="2800" spc="-5" dirty="0">
                <a:latin typeface="Times New Roman"/>
                <a:cs typeface="Times New Roman"/>
              </a:rPr>
              <a:t>quốc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trật tự,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toàn</a:t>
            </a:r>
            <a:r>
              <a:rPr sz="2800" spc="-5" dirty="0">
                <a:latin typeface="Times New Roman"/>
                <a:cs typeface="Times New Roman"/>
              </a:rPr>
              <a:t> xã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989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Chương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III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PHÒNG</a:t>
            </a:r>
            <a:r>
              <a:rPr sz="3200" b="1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NGỪA,</a:t>
            </a:r>
            <a:r>
              <a:rPr sz="3200" b="1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XỬ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LÝ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HÀNH</a:t>
            </a:r>
            <a:r>
              <a:rPr sz="3200" b="1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XÂM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Ạ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3200" b="1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NIN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MẠN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7033" rIns="0" bIns="0" rtlCol="0">
            <a:spAutoFit/>
          </a:bodyPr>
          <a:lstStyle/>
          <a:p>
            <a:pPr marL="12700" marR="4030345">
              <a:lnSpc>
                <a:spcPts val="3020"/>
              </a:lnSpc>
              <a:spcBef>
                <a:spcPts val="480"/>
              </a:spcBef>
            </a:pP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Điều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19. Phòng,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chống tấn công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mạng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Điều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20.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Phòng,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chống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khủng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bố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mạng</a:t>
            </a:r>
          </a:p>
          <a:p>
            <a:pPr marL="12700" marR="5080">
              <a:lnSpc>
                <a:spcPts val="3030"/>
              </a:lnSpc>
            </a:pP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Điều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21.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Phòng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ngừa, xử lý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tình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huống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nguy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hiểm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về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an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ninh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mạng </a:t>
            </a:r>
            <a:r>
              <a:rPr b="0" spc="-6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Điều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22.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Đấu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tranh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bảo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vệ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an ninh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mạng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9493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Chương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IV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HOẠT</a:t>
            </a:r>
            <a:r>
              <a:rPr sz="3200" b="1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ĐỘNG</a:t>
            </a:r>
            <a:r>
              <a:rPr sz="32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BẢO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VỆ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NINH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MẠNG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704593"/>
            <a:ext cx="999553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23. </a:t>
            </a:r>
            <a:r>
              <a:rPr sz="2800" spc="-20" dirty="0">
                <a:latin typeface="Times New Roman"/>
                <a:cs typeface="Times New Roman"/>
              </a:rPr>
              <a:t>Triển </a:t>
            </a:r>
            <a:r>
              <a:rPr sz="2800" dirty="0">
                <a:latin typeface="Times New Roman"/>
                <a:cs typeface="Times New Roman"/>
              </a:rPr>
              <a:t>khai </a:t>
            </a:r>
            <a:r>
              <a:rPr sz="2800" spc="-5" dirty="0">
                <a:latin typeface="Times New Roman"/>
                <a:cs typeface="Times New Roman"/>
              </a:rPr>
              <a:t>hoạt động </a:t>
            </a:r>
            <a:r>
              <a:rPr sz="2800" spc="-10" dirty="0">
                <a:latin typeface="Times New Roman"/>
                <a:cs typeface="Times New Roman"/>
              </a:rPr>
              <a:t>bảo </a:t>
            </a:r>
            <a:r>
              <a:rPr sz="2800" dirty="0">
                <a:latin typeface="Times New Roman"/>
                <a:cs typeface="Times New Roman"/>
              </a:rPr>
              <a:t>vệ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ninh </a:t>
            </a:r>
            <a:r>
              <a:rPr sz="2800" spc="-10" dirty="0">
                <a:latin typeface="Times New Roman"/>
                <a:cs typeface="Times New Roman"/>
              </a:rPr>
              <a:t>mạng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cơ quan </a:t>
            </a:r>
            <a:r>
              <a:rPr sz="2800" spc="-15" dirty="0">
                <a:latin typeface="Times New Roman"/>
                <a:cs typeface="Times New Roman"/>
              </a:rPr>
              <a:t>nhà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nước,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tổ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chức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chính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trị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ở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trung</a:t>
            </a:r>
            <a:r>
              <a:rPr sz="2800" spc="-5" dirty="0">
                <a:latin typeface="Times New Roman"/>
                <a:cs typeface="Times New Roman"/>
              </a:rPr>
              <a:t> ương</a:t>
            </a:r>
            <a:r>
              <a:rPr sz="2800" dirty="0">
                <a:latin typeface="Times New Roman"/>
                <a:cs typeface="Times New Roman"/>
              </a:rPr>
              <a:t> và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địa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phương</a:t>
            </a: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24. </a:t>
            </a: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tra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ninh mạng </a:t>
            </a:r>
            <a:r>
              <a:rPr sz="2800" dirty="0">
                <a:latin typeface="Times New Roman"/>
                <a:cs typeface="Times New Roman"/>
              </a:rPr>
              <a:t>đối </a:t>
            </a:r>
            <a:r>
              <a:rPr sz="2800" spc="-5" dirty="0">
                <a:latin typeface="Times New Roman"/>
                <a:cs typeface="Times New Roman"/>
              </a:rPr>
              <a:t>với </a:t>
            </a:r>
            <a:r>
              <a:rPr sz="2800" dirty="0">
                <a:latin typeface="Times New Roman"/>
                <a:cs typeface="Times New Roman"/>
              </a:rPr>
              <a:t>hệ thống thông </a:t>
            </a:r>
            <a:r>
              <a:rPr sz="2800" spc="-5" dirty="0">
                <a:latin typeface="Times New Roman"/>
                <a:cs typeface="Times New Roman"/>
              </a:rPr>
              <a:t>tin của </a:t>
            </a:r>
            <a:r>
              <a:rPr sz="2800" spc="-10" dirty="0">
                <a:latin typeface="Times New Roman"/>
                <a:cs typeface="Times New Roman"/>
              </a:rPr>
              <a:t>cơ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quan,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tổ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chức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không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thuộc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Danh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mục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hệ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thống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thông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quan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trọng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 </a:t>
            </a:r>
            <a:r>
              <a:rPr sz="2800" dirty="0">
                <a:latin typeface="Times New Roman"/>
                <a:cs typeface="Times New Roman"/>
              </a:rPr>
              <a:t>quốc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gia</a:t>
            </a:r>
            <a:endParaRPr sz="28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25. </a:t>
            </a:r>
            <a:r>
              <a:rPr sz="2800" spc="-10" dirty="0">
                <a:latin typeface="Times New Roman"/>
                <a:cs typeface="Times New Roman"/>
              </a:rPr>
              <a:t>Bảo </a:t>
            </a:r>
            <a:r>
              <a:rPr sz="2800" dirty="0">
                <a:latin typeface="Times New Roman"/>
                <a:cs typeface="Times New Roman"/>
              </a:rPr>
              <a:t>vệ </a:t>
            </a:r>
            <a:r>
              <a:rPr sz="2800" spc="-10" dirty="0">
                <a:latin typeface="Times New Roman"/>
                <a:cs typeface="Times New Roman"/>
              </a:rPr>
              <a:t>an ninh mạng </a:t>
            </a:r>
            <a:r>
              <a:rPr sz="2800" dirty="0">
                <a:latin typeface="Times New Roman"/>
                <a:cs typeface="Times New Roman"/>
              </a:rPr>
              <a:t>đối </a:t>
            </a:r>
            <a:r>
              <a:rPr sz="2800" spc="-10" dirty="0">
                <a:latin typeface="Times New Roman"/>
                <a:cs typeface="Times New Roman"/>
              </a:rPr>
              <a:t>với </a:t>
            </a:r>
            <a:r>
              <a:rPr sz="2800" spc="-5" dirty="0">
                <a:latin typeface="Times New Roman"/>
                <a:cs typeface="Times New Roman"/>
              </a:rPr>
              <a:t>cơ </a:t>
            </a:r>
            <a:r>
              <a:rPr sz="2800" spc="-10" dirty="0">
                <a:latin typeface="Times New Roman"/>
                <a:cs typeface="Times New Roman"/>
              </a:rPr>
              <a:t>sở </a:t>
            </a:r>
            <a:r>
              <a:rPr sz="2800" dirty="0">
                <a:latin typeface="Times New Roman"/>
                <a:cs typeface="Times New Roman"/>
              </a:rPr>
              <a:t>hạ </a:t>
            </a:r>
            <a:r>
              <a:rPr sz="2800" spc="-5" dirty="0">
                <a:latin typeface="Times New Roman"/>
                <a:cs typeface="Times New Roman"/>
              </a:rPr>
              <a:t>tầng không gian </a:t>
            </a:r>
            <a:r>
              <a:rPr sz="2800" spc="-10" dirty="0">
                <a:latin typeface="Times New Roman"/>
                <a:cs typeface="Times New Roman"/>
              </a:rPr>
              <a:t>mạng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quốc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cổng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kết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nối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quốc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tế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2902" y="4692141"/>
            <a:ext cx="1665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4235" algn="l"/>
              </a:tabLst>
            </a:pPr>
            <a:r>
              <a:rPr sz="2800" spc="-5" dirty="0">
                <a:latin typeface="Times New Roman"/>
                <a:cs typeface="Times New Roman"/>
              </a:rPr>
              <a:t>gi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ạ</a:t>
            </a:r>
            <a:r>
              <a:rPr sz="2800" spc="-5" dirty="0">
                <a:latin typeface="Times New Roman"/>
                <a:cs typeface="Times New Roman"/>
              </a:rPr>
              <a:t>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692141"/>
            <a:ext cx="81102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43610" algn="l"/>
                <a:tab pos="1629410" algn="l"/>
                <a:tab pos="2442210" algn="l"/>
                <a:tab pos="3295650" algn="l"/>
                <a:tab pos="3871595" algn="l"/>
                <a:tab pos="4746625" algn="l"/>
                <a:tab pos="5798185" algn="l"/>
                <a:tab pos="6415405" algn="l"/>
                <a:tab pos="7207884" algn="l"/>
              </a:tabLst>
            </a:pPr>
            <a:r>
              <a:rPr sz="2800" spc="-10" dirty="0">
                <a:latin typeface="Times New Roman"/>
                <a:cs typeface="Times New Roman"/>
              </a:rPr>
              <a:t>Điề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	26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Bả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đả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ông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trên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ông 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27.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Nghiên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cứu,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phát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triển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00965" marR="682625" indent="-889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28.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Nâng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năng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lực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tự chủ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29.</a:t>
            </a:r>
            <a:r>
              <a:rPr sz="2800" spc="-10" dirty="0">
                <a:latin typeface="Times New Roman"/>
                <a:cs typeface="Times New Roman"/>
              </a:rPr>
              <a:t> Bảo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vệ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trẻ </a:t>
            </a:r>
            <a:r>
              <a:rPr sz="2800" spc="-10" dirty="0">
                <a:latin typeface="Times New Roman"/>
                <a:cs typeface="Times New Roman"/>
              </a:rPr>
              <a:t>em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trên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không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gian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989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Chương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BẢO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ĐẢM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HOẠT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ĐỘNG</a:t>
            </a:r>
            <a:r>
              <a:rPr sz="3200" b="1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BẢO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VỆ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AN </a:t>
            </a:r>
            <a:r>
              <a:rPr sz="3200" b="1" spc="-7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NINH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MẠNG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9760"/>
            <a:ext cx="9533890" cy="32340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600" spc="-5" dirty="0">
                <a:latin typeface="Times New Roman"/>
                <a:cs typeface="Times New Roman"/>
              </a:rPr>
              <a:t>Điều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30.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Lực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lượng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bảo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vệ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ninh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600" spc="-5" dirty="0">
                <a:latin typeface="Times New Roman"/>
                <a:cs typeface="Times New Roman"/>
              </a:rPr>
              <a:t>Điều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31.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Bảo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đảm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nguồn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nhân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lực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bảo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vệ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ninh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34600"/>
              </a:lnSpc>
              <a:spcBef>
                <a:spcPts val="15"/>
              </a:spcBef>
            </a:pPr>
            <a:r>
              <a:rPr sz="2600" spc="-5" dirty="0">
                <a:latin typeface="Times New Roman"/>
                <a:cs typeface="Times New Roman"/>
              </a:rPr>
              <a:t>Điều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32.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Tuyển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chọn,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đào</a:t>
            </a:r>
            <a:r>
              <a:rPr sz="2600" spc="-5" dirty="0">
                <a:latin typeface="Times New Roman"/>
                <a:cs typeface="Times New Roman"/>
              </a:rPr>
              <a:t> tạo,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phát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triển</a:t>
            </a:r>
            <a:r>
              <a:rPr sz="2600" dirty="0">
                <a:latin typeface="Times New Roman"/>
                <a:cs typeface="Times New Roman"/>
              </a:rPr>
              <a:t> lực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lượng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bảo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vệ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ninh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mạng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Điều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33.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Giáo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dục,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bồi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dưỡng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kiến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thức,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nghiệp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vụ</a:t>
            </a:r>
            <a:r>
              <a:rPr sz="2600" spc="-5" dirty="0">
                <a:latin typeface="Times New Roman"/>
                <a:cs typeface="Times New Roman"/>
              </a:rPr>
              <a:t> 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ninh </a:t>
            </a:r>
            <a:r>
              <a:rPr sz="2600" spc="-5" dirty="0"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 marR="3537585">
              <a:lnSpc>
                <a:spcPts val="4220"/>
              </a:lnSpc>
              <a:spcBef>
                <a:spcPts val="114"/>
              </a:spcBef>
            </a:pPr>
            <a:r>
              <a:rPr sz="2600" spc="-5" dirty="0">
                <a:latin typeface="Times New Roman"/>
                <a:cs typeface="Times New Roman"/>
              </a:rPr>
              <a:t>Điều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34.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Phổ </a:t>
            </a:r>
            <a:r>
              <a:rPr sz="2600" dirty="0">
                <a:latin typeface="Times New Roman"/>
                <a:cs typeface="Times New Roman"/>
              </a:rPr>
              <a:t>biến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kiến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thức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về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ninh </a:t>
            </a:r>
            <a:r>
              <a:rPr sz="2600" spc="-5" dirty="0">
                <a:latin typeface="Times New Roman"/>
                <a:cs typeface="Times New Roman"/>
              </a:rPr>
              <a:t>mạng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Điều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35.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Kinh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phí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bảo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vệ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ninh</a:t>
            </a:r>
            <a:r>
              <a:rPr sz="2600" spc="-5" dirty="0">
                <a:latin typeface="Times New Roman"/>
                <a:cs typeface="Times New Roman"/>
              </a:rPr>
              <a:t> mạng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763270"/>
            <a:ext cx="8829040" cy="9283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TRÁC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IỆ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CỦ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Ơ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UAN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3200" b="1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8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Ổ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CHỨC,</a:t>
            </a:r>
            <a:r>
              <a:rPr sz="32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CÁ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NHÂN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847580" cy="3524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3803015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36. </a:t>
            </a:r>
            <a:r>
              <a:rPr sz="2800" spc="-25" dirty="0">
                <a:latin typeface="Times New Roman"/>
                <a:cs typeface="Times New Roman"/>
              </a:rPr>
              <a:t>Trách </a:t>
            </a:r>
            <a:r>
              <a:rPr sz="2800" spc="-5" dirty="0">
                <a:latin typeface="Times New Roman"/>
                <a:cs typeface="Times New Roman"/>
              </a:rPr>
              <a:t>nhiệm của Bộ Công </a:t>
            </a:r>
            <a:r>
              <a:rPr sz="2800" spc="-1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 Điều </a:t>
            </a:r>
            <a:r>
              <a:rPr sz="2800" dirty="0">
                <a:latin typeface="Times New Roman"/>
                <a:cs typeface="Times New Roman"/>
              </a:rPr>
              <a:t>37.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Trách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nhiệm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Bộ Quốc</a:t>
            </a:r>
            <a:r>
              <a:rPr sz="2800" dirty="0">
                <a:latin typeface="Times New Roman"/>
                <a:cs typeface="Times New Roman"/>
              </a:rPr>
              <a:t> phòng</a:t>
            </a:r>
            <a:endParaRPr sz="2800">
              <a:latin typeface="Times New Roman"/>
              <a:cs typeface="Times New Roman"/>
            </a:endParaRPr>
          </a:p>
          <a:p>
            <a:pPr marL="12700" marR="1746885">
              <a:lnSpc>
                <a:spcPts val="303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38.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Trách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nhiệm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Bộ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và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Truyền</a:t>
            </a:r>
            <a:r>
              <a:rPr sz="2800" dirty="0">
                <a:latin typeface="Times New Roman"/>
                <a:cs typeface="Times New Roman"/>
              </a:rPr>
              <a:t> thông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39.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Trách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nhiệm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 </a:t>
            </a:r>
            <a:r>
              <a:rPr sz="2800" spc="-10" dirty="0">
                <a:latin typeface="Times New Roman"/>
                <a:cs typeface="Times New Roman"/>
              </a:rPr>
              <a:t>Ban</a:t>
            </a:r>
            <a:r>
              <a:rPr sz="2800" spc="-5" dirty="0">
                <a:latin typeface="Times New Roman"/>
                <a:cs typeface="Times New Roman"/>
              </a:rPr>
              <a:t> Cơ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yếu </a:t>
            </a:r>
            <a:r>
              <a:rPr sz="2800" dirty="0">
                <a:latin typeface="Times New Roman"/>
                <a:cs typeface="Times New Roman"/>
              </a:rPr>
              <a:t>Chính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phủ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05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40.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Trách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nhiệm của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Bộ,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ngành,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Ủy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nhân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dân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cấp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tỉnh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215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41.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Trách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nhiệm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 doanh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nghiệp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cấp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dịch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vụ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trên</a:t>
            </a:r>
            <a:r>
              <a:rPr sz="2800" dirty="0">
                <a:latin typeface="Times New Roman"/>
                <a:cs typeface="Times New Roman"/>
              </a:rPr>
              <a:t> không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 marR="234950">
              <a:lnSpc>
                <a:spcPts val="3020"/>
              </a:lnSpc>
              <a:spcBef>
                <a:spcPts val="10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42.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Trách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nhiệm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quan,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tổ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chức, cá nhân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sử dụng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9442"/>
            <a:ext cx="89865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Luật</a:t>
            </a:r>
            <a:r>
              <a:rPr spc="-130" dirty="0"/>
              <a:t> </a:t>
            </a:r>
            <a:r>
              <a:rPr spc="-35" dirty="0"/>
              <a:t>mẫu</a:t>
            </a:r>
            <a:r>
              <a:rPr spc="-120" dirty="0"/>
              <a:t> </a:t>
            </a:r>
            <a:r>
              <a:rPr spc="-25" dirty="0"/>
              <a:t>về</a:t>
            </a:r>
            <a:r>
              <a:rPr spc="-195" dirty="0"/>
              <a:t> </a:t>
            </a:r>
            <a:r>
              <a:rPr spc="-35" dirty="0"/>
              <a:t>TMĐT</a:t>
            </a:r>
            <a:r>
              <a:rPr spc="-215" dirty="0"/>
              <a:t> </a:t>
            </a:r>
            <a:r>
              <a:rPr spc="-35" dirty="0"/>
              <a:t>của</a:t>
            </a:r>
            <a:r>
              <a:rPr spc="-125" dirty="0"/>
              <a:t> </a:t>
            </a:r>
            <a:r>
              <a:rPr spc="-45" dirty="0"/>
              <a:t>UNCITRAL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94612" y="2001088"/>
            <a:ext cx="8165465" cy="30619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</a:t>
            </a:r>
            <a:r>
              <a:rPr sz="28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1996:</a:t>
            </a:r>
            <a:r>
              <a:rPr sz="28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UNCITRAL</a:t>
            </a:r>
            <a:r>
              <a:rPr sz="28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đã</a:t>
            </a:r>
            <a:r>
              <a:rPr sz="2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soạn</a:t>
            </a:r>
            <a:r>
              <a:rPr sz="2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thảo</a:t>
            </a:r>
            <a:r>
              <a:rPr sz="28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mẫu</a:t>
            </a:r>
            <a:r>
              <a:rPr sz="2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TMĐT:</a:t>
            </a:r>
            <a:endParaRPr sz="2800">
              <a:latin typeface="Times New Roman"/>
              <a:cs typeface="Times New Roman"/>
            </a:endParaRPr>
          </a:p>
          <a:p>
            <a:pPr marL="377825" marR="6350" indent="-182880" algn="just">
              <a:lnSpc>
                <a:spcPts val="3020"/>
              </a:lnSpc>
              <a:spcBef>
                <a:spcPts val="1100"/>
              </a:spcBef>
              <a:buClr>
                <a:srgbClr val="E38312"/>
              </a:buClr>
              <a:buFont typeface="Calibri"/>
              <a:buChar char="◦"/>
              <a:tabLst>
                <a:tab pos="37846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Hình thành những quy định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mẫu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thừa nhận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giá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trị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pháp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điệp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377825" marR="5080" indent="-182880" algn="just">
              <a:lnSpc>
                <a:spcPts val="3020"/>
              </a:lnSpc>
              <a:spcBef>
                <a:spcPts val="1305"/>
              </a:spcBef>
              <a:buClr>
                <a:srgbClr val="E38312"/>
              </a:buClr>
              <a:buFont typeface="Calibri"/>
              <a:buChar char="◦"/>
              <a:tabLst>
                <a:tab pos="37846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 sử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dụng như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tài liệu tham khảo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cho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nước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trong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quá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xây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dựng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800" spc="6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TMĐT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71094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ĐIỀ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KHO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Ả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ÀN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8530"/>
            <a:ext cx="9144000" cy="114998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43.</a:t>
            </a:r>
            <a:r>
              <a:rPr sz="2800" spc="-10" dirty="0">
                <a:latin typeface="Times New Roman"/>
                <a:cs typeface="Times New Roman"/>
              </a:rPr>
              <a:t> Hiệu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lực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hành</a:t>
            </a:r>
            <a:endParaRPr sz="2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106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1.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Luật này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 lực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ngày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01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tháng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01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 2019.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204" dirty="0"/>
              <a:t> </a:t>
            </a:r>
            <a:r>
              <a:rPr spc="-5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9328"/>
            <a:ext cx="6174105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12030">
              <a:lnSpc>
                <a:spcPct val="125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6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thiệu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mẫu</a:t>
            </a:r>
            <a:endParaRPr sz="2600">
              <a:latin typeface="Times New Roman"/>
              <a:cs typeface="Times New Roman"/>
            </a:endParaRPr>
          </a:p>
          <a:p>
            <a:pPr marL="12700" marR="72390">
              <a:lnSpc>
                <a:spcPct val="124600"/>
              </a:lnSpc>
              <a:spcBef>
                <a:spcPts val="1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hữu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6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ninh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15/2020/NĐ-CP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98/2020/NĐ-CP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52/2013/NĐ-CP</a:t>
            </a:r>
            <a:r>
              <a:rPr sz="26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– 85/2021/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NĐ-CP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694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" dirty="0">
                <a:latin typeface="Times New Roman"/>
                <a:cs typeface="Times New Roman"/>
              </a:rPr>
              <a:t>Nghị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spc="-45" dirty="0">
                <a:latin typeface="Times New Roman"/>
                <a:cs typeface="Times New Roman"/>
              </a:rPr>
              <a:t>định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15/2020/NĐ-CP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10483215" cy="46977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620" algn="just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latin typeface="Times New Roman"/>
                <a:cs typeface="Times New Roman"/>
              </a:rPr>
              <a:t>NGHỊ ĐỊNH </a:t>
            </a:r>
            <a:r>
              <a:rPr sz="2400" b="1" dirty="0">
                <a:latin typeface="Times New Roman"/>
                <a:cs typeface="Times New Roman"/>
              </a:rPr>
              <a:t>Quy </a:t>
            </a:r>
            <a:r>
              <a:rPr sz="2400" b="1" spc="-5" dirty="0">
                <a:latin typeface="Times New Roman"/>
                <a:cs typeface="Times New Roman"/>
              </a:rPr>
              <a:t>định </a:t>
            </a:r>
            <a:r>
              <a:rPr sz="2400" b="1" dirty="0">
                <a:latin typeface="Times New Roman"/>
                <a:cs typeface="Times New Roman"/>
              </a:rPr>
              <a:t>xử </a:t>
            </a:r>
            <a:r>
              <a:rPr sz="2400" b="1" spc="-5" dirty="0">
                <a:latin typeface="Times New Roman"/>
                <a:cs typeface="Times New Roman"/>
              </a:rPr>
              <a:t>phạt </a:t>
            </a:r>
            <a:r>
              <a:rPr sz="2400" b="1" spc="5" dirty="0">
                <a:latin typeface="Times New Roman"/>
                <a:cs typeface="Times New Roman"/>
              </a:rPr>
              <a:t>vi </a:t>
            </a:r>
            <a:r>
              <a:rPr sz="2400" b="1" spc="-5" dirty="0">
                <a:latin typeface="Times New Roman"/>
                <a:cs typeface="Times New Roman"/>
              </a:rPr>
              <a:t>phạm hành </a:t>
            </a:r>
            <a:r>
              <a:rPr sz="2400" b="1" dirty="0">
                <a:latin typeface="Times New Roman"/>
                <a:cs typeface="Times New Roman"/>
              </a:rPr>
              <a:t>chính trong lĩnh vực </a:t>
            </a:r>
            <a:r>
              <a:rPr sz="2400" b="1" spc="20" dirty="0">
                <a:latin typeface="Times New Roman"/>
                <a:cs typeface="Times New Roman"/>
              </a:rPr>
              <a:t>bưu </a:t>
            </a:r>
            <a:r>
              <a:rPr sz="2400" b="1" dirty="0">
                <a:latin typeface="Times New Roman"/>
                <a:cs typeface="Times New Roman"/>
              </a:rPr>
              <a:t>chính,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viễn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thông,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tần số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vô tuyến</a:t>
            </a:r>
            <a:r>
              <a:rPr sz="2400" b="1" spc="-5" dirty="0">
                <a:latin typeface="Times New Roman"/>
                <a:cs typeface="Times New Roman"/>
              </a:rPr>
              <a:t> điện,</a:t>
            </a:r>
            <a:r>
              <a:rPr sz="2400" b="1" dirty="0">
                <a:latin typeface="Times New Roman"/>
                <a:cs typeface="Times New Roman"/>
              </a:rPr>
              <a:t> công</a:t>
            </a:r>
            <a:r>
              <a:rPr sz="2400" b="1" spc="-5" dirty="0">
                <a:latin typeface="Times New Roman"/>
                <a:cs typeface="Times New Roman"/>
              </a:rPr>
              <a:t> nghệ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thông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và giao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dịch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điện</a:t>
            </a:r>
            <a:r>
              <a:rPr sz="2400" b="1" dirty="0">
                <a:latin typeface="Times New Roman"/>
                <a:cs typeface="Times New Roman"/>
              </a:rPr>
              <a:t> tử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85"/>
              </a:spcBef>
            </a:pPr>
            <a:r>
              <a:rPr sz="2400" b="1" spc="-5" dirty="0">
                <a:latin typeface="Times New Roman"/>
                <a:cs typeface="Times New Roman"/>
              </a:rPr>
              <a:t>Điều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122.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Hiệu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lực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thi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hành</a:t>
            </a:r>
            <a:endParaRPr sz="2400">
              <a:latin typeface="Times New Roman"/>
              <a:cs typeface="Times New Roman"/>
            </a:endParaRPr>
          </a:p>
          <a:p>
            <a:pPr marL="431165" indent="-419100" algn="just">
              <a:lnSpc>
                <a:spcPts val="2735"/>
              </a:lnSpc>
              <a:spcBef>
                <a:spcPts val="1100"/>
              </a:spcBef>
              <a:buAutoNum type="arabicPeriod"/>
              <a:tabLst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Nghị</a:t>
            </a:r>
            <a:r>
              <a:rPr sz="2400" spc="8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</a:t>
            </a:r>
            <a:r>
              <a:rPr sz="2400" spc="9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này</a:t>
            </a:r>
            <a:r>
              <a:rPr sz="2400" spc="9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có</a:t>
            </a:r>
            <a:r>
              <a:rPr sz="2400" spc="8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hiệu</a:t>
            </a:r>
            <a:r>
              <a:rPr sz="2400" spc="9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lực</a:t>
            </a:r>
            <a:r>
              <a:rPr sz="2400" spc="89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</a:t>
            </a:r>
            <a:r>
              <a:rPr sz="2400" spc="8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hành</a:t>
            </a:r>
            <a:r>
              <a:rPr sz="2400" spc="89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kể</a:t>
            </a:r>
            <a:r>
              <a:rPr sz="2400" spc="89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từ</a:t>
            </a:r>
            <a:r>
              <a:rPr sz="2400" spc="8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ngày</a:t>
            </a:r>
            <a:r>
              <a:rPr sz="2400" spc="8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</a:t>
            </a:r>
            <a:r>
              <a:rPr sz="2400" spc="89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tháng</a:t>
            </a:r>
            <a:r>
              <a:rPr sz="2400" spc="9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8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năm</a:t>
            </a:r>
            <a:r>
              <a:rPr sz="2400" spc="8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2020.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145"/>
              </a:spcBef>
              <a:buAutoNum type="arabicPeriod"/>
              <a:tabLst>
                <a:tab pos="327025" algn="l"/>
              </a:tabLst>
            </a:pPr>
            <a:r>
              <a:rPr sz="2400" dirty="0">
                <a:latin typeface="Times New Roman"/>
                <a:cs typeface="Times New Roman"/>
              </a:rPr>
              <a:t>Bãi bỏ </a:t>
            </a:r>
            <a:r>
              <a:rPr sz="2400" spc="-5" dirty="0">
                <a:latin typeface="Times New Roman"/>
                <a:cs typeface="Times New Roman"/>
              </a:rPr>
              <a:t>Nghị </a:t>
            </a:r>
            <a:r>
              <a:rPr sz="2400" dirty="0">
                <a:latin typeface="Times New Roman"/>
                <a:cs typeface="Times New Roman"/>
              </a:rPr>
              <a:t>định số </a:t>
            </a:r>
            <a:r>
              <a:rPr sz="2400" spc="-5" dirty="0">
                <a:latin typeface="Times New Roman"/>
                <a:cs typeface="Times New Roman"/>
              </a:rPr>
              <a:t>174/2013/NĐ-CP </a:t>
            </a:r>
            <a:r>
              <a:rPr sz="2400" dirty="0">
                <a:latin typeface="Times New Roman"/>
                <a:cs typeface="Times New Roman"/>
              </a:rPr>
              <a:t>ngày 13 tháng 11 năm 2013 của Chính phủ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quy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xử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phạt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phạm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hành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chính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trong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lĩnh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vực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bưu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chính,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viễn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thông,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công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nghệ </a:t>
            </a:r>
            <a:r>
              <a:rPr sz="2400" dirty="0">
                <a:latin typeface="Times New Roman"/>
                <a:cs typeface="Times New Roman"/>
              </a:rPr>
              <a:t>thông </a:t>
            </a:r>
            <a:r>
              <a:rPr sz="2400" spc="-5" dirty="0">
                <a:latin typeface="Times New Roman"/>
                <a:cs typeface="Times New Roman"/>
              </a:rPr>
              <a:t>tin và </a:t>
            </a:r>
            <a:r>
              <a:rPr sz="2400" dirty="0">
                <a:latin typeface="Times New Roman"/>
                <a:cs typeface="Times New Roman"/>
              </a:rPr>
              <a:t>tần số </a:t>
            </a:r>
            <a:r>
              <a:rPr sz="2400" spc="-5" dirty="0">
                <a:latin typeface="Times New Roman"/>
                <a:cs typeface="Times New Roman"/>
              </a:rPr>
              <a:t>vô </a:t>
            </a:r>
            <a:r>
              <a:rPr sz="2400" dirty="0">
                <a:latin typeface="Times New Roman"/>
                <a:cs typeface="Times New Roman"/>
              </a:rPr>
              <a:t>tuyến </a:t>
            </a:r>
            <a:r>
              <a:rPr sz="2400" spc="-5" dirty="0">
                <a:latin typeface="Times New Roman"/>
                <a:cs typeface="Times New Roman"/>
              </a:rPr>
              <a:t>điện và Điều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Nghị </a:t>
            </a:r>
            <a:r>
              <a:rPr sz="2400" dirty="0">
                <a:latin typeface="Times New Roman"/>
                <a:cs typeface="Times New Roman"/>
              </a:rPr>
              <a:t>định </a:t>
            </a:r>
            <a:r>
              <a:rPr sz="2400" spc="-10" dirty="0">
                <a:latin typeface="Times New Roman"/>
                <a:cs typeface="Times New Roman"/>
              </a:rPr>
              <a:t>số </a:t>
            </a:r>
            <a:r>
              <a:rPr sz="2400" spc="-5" dirty="0">
                <a:latin typeface="Times New Roman"/>
                <a:cs typeface="Times New Roman"/>
              </a:rPr>
              <a:t>49/2017/NĐ-CP </a:t>
            </a:r>
            <a:r>
              <a:rPr sz="2400" dirty="0">
                <a:latin typeface="Times New Roman"/>
                <a:cs typeface="Times New Roman"/>
              </a:rPr>
              <a:t>ngày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24 tháng 4 năm 2017 của Chính phủ về </a:t>
            </a:r>
            <a:r>
              <a:rPr sz="2400" spc="-5" dirty="0">
                <a:latin typeface="Times New Roman"/>
                <a:cs typeface="Times New Roman"/>
              </a:rPr>
              <a:t>sửa </a:t>
            </a:r>
            <a:r>
              <a:rPr sz="2400" dirty="0">
                <a:latin typeface="Times New Roman"/>
                <a:cs typeface="Times New Roman"/>
              </a:rPr>
              <a:t>đổi, bổ </a:t>
            </a:r>
            <a:r>
              <a:rPr sz="2400" spc="-5" dirty="0">
                <a:latin typeface="Times New Roman"/>
                <a:cs typeface="Times New Roman"/>
              </a:rPr>
              <a:t>sung </a:t>
            </a:r>
            <a:r>
              <a:rPr sz="2400" dirty="0">
                <a:latin typeface="Times New Roman"/>
                <a:cs typeface="Times New Roman"/>
              </a:rPr>
              <a:t>Điều 15 của </a:t>
            </a:r>
            <a:r>
              <a:rPr sz="2400" spc="-5" dirty="0">
                <a:latin typeface="Times New Roman"/>
                <a:cs typeface="Times New Roman"/>
              </a:rPr>
              <a:t>Nghị </a:t>
            </a:r>
            <a:r>
              <a:rPr sz="2400" dirty="0">
                <a:latin typeface="Times New Roman"/>
                <a:cs typeface="Times New Roman"/>
              </a:rPr>
              <a:t>định số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25/2011/NĐ-CP </a:t>
            </a:r>
            <a:r>
              <a:rPr sz="2400" dirty="0">
                <a:latin typeface="Times New Roman"/>
                <a:cs typeface="Times New Roman"/>
              </a:rPr>
              <a:t>ngày 06 tháng 4 </a:t>
            </a:r>
            <a:r>
              <a:rPr sz="2400" spc="-10" dirty="0">
                <a:latin typeface="Times New Roman"/>
                <a:cs typeface="Times New Roman"/>
              </a:rPr>
              <a:t>năm </a:t>
            </a:r>
            <a:r>
              <a:rPr sz="2400" dirty="0">
                <a:latin typeface="Times New Roman"/>
                <a:cs typeface="Times New Roman"/>
              </a:rPr>
              <a:t>2011 của Chính phủ quy định </a:t>
            </a:r>
            <a:r>
              <a:rPr sz="2400" spc="-5" dirty="0">
                <a:latin typeface="Times New Roman"/>
                <a:cs typeface="Times New Roman"/>
              </a:rPr>
              <a:t>chi tiết </a:t>
            </a:r>
            <a:r>
              <a:rPr sz="2400" dirty="0">
                <a:latin typeface="Times New Roman"/>
                <a:cs typeface="Times New Roman"/>
              </a:rPr>
              <a:t>và hướng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dẫn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hành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một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số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điều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Luật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Viễn</a:t>
            </a:r>
            <a:r>
              <a:rPr sz="2400" dirty="0">
                <a:latin typeface="Times New Roman"/>
                <a:cs typeface="Times New Roman"/>
              </a:rPr>
              <a:t> thông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và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Điều</a:t>
            </a:r>
            <a:r>
              <a:rPr sz="2400" dirty="0">
                <a:latin typeface="Times New Roman"/>
                <a:cs typeface="Times New Roman"/>
              </a:rPr>
              <a:t> 30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Nghị</a:t>
            </a:r>
            <a:r>
              <a:rPr sz="2400" dirty="0">
                <a:latin typeface="Times New Roman"/>
                <a:cs typeface="Times New Roman"/>
              </a:rPr>
              <a:t> định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số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174/2013/NĐ-CP </a:t>
            </a:r>
            <a:r>
              <a:rPr sz="2400" dirty="0">
                <a:latin typeface="Times New Roman"/>
                <a:cs typeface="Times New Roman"/>
              </a:rPr>
              <a:t>ngày </a:t>
            </a:r>
            <a:r>
              <a:rPr sz="2400" spc="-5" dirty="0">
                <a:latin typeface="Times New Roman"/>
                <a:cs typeface="Times New Roman"/>
              </a:rPr>
              <a:t>13 tháng 11 </a:t>
            </a:r>
            <a:r>
              <a:rPr sz="2400" dirty="0">
                <a:latin typeface="Times New Roman"/>
                <a:cs typeface="Times New Roman"/>
              </a:rPr>
              <a:t>năm </a:t>
            </a:r>
            <a:r>
              <a:rPr sz="2400" spc="-5" dirty="0">
                <a:latin typeface="Times New Roman"/>
                <a:cs typeface="Times New Roman"/>
              </a:rPr>
              <a:t>2013 </a:t>
            </a:r>
            <a:r>
              <a:rPr sz="2400" dirty="0">
                <a:latin typeface="Times New Roman"/>
                <a:cs typeface="Times New Roman"/>
              </a:rPr>
              <a:t>của </a:t>
            </a:r>
            <a:r>
              <a:rPr sz="2400" spc="-5" dirty="0">
                <a:latin typeface="Times New Roman"/>
                <a:cs typeface="Times New Roman"/>
              </a:rPr>
              <a:t>Chính phủ quy định xử phạt </a:t>
            </a:r>
            <a:r>
              <a:rPr sz="2400" spc="-15" dirty="0">
                <a:latin typeface="Times New Roman"/>
                <a:cs typeface="Times New Roman"/>
              </a:rPr>
              <a:t>vi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phạm hành chính trong lĩnh vực bưu chính, </a:t>
            </a:r>
            <a:r>
              <a:rPr sz="2400" spc="-5" dirty="0">
                <a:latin typeface="Times New Roman"/>
                <a:cs typeface="Times New Roman"/>
              </a:rPr>
              <a:t>viễn </a:t>
            </a:r>
            <a:r>
              <a:rPr sz="2400" dirty="0">
                <a:latin typeface="Times New Roman"/>
                <a:cs typeface="Times New Roman"/>
              </a:rPr>
              <a:t>thông, công nghệ thông tin và tần số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vô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tuyến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điện.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5560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QU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200" b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Đ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Ị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CHU</a:t>
            </a:r>
            <a:r>
              <a:rPr sz="32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313" rIns="0" bIns="0" rtlCol="0">
            <a:spAutoFit/>
          </a:bodyPr>
          <a:lstStyle/>
          <a:p>
            <a:pPr marL="12700" marR="5815330">
              <a:lnSpc>
                <a:spcPct val="131800"/>
              </a:lnSpc>
              <a:spcBef>
                <a:spcPts val="95"/>
              </a:spcBef>
            </a:pP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Điều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1.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Phạm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vi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điều chỉnh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Điều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2.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Đối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tượng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bị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xử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phạt</a:t>
            </a:r>
          </a:p>
          <a:p>
            <a:pPr marL="12700" marR="647065">
              <a:lnSpc>
                <a:spcPts val="3020"/>
              </a:lnSpc>
              <a:spcBef>
                <a:spcPts val="1455"/>
              </a:spcBef>
            </a:pP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Điều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3.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Hình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thức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xử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phạt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phạm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hành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chính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và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biện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pháp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khắc </a:t>
            </a:r>
            <a:r>
              <a:rPr b="0" spc="-6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phục</a:t>
            </a:r>
            <a:r>
              <a:rPr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hậu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quả</a:t>
            </a:r>
          </a:p>
          <a:p>
            <a:pPr marL="12700" marR="5080">
              <a:lnSpc>
                <a:spcPts val="3030"/>
              </a:lnSpc>
              <a:spcBef>
                <a:spcPts val="1390"/>
              </a:spcBef>
            </a:pP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Điều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4. Quy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định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về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mức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phạt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tiền và thẩm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quyền phạt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tiền đối với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cá </a:t>
            </a:r>
            <a:r>
              <a:rPr b="0" spc="-6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nhân,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tổ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chức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4421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" dirty="0">
                <a:latin typeface="Times New Roman"/>
                <a:cs typeface="Times New Roman"/>
              </a:rPr>
              <a:t>Nghị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định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15/2020/NĐ-CP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561195" cy="35236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367665">
              <a:lnSpc>
                <a:spcPts val="3020"/>
              </a:lnSpc>
              <a:spcBef>
                <a:spcPts val="480"/>
              </a:spcBef>
            </a:pPr>
            <a:r>
              <a:rPr sz="2800" b="1" spc="25" dirty="0">
                <a:latin typeface="Times New Roman"/>
                <a:cs typeface="Times New Roman"/>
              </a:rPr>
              <a:t>Chương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II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Hành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 vi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phạm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hành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chính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trong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lĩnh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vực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bưu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chính,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hình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thức xử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phạt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và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biện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pháp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khắc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phục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hậu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quả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14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639"/>
              </a:spcBef>
            </a:pPr>
            <a:r>
              <a:rPr sz="2800" b="1" spc="25" dirty="0">
                <a:latin typeface="Times New Roman"/>
                <a:cs typeface="Times New Roman"/>
              </a:rPr>
              <a:t>Chương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III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Hành vi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 </a:t>
            </a:r>
            <a:r>
              <a:rPr sz="2800" b="1" dirty="0">
                <a:latin typeface="Times New Roman"/>
                <a:cs typeface="Times New Roman"/>
              </a:rPr>
              <a:t>phạm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hành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chính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trong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lĩnh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vực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viễn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thông,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internet,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hình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thức</a:t>
            </a:r>
            <a:r>
              <a:rPr sz="2800" b="1" dirty="0">
                <a:latin typeface="Times New Roman"/>
                <a:cs typeface="Times New Roman"/>
              </a:rPr>
              <a:t> xử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phạt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và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biện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pháp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khắc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phục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hậu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quả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7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mục,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42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7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15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56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4421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" dirty="0">
                <a:latin typeface="Times New Roman"/>
                <a:cs typeface="Times New Roman"/>
              </a:rPr>
              <a:t>Nghị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định</a:t>
            </a:r>
            <a:r>
              <a:rPr sz="3200" b="1" spc="-150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15/2020/NĐ-CP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606280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b="1" spc="25" dirty="0">
                <a:latin typeface="Times New Roman"/>
                <a:cs typeface="Times New Roman"/>
              </a:rPr>
              <a:t>Chương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IV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Hành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 vi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phạm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hành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chính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trong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lĩnh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vực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tần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số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vô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tuyến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điện,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hình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thức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xử phạt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và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biện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pháp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khắc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phục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hậu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quả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4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mục,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17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57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73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514858"/>
            <a:ext cx="9747250" cy="56026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90170">
              <a:lnSpc>
                <a:spcPts val="2860"/>
              </a:lnSpc>
              <a:spcBef>
                <a:spcPts val="605"/>
              </a:spcBef>
            </a:pPr>
            <a:r>
              <a:rPr sz="2800" b="1" spc="10" dirty="0">
                <a:latin typeface="Times New Roman"/>
                <a:cs typeface="Times New Roman"/>
              </a:rPr>
              <a:t>Chương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HÀNH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VI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VI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PHẠM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HÀNH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CHÍNH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TRONG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LĨNH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VỰC </a:t>
            </a:r>
            <a:r>
              <a:rPr sz="2800" b="1" spc="-45" dirty="0">
                <a:latin typeface="Times New Roman"/>
                <a:cs typeface="Times New Roman"/>
              </a:rPr>
              <a:t>CÔNG NGHỆ THÔNG TIN, HÌNH THỨC </a:t>
            </a:r>
            <a:r>
              <a:rPr sz="2800" b="1" spc="-35" dirty="0">
                <a:latin typeface="Times New Roman"/>
                <a:cs typeface="Times New Roman"/>
              </a:rPr>
              <a:t>XỬ </a:t>
            </a:r>
            <a:r>
              <a:rPr sz="2800" b="1" spc="-45" dirty="0">
                <a:latin typeface="Times New Roman"/>
                <a:cs typeface="Times New Roman"/>
              </a:rPr>
              <a:t>PHẠT </a:t>
            </a:r>
            <a:r>
              <a:rPr sz="2800" b="1" spc="-55" dirty="0">
                <a:latin typeface="Times New Roman"/>
                <a:cs typeface="Times New Roman"/>
              </a:rPr>
              <a:t>VÀ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BIỆN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PHÁP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KHẮC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PHỤC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HẬU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QUẢ</a:t>
            </a:r>
            <a:endParaRPr sz="2800">
              <a:latin typeface="Times New Roman"/>
              <a:cs typeface="Times New Roman"/>
            </a:endParaRPr>
          </a:p>
          <a:p>
            <a:pPr marL="12700" marR="48895">
              <a:lnSpc>
                <a:spcPts val="3020"/>
              </a:lnSpc>
              <a:spcBef>
                <a:spcPts val="1605"/>
              </a:spcBef>
            </a:pPr>
            <a:r>
              <a:rPr sz="2800" b="1" spc="-5" dirty="0">
                <a:latin typeface="Times New Roman"/>
                <a:cs typeface="Times New Roman"/>
              </a:rPr>
              <a:t>Mục 1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HÀNH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VI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PHẠM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VỀ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CÁC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BIỆN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PHÁP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BẢO</a:t>
            </a:r>
            <a:r>
              <a:rPr sz="2800" b="1" spc="-10" dirty="0">
                <a:latin typeface="Times New Roman"/>
                <a:cs typeface="Times New Roman"/>
              </a:rPr>
              <a:t> ĐẢM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ỨNG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DỤNG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VÀ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PHÁT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TRIỂN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CÔNG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NGHỆ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THÔNG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12700" marR="20955">
              <a:lnSpc>
                <a:spcPts val="3030"/>
              </a:lnSpc>
            </a:pPr>
            <a:r>
              <a:rPr sz="2800" b="1" spc="-5" dirty="0">
                <a:latin typeface="Times New Roman"/>
                <a:cs typeface="Times New Roman"/>
              </a:rPr>
              <a:t>Điều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74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phạm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spc="-5" dirty="0">
                <a:latin typeface="Times New Roman"/>
                <a:cs typeface="Times New Roman"/>
              </a:rPr>
              <a:t> quy</a:t>
            </a:r>
            <a:r>
              <a:rPr sz="2800" dirty="0">
                <a:latin typeface="Times New Roman"/>
                <a:cs typeface="Times New Roman"/>
              </a:rPr>
              <a:t> định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dirty="0">
                <a:latin typeface="Times New Roman"/>
                <a:cs typeface="Times New Roman"/>
              </a:rPr>
              <a:t> phát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triển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công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nghiệp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công </a:t>
            </a:r>
            <a:r>
              <a:rPr sz="2800" dirty="0">
                <a:latin typeface="Times New Roman"/>
                <a:cs typeface="Times New Roman"/>
              </a:rPr>
              <a:t>nghệ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05"/>
              </a:lnSpc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dirty="0">
                <a:latin typeface="Times New Roman"/>
                <a:cs typeface="Times New Roman"/>
              </a:rPr>
              <a:t> 75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 các quy</a:t>
            </a:r>
            <a:r>
              <a:rPr sz="2800" dirty="0">
                <a:latin typeface="Times New Roman"/>
                <a:cs typeface="Times New Roman"/>
              </a:rPr>
              <a:t> định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cơ sở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hạ tầng </a:t>
            </a:r>
            <a:r>
              <a:rPr sz="2800" dirty="0">
                <a:latin typeface="Times New Roman"/>
                <a:cs typeface="Times New Roman"/>
              </a:rPr>
              <a:t>thông</a:t>
            </a:r>
            <a:r>
              <a:rPr sz="2800" spc="-5" dirty="0">
                <a:latin typeface="Times New Roman"/>
                <a:cs typeface="Times New Roman"/>
              </a:rPr>
              <a:t> tin phục vụ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2800" spc="-5" dirty="0">
                <a:latin typeface="Times New Roman"/>
                <a:cs typeface="Times New Roman"/>
              </a:rPr>
              <a:t>ứng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dụng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và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phát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triển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công nghệ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thông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165"/>
              </a:spcBef>
            </a:pPr>
            <a:r>
              <a:rPr sz="2800" b="1" spc="-5" dirty="0">
                <a:latin typeface="Times New Roman"/>
                <a:cs typeface="Times New Roman"/>
              </a:rPr>
              <a:t>Điều 76</a:t>
            </a:r>
            <a:r>
              <a:rPr sz="2800" spc="-5" dirty="0">
                <a:latin typeface="Times New Roman"/>
                <a:cs typeface="Times New Roman"/>
              </a:rPr>
              <a:t>. </a:t>
            </a:r>
            <a:r>
              <a:rPr sz="2800" spc="-90" dirty="0">
                <a:latin typeface="Times New Roman"/>
                <a:cs typeface="Times New Roman"/>
              </a:rPr>
              <a:t>Vi </a:t>
            </a:r>
            <a:r>
              <a:rPr sz="2800" dirty="0">
                <a:latin typeface="Times New Roman"/>
                <a:cs typeface="Times New Roman"/>
              </a:rPr>
              <a:t>phạm </a:t>
            </a:r>
            <a:r>
              <a:rPr sz="2800" spc="-5" dirty="0">
                <a:latin typeface="Times New Roman"/>
                <a:cs typeface="Times New Roman"/>
              </a:rPr>
              <a:t>quy </a:t>
            </a:r>
            <a:r>
              <a:rPr sz="2800" dirty="0">
                <a:latin typeface="Times New Roman"/>
                <a:cs typeface="Times New Roman"/>
              </a:rPr>
              <a:t>định </a:t>
            </a:r>
            <a:r>
              <a:rPr sz="2800" spc="-5" dirty="0">
                <a:latin typeface="Times New Roman"/>
                <a:cs typeface="Times New Roman"/>
              </a:rPr>
              <a:t>về </a:t>
            </a:r>
            <a:r>
              <a:rPr sz="2800" dirty="0">
                <a:latin typeface="Times New Roman"/>
                <a:cs typeface="Times New Roman"/>
              </a:rPr>
              <a:t>nhập khẩu, </a:t>
            </a:r>
            <a:r>
              <a:rPr sz="2800" spc="-5" dirty="0">
                <a:latin typeface="Times New Roman"/>
                <a:cs typeface="Times New Roman"/>
              </a:rPr>
              <a:t>gia công tái chế, sửa chữa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sản </a:t>
            </a:r>
            <a:r>
              <a:rPr sz="2800" spc="-5" dirty="0">
                <a:latin typeface="Times New Roman"/>
                <a:cs typeface="Times New Roman"/>
              </a:rPr>
              <a:t>phẩm công </a:t>
            </a:r>
            <a:r>
              <a:rPr sz="2800" dirty="0">
                <a:latin typeface="Times New Roman"/>
                <a:cs typeface="Times New Roman"/>
              </a:rPr>
              <a:t>nghệ thông </a:t>
            </a:r>
            <a:r>
              <a:rPr sz="2800" spc="-5" dirty="0">
                <a:latin typeface="Times New Roman"/>
                <a:cs typeface="Times New Roman"/>
              </a:rPr>
              <a:t>tin </a:t>
            </a:r>
            <a:r>
              <a:rPr sz="2800" dirty="0">
                <a:latin typeface="Times New Roman"/>
                <a:cs typeface="Times New Roman"/>
              </a:rPr>
              <a:t>đã </a:t>
            </a:r>
            <a:r>
              <a:rPr sz="2800" spc="-5" dirty="0">
                <a:latin typeface="Times New Roman"/>
                <a:cs typeface="Times New Roman"/>
              </a:rPr>
              <a:t>qua sử </a:t>
            </a:r>
            <a:r>
              <a:rPr sz="2800" dirty="0">
                <a:latin typeface="Times New Roman"/>
                <a:cs typeface="Times New Roman"/>
              </a:rPr>
              <a:t>dụng thuộc </a:t>
            </a:r>
            <a:r>
              <a:rPr sz="2800" spc="-5" dirty="0">
                <a:latin typeface="Times New Roman"/>
                <a:cs typeface="Times New Roman"/>
              </a:rPr>
              <a:t>Danh </a:t>
            </a:r>
            <a:r>
              <a:rPr sz="2800" spc="-10" dirty="0">
                <a:latin typeface="Times New Roman"/>
                <a:cs typeface="Times New Roman"/>
              </a:rPr>
              <a:t>mục cấm </a:t>
            </a:r>
            <a:r>
              <a:rPr sz="2800" spc="-5" dirty="0">
                <a:latin typeface="Times New Roman"/>
                <a:cs typeface="Times New Roman"/>
              </a:rPr>
              <a:t> nhập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khẩu</a:t>
            </a:r>
            <a:endParaRPr sz="2800">
              <a:latin typeface="Times New Roman"/>
              <a:cs typeface="Times New Roman"/>
            </a:endParaRPr>
          </a:p>
          <a:p>
            <a:pPr marL="12700" marR="75565" algn="just">
              <a:lnSpc>
                <a:spcPts val="3020"/>
              </a:lnSpc>
              <a:spcBef>
                <a:spcPts val="5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 </a:t>
            </a:r>
            <a:r>
              <a:rPr sz="2800" b="1" dirty="0">
                <a:latin typeface="Times New Roman"/>
                <a:cs typeface="Times New Roman"/>
              </a:rPr>
              <a:t>77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90" dirty="0">
                <a:latin typeface="Times New Roman"/>
                <a:cs typeface="Times New Roman"/>
              </a:rPr>
              <a:t>Vi </a:t>
            </a:r>
            <a:r>
              <a:rPr sz="2800" spc="-5" dirty="0">
                <a:latin typeface="Times New Roman"/>
                <a:cs typeface="Times New Roman"/>
              </a:rPr>
              <a:t>phạm quy định về bảo vệ quyền, lợi ích hợp pháp và hỗ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trợ người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sử </a:t>
            </a:r>
            <a:r>
              <a:rPr sz="2800" dirty="0">
                <a:latin typeface="Times New Roman"/>
                <a:cs typeface="Times New Roman"/>
              </a:rPr>
              <a:t>dụng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sản phẩm, </a:t>
            </a:r>
            <a:r>
              <a:rPr sz="2800" dirty="0">
                <a:latin typeface="Times New Roman"/>
                <a:cs typeface="Times New Roman"/>
              </a:rPr>
              <a:t>dịch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công</a:t>
            </a:r>
            <a:r>
              <a:rPr sz="2800" dirty="0">
                <a:latin typeface="Times New Roman"/>
                <a:cs typeface="Times New Roman"/>
              </a:rPr>
              <a:t> nghệ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thông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514858"/>
            <a:ext cx="10104755" cy="56026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480059">
              <a:lnSpc>
                <a:spcPts val="2860"/>
              </a:lnSpc>
              <a:spcBef>
                <a:spcPts val="605"/>
              </a:spcBef>
            </a:pP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0" dirty="0">
                <a:latin typeface="Times New Roman"/>
                <a:cs typeface="Times New Roman"/>
              </a:rPr>
              <a:t>h</a:t>
            </a:r>
            <a:r>
              <a:rPr sz="2800" b="1" spc="12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̛</a:t>
            </a:r>
            <a:r>
              <a:rPr sz="2800" b="1" spc="145" dirty="0">
                <a:latin typeface="Times New Roman"/>
                <a:cs typeface="Times New Roman"/>
              </a:rPr>
              <a:t>o</a:t>
            </a:r>
            <a:r>
              <a:rPr sz="2800" b="1" spc="-50" dirty="0">
                <a:latin typeface="Times New Roman"/>
                <a:cs typeface="Times New Roman"/>
              </a:rPr>
              <a:t>̛n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HÍ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TR</a:t>
            </a:r>
            <a:r>
              <a:rPr sz="2800" b="1" spc="-55" dirty="0">
                <a:latin typeface="Times New Roman"/>
                <a:cs typeface="Times New Roman"/>
              </a:rPr>
              <a:t>O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Ĩ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  </a:t>
            </a:r>
            <a:r>
              <a:rPr sz="2800" b="1" spc="-60" dirty="0">
                <a:latin typeface="Times New Roman"/>
                <a:cs typeface="Times New Roman"/>
              </a:rPr>
              <a:t>VỰ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GH</a:t>
            </a:r>
            <a:r>
              <a:rPr sz="2800" b="1" spc="-5" dirty="0">
                <a:latin typeface="Times New Roman"/>
                <a:cs typeface="Times New Roman"/>
              </a:rPr>
              <a:t>Ệ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HÌ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Ứ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Ử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VÀ  </a:t>
            </a:r>
            <a:r>
              <a:rPr sz="2800" b="1" spc="-60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Ệ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Á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KH</a:t>
            </a:r>
            <a:r>
              <a:rPr sz="2800" b="1" spc="-60" dirty="0">
                <a:latin typeface="Times New Roman"/>
                <a:cs typeface="Times New Roman"/>
              </a:rPr>
              <a:t>Ắ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Ụ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Ậ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Q</a:t>
            </a:r>
            <a:r>
              <a:rPr sz="2800" b="1" spc="-6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Ả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220"/>
              </a:spcBef>
            </a:pPr>
            <a:r>
              <a:rPr sz="2800" b="1" spc="-5" dirty="0">
                <a:latin typeface="Times New Roman"/>
                <a:cs typeface="Times New Roman"/>
              </a:rPr>
              <a:t>Mục 2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HÀNH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VI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PHẠM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VỀ</a:t>
            </a:r>
            <a:r>
              <a:rPr sz="2800" b="1" spc="-16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AN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TOÀN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THÔNG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TIN MẠNG</a:t>
            </a:r>
            <a:endParaRPr sz="2800">
              <a:latin typeface="Times New Roman"/>
              <a:cs typeface="Times New Roman"/>
            </a:endParaRPr>
          </a:p>
          <a:p>
            <a:pPr marL="12700" marR="368300">
              <a:lnSpc>
                <a:spcPts val="3020"/>
              </a:lnSpc>
              <a:spcBef>
                <a:spcPts val="21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78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-5" dirty="0">
                <a:latin typeface="Times New Roman"/>
                <a:cs typeface="Times New Roman"/>
              </a:rPr>
              <a:t> phạm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định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đảm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bảo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toàn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5" dirty="0">
                <a:latin typeface="Times New Roman"/>
                <a:cs typeface="Times New Roman"/>
              </a:rPr>
              <a:t> tin</a:t>
            </a:r>
            <a:r>
              <a:rPr sz="2800" dirty="0">
                <a:latin typeface="Times New Roman"/>
                <a:cs typeface="Times New Roman"/>
              </a:rPr>
              <a:t> và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ứng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cứu</a:t>
            </a:r>
            <a:r>
              <a:rPr sz="2800" spc="-5" dirty="0">
                <a:latin typeface="Times New Roman"/>
                <a:cs typeface="Times New Roman"/>
              </a:rPr>
              <a:t> sự</a:t>
            </a:r>
            <a:r>
              <a:rPr sz="2800" spc="-10" dirty="0">
                <a:latin typeface="Times New Roman"/>
                <a:cs typeface="Times New Roman"/>
              </a:rPr>
              <a:t> cố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toàn</a:t>
            </a:r>
            <a:r>
              <a:rPr sz="2800" dirty="0">
                <a:latin typeface="Times New Roman"/>
                <a:cs typeface="Times New Roman"/>
              </a:rPr>
              <a:t> thông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 marR="100965">
              <a:lnSpc>
                <a:spcPts val="3020"/>
              </a:lnSpc>
              <a:spcBef>
                <a:spcPts val="1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79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 định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toàn,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ninh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giao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dịch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sử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dụng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chữ ký </a:t>
            </a:r>
            <a:r>
              <a:rPr sz="2800" dirty="0">
                <a:latin typeface="Times New Roman"/>
                <a:cs typeface="Times New Roman"/>
              </a:rPr>
              <a:t>số,</a:t>
            </a:r>
            <a:r>
              <a:rPr sz="2800" spc="-5" dirty="0">
                <a:latin typeface="Times New Roman"/>
                <a:cs typeface="Times New Roman"/>
              </a:rPr>
              <a:t> chứng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thư </a:t>
            </a:r>
            <a:r>
              <a:rPr sz="2800" spc="-10" dirty="0">
                <a:latin typeface="Times New Roman"/>
                <a:cs typeface="Times New Roman"/>
              </a:rPr>
              <a:t>số</a:t>
            </a:r>
            <a:endParaRPr sz="2800">
              <a:latin typeface="Times New Roman"/>
              <a:cs typeface="Times New Roman"/>
            </a:endParaRPr>
          </a:p>
          <a:p>
            <a:pPr marL="12700" marR="403860">
              <a:lnSpc>
                <a:spcPts val="3020"/>
              </a:lnSpc>
              <a:spcBef>
                <a:spcPts val="1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80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-5" dirty="0">
                <a:latin typeface="Times New Roman"/>
                <a:cs typeface="Times New Roman"/>
              </a:rPr>
              <a:t> phạm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cấp,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sử </a:t>
            </a:r>
            <a:r>
              <a:rPr sz="2800" dirty="0">
                <a:latin typeface="Times New Roman"/>
                <a:cs typeface="Times New Roman"/>
              </a:rPr>
              <a:t>dụng</a:t>
            </a:r>
            <a:r>
              <a:rPr sz="2800" spc="-5" dirty="0">
                <a:latin typeface="Times New Roman"/>
                <a:cs typeface="Times New Roman"/>
              </a:rPr>
              <a:t> trái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phép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5" dirty="0">
                <a:latin typeface="Times New Roman"/>
                <a:cs typeface="Times New Roman"/>
              </a:rPr>
              <a:t> tin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trên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81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5" dirty="0">
                <a:latin typeface="Times New Roman"/>
                <a:cs typeface="Times New Roman"/>
              </a:rPr>
              <a:t> sử </a:t>
            </a:r>
            <a:r>
              <a:rPr sz="2800" dirty="0">
                <a:latin typeface="Times New Roman"/>
                <a:cs typeface="Times New Roman"/>
              </a:rPr>
              <a:t>dụng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nhằm chiếm đoạt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tài </a:t>
            </a:r>
            <a:r>
              <a:rPr sz="2800" spc="-10" dirty="0">
                <a:latin typeface="Times New Roman"/>
                <a:cs typeface="Times New Roman"/>
              </a:rPr>
              <a:t>sản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82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quản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lý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gửi</a:t>
            </a:r>
            <a:r>
              <a:rPr sz="2800" dirty="0">
                <a:latin typeface="Times New Roman"/>
                <a:cs typeface="Times New Roman"/>
              </a:rPr>
              <a:t> thông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trên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21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83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phòng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ngừa, phát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hiện, ngăn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chặn</a:t>
            </a:r>
            <a:r>
              <a:rPr sz="2800" dirty="0">
                <a:latin typeface="Times New Roman"/>
                <a:cs typeface="Times New Roman"/>
              </a:rPr>
              <a:t> và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xử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lý </a:t>
            </a:r>
            <a:r>
              <a:rPr sz="2800" dirty="0">
                <a:latin typeface="Times New Roman"/>
                <a:cs typeface="Times New Roman"/>
              </a:rPr>
              <a:t>phần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mềm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độc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hại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514858"/>
            <a:ext cx="9944100" cy="56026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319405">
              <a:lnSpc>
                <a:spcPts val="2860"/>
              </a:lnSpc>
              <a:spcBef>
                <a:spcPts val="605"/>
              </a:spcBef>
            </a:pP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0" dirty="0">
                <a:latin typeface="Times New Roman"/>
                <a:cs typeface="Times New Roman"/>
              </a:rPr>
              <a:t>h</a:t>
            </a:r>
            <a:r>
              <a:rPr sz="2800" b="1" spc="12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̛</a:t>
            </a:r>
            <a:r>
              <a:rPr sz="2800" b="1" spc="145" dirty="0">
                <a:latin typeface="Times New Roman"/>
                <a:cs typeface="Times New Roman"/>
              </a:rPr>
              <a:t>o</a:t>
            </a:r>
            <a:r>
              <a:rPr sz="2800" b="1" spc="-50" dirty="0">
                <a:latin typeface="Times New Roman"/>
                <a:cs typeface="Times New Roman"/>
              </a:rPr>
              <a:t>̛n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HÍ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TR</a:t>
            </a:r>
            <a:r>
              <a:rPr sz="2800" b="1" spc="-55" dirty="0">
                <a:latin typeface="Times New Roman"/>
                <a:cs typeface="Times New Roman"/>
              </a:rPr>
              <a:t>O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Ĩ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  </a:t>
            </a:r>
            <a:r>
              <a:rPr sz="2800" b="1" spc="-60" dirty="0">
                <a:latin typeface="Times New Roman"/>
                <a:cs typeface="Times New Roman"/>
              </a:rPr>
              <a:t>VỰ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GH</a:t>
            </a:r>
            <a:r>
              <a:rPr sz="2800" b="1" spc="-5" dirty="0">
                <a:latin typeface="Times New Roman"/>
                <a:cs typeface="Times New Roman"/>
              </a:rPr>
              <a:t>Ệ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HÌ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Ứ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Ử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VÀ  </a:t>
            </a:r>
            <a:r>
              <a:rPr sz="2800" b="1" spc="-60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Ệ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Á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KH</a:t>
            </a:r>
            <a:r>
              <a:rPr sz="2800" b="1" spc="-60" dirty="0">
                <a:latin typeface="Times New Roman"/>
                <a:cs typeface="Times New Roman"/>
              </a:rPr>
              <a:t>Ắ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Ụ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Ậ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Q</a:t>
            </a:r>
            <a:r>
              <a:rPr sz="2800" b="1" spc="-6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Ả</a:t>
            </a:r>
            <a:endParaRPr sz="2800">
              <a:latin typeface="Times New Roman"/>
              <a:cs typeface="Times New Roman"/>
            </a:endParaRPr>
          </a:p>
          <a:p>
            <a:pPr marL="12700" marR="273685">
              <a:lnSpc>
                <a:spcPts val="3020"/>
              </a:lnSpc>
              <a:spcBef>
                <a:spcPts val="160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84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thu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thập, sử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dụng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 </a:t>
            </a:r>
            <a:r>
              <a:rPr sz="2800" spc="-5" dirty="0">
                <a:latin typeface="Times New Roman"/>
                <a:cs typeface="Times New Roman"/>
              </a:rPr>
              <a:t>nhân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85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-5" dirty="0">
                <a:latin typeface="Times New Roman"/>
                <a:cs typeface="Times New Roman"/>
              </a:rPr>
              <a:t> phạm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10" dirty="0">
                <a:latin typeface="Times New Roman"/>
                <a:cs typeface="Times New Roman"/>
              </a:rPr>
              <a:t> cập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nhật,</a:t>
            </a:r>
            <a:r>
              <a:rPr sz="2800" spc="-10" dirty="0">
                <a:latin typeface="Times New Roman"/>
                <a:cs typeface="Times New Roman"/>
              </a:rPr>
              <a:t> sửa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đổi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hủy bỏ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tin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nhân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86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5" dirty="0">
                <a:latin typeface="Times New Roman"/>
                <a:cs typeface="Times New Roman"/>
              </a:rPr>
              <a:t> bảo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đảm an toàn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nhân trên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 marR="191135">
              <a:lnSpc>
                <a:spcPts val="3020"/>
              </a:lnSpc>
              <a:spcBef>
                <a:spcPts val="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87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5" dirty="0">
                <a:latin typeface="Times New Roman"/>
                <a:cs typeface="Times New Roman"/>
              </a:rPr>
              <a:t> biện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pháp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giám sát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toàn, bảo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vệ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thống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12700" marR="504825">
              <a:lnSpc>
                <a:spcPts val="3020"/>
              </a:lnSpc>
              <a:spcBef>
                <a:spcPts val="1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88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5" dirty="0">
                <a:latin typeface="Times New Roman"/>
                <a:cs typeface="Times New Roman"/>
              </a:rPr>
              <a:t> bảo đảm an toàn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hệ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thống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tin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cấp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độ</a:t>
            </a:r>
            <a:endParaRPr sz="2800">
              <a:latin typeface="Times New Roman"/>
              <a:cs typeface="Times New Roman"/>
            </a:endParaRPr>
          </a:p>
          <a:p>
            <a:pPr marL="12700" marR="349250">
              <a:lnSpc>
                <a:spcPts val="3020"/>
              </a:lnSpc>
              <a:spcBef>
                <a:spcPts val="1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89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5" dirty="0">
                <a:latin typeface="Times New Roman"/>
                <a:cs typeface="Times New Roman"/>
              </a:rPr>
              <a:t> bảo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đảm an toàn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hệ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thống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trọng</a:t>
            </a:r>
            <a:r>
              <a:rPr sz="2800" spc="-5" dirty="0">
                <a:latin typeface="Times New Roman"/>
                <a:cs typeface="Times New Roman"/>
              </a:rPr>
              <a:t> quốc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514858"/>
            <a:ext cx="9935845" cy="406590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311150">
              <a:lnSpc>
                <a:spcPts val="2860"/>
              </a:lnSpc>
              <a:spcBef>
                <a:spcPts val="605"/>
              </a:spcBef>
            </a:pP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0" dirty="0">
                <a:latin typeface="Times New Roman"/>
                <a:cs typeface="Times New Roman"/>
              </a:rPr>
              <a:t>h</a:t>
            </a:r>
            <a:r>
              <a:rPr sz="2800" b="1" spc="12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̛</a:t>
            </a:r>
            <a:r>
              <a:rPr sz="2800" b="1" spc="145" dirty="0">
                <a:latin typeface="Times New Roman"/>
                <a:cs typeface="Times New Roman"/>
              </a:rPr>
              <a:t>o</a:t>
            </a:r>
            <a:r>
              <a:rPr sz="2800" b="1" spc="-50" dirty="0">
                <a:latin typeface="Times New Roman"/>
                <a:cs typeface="Times New Roman"/>
              </a:rPr>
              <a:t>̛n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HÍ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TR</a:t>
            </a:r>
            <a:r>
              <a:rPr sz="2800" b="1" spc="-55" dirty="0">
                <a:latin typeface="Times New Roman"/>
                <a:cs typeface="Times New Roman"/>
              </a:rPr>
              <a:t>O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Ĩ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  </a:t>
            </a:r>
            <a:r>
              <a:rPr sz="2800" b="1" spc="-60" dirty="0">
                <a:latin typeface="Times New Roman"/>
                <a:cs typeface="Times New Roman"/>
              </a:rPr>
              <a:t>VỰ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GH</a:t>
            </a:r>
            <a:r>
              <a:rPr sz="2800" b="1" spc="-5" dirty="0">
                <a:latin typeface="Times New Roman"/>
                <a:cs typeface="Times New Roman"/>
              </a:rPr>
              <a:t>Ệ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HÌ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Ứ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Ử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VÀ  </a:t>
            </a:r>
            <a:r>
              <a:rPr sz="2800" b="1" spc="-60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Ệ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Á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KH</a:t>
            </a:r>
            <a:r>
              <a:rPr sz="2800" b="1" spc="-60" dirty="0">
                <a:latin typeface="Times New Roman"/>
                <a:cs typeface="Times New Roman"/>
              </a:rPr>
              <a:t>Ắ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Ụ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Ậ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Q</a:t>
            </a:r>
            <a:r>
              <a:rPr sz="2800" b="1" spc="-6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Ả</a:t>
            </a:r>
            <a:endParaRPr sz="2800">
              <a:latin typeface="Times New Roman"/>
              <a:cs typeface="Times New Roman"/>
            </a:endParaRPr>
          </a:p>
          <a:p>
            <a:pPr marL="12700" marR="723900">
              <a:lnSpc>
                <a:spcPts val="3020"/>
              </a:lnSpc>
              <a:spcBef>
                <a:spcPts val="160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90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ngăn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chặn</a:t>
            </a:r>
            <a:r>
              <a:rPr sz="2800" dirty="0">
                <a:latin typeface="Times New Roman"/>
                <a:cs typeface="Times New Roman"/>
              </a:rPr>
              <a:t> xung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đột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 trên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15"/>
              </a:lnSpc>
            </a:pPr>
            <a:r>
              <a:rPr sz="2800" b="1" spc="-5" dirty="0">
                <a:latin typeface="Times New Roman"/>
                <a:cs typeface="Times New Roman"/>
              </a:rPr>
              <a:t>Điều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91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phạm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định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bảo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đảm 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toàn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tài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nguyên</a:t>
            </a:r>
            <a:r>
              <a:rPr sz="2800" spc="-5" dirty="0">
                <a:latin typeface="Times New Roman"/>
                <a:cs typeface="Times New Roman"/>
              </a:rPr>
              <a:t> viễn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endParaRPr sz="2800">
              <a:latin typeface="Times New Roman"/>
              <a:cs typeface="Times New Roman"/>
            </a:endParaRPr>
          </a:p>
          <a:p>
            <a:pPr marL="12700" marR="708025">
              <a:lnSpc>
                <a:spcPts val="3020"/>
              </a:lnSpc>
              <a:spcBef>
                <a:spcPts val="21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92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kinh</a:t>
            </a:r>
            <a:r>
              <a:rPr sz="2800" spc="-5" dirty="0">
                <a:latin typeface="Times New Roman"/>
                <a:cs typeface="Times New Roman"/>
              </a:rPr>
              <a:t> doanh </a:t>
            </a:r>
            <a:r>
              <a:rPr sz="2800" dirty="0">
                <a:latin typeface="Times New Roman"/>
                <a:cs typeface="Times New Roman"/>
              </a:rPr>
              <a:t>trong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lĩnh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vực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toàn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 marR="121920">
              <a:lnSpc>
                <a:spcPts val="3020"/>
              </a:lnSpc>
              <a:spcBef>
                <a:spcPts val="1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93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nhập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khẩu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sản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phẩm an toàn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tin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063" y="974293"/>
            <a:ext cx="110070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6</a:t>
            </a:r>
            <a:r>
              <a:rPr sz="4300" spc="-110" dirty="0"/>
              <a:t> </a:t>
            </a:r>
            <a:r>
              <a:rPr sz="4300" spc="-45" dirty="0"/>
              <a:t>Nguyên</a:t>
            </a:r>
            <a:r>
              <a:rPr sz="4300" spc="-110" dirty="0"/>
              <a:t> </a:t>
            </a:r>
            <a:r>
              <a:rPr sz="4300" spc="-40" dirty="0"/>
              <a:t>tắc</a:t>
            </a:r>
            <a:r>
              <a:rPr sz="4300" spc="-80" dirty="0"/>
              <a:t> </a:t>
            </a:r>
            <a:r>
              <a:rPr sz="4300" spc="-40" dirty="0"/>
              <a:t>Luật</a:t>
            </a:r>
            <a:r>
              <a:rPr sz="4300" spc="-105" dirty="0"/>
              <a:t> </a:t>
            </a:r>
            <a:r>
              <a:rPr sz="4300" spc="-40" dirty="0"/>
              <a:t>mẫu</a:t>
            </a:r>
            <a:r>
              <a:rPr sz="4300" spc="-85" dirty="0"/>
              <a:t> </a:t>
            </a:r>
            <a:r>
              <a:rPr sz="4300" spc="-30" dirty="0"/>
              <a:t>về</a:t>
            </a:r>
            <a:r>
              <a:rPr sz="4300" spc="-175" dirty="0"/>
              <a:t> </a:t>
            </a:r>
            <a:r>
              <a:rPr sz="4300" spc="-40" dirty="0"/>
              <a:t>TMĐT</a:t>
            </a:r>
            <a:r>
              <a:rPr sz="4300" spc="-190" dirty="0"/>
              <a:t> </a:t>
            </a:r>
            <a:r>
              <a:rPr sz="4300" spc="-35" dirty="0"/>
              <a:t>của</a:t>
            </a:r>
            <a:r>
              <a:rPr sz="4300" spc="-105" dirty="0"/>
              <a:t> </a:t>
            </a:r>
            <a:r>
              <a:rPr sz="4300" spc="-45" dirty="0"/>
              <a:t>UNCITRAL</a:t>
            </a:r>
            <a:endParaRPr sz="43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81557" y="1945004"/>
            <a:ext cx="10298430" cy="431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6195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Tương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đương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thuộc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spcBef>
                <a:spcPts val="2235"/>
              </a:spcBef>
              <a:buAutoNum type="arabicPeriod"/>
              <a:tabLst>
                <a:tab pos="36195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Tự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thoả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thuận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hợp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endParaRPr sz="280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spcBef>
                <a:spcPts val="2245"/>
              </a:spcBef>
              <a:buAutoNum type="arabicPeriod"/>
              <a:tabLst>
                <a:tab pos="36195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Tôn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trọng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tự nguyện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phương thức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 tử;</a:t>
            </a:r>
            <a:endParaRPr sz="28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125000"/>
              </a:lnSpc>
              <a:spcBef>
                <a:spcPts val="1405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ưu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việt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những quy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 pháp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hình thức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36830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Áp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mặt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thức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hơn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tâm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tới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  <a:p>
            <a:pPr marL="411480" indent="-3556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1211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luật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phải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trước.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514858"/>
            <a:ext cx="9830435" cy="50126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205740">
              <a:lnSpc>
                <a:spcPts val="2860"/>
              </a:lnSpc>
              <a:spcBef>
                <a:spcPts val="605"/>
              </a:spcBef>
            </a:pP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0" dirty="0">
                <a:latin typeface="Times New Roman"/>
                <a:cs typeface="Times New Roman"/>
              </a:rPr>
              <a:t>h</a:t>
            </a:r>
            <a:r>
              <a:rPr sz="2800" b="1" spc="12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̛</a:t>
            </a:r>
            <a:r>
              <a:rPr sz="2800" b="1" spc="145" dirty="0">
                <a:latin typeface="Times New Roman"/>
                <a:cs typeface="Times New Roman"/>
              </a:rPr>
              <a:t>o</a:t>
            </a:r>
            <a:r>
              <a:rPr sz="2800" b="1" spc="-50" dirty="0">
                <a:latin typeface="Times New Roman"/>
                <a:cs typeface="Times New Roman"/>
              </a:rPr>
              <a:t>̛n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HÍ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TR</a:t>
            </a:r>
            <a:r>
              <a:rPr sz="2800" b="1" spc="-55" dirty="0">
                <a:latin typeface="Times New Roman"/>
                <a:cs typeface="Times New Roman"/>
              </a:rPr>
              <a:t>O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Ĩ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  </a:t>
            </a:r>
            <a:r>
              <a:rPr sz="2800" b="1" spc="-60" dirty="0">
                <a:latin typeface="Times New Roman"/>
                <a:cs typeface="Times New Roman"/>
              </a:rPr>
              <a:t>VỰ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GH</a:t>
            </a:r>
            <a:r>
              <a:rPr sz="2800" b="1" spc="-5" dirty="0">
                <a:latin typeface="Times New Roman"/>
                <a:cs typeface="Times New Roman"/>
              </a:rPr>
              <a:t>Ệ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HÌ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Ứ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Ử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VÀ  </a:t>
            </a:r>
            <a:r>
              <a:rPr sz="2800" b="1" spc="-60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Ệ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Á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KH</a:t>
            </a:r>
            <a:r>
              <a:rPr sz="2800" b="1" spc="-60" dirty="0">
                <a:latin typeface="Times New Roman"/>
                <a:cs typeface="Times New Roman"/>
              </a:rPr>
              <a:t>Ắ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Ụ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Ậ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Q</a:t>
            </a:r>
            <a:r>
              <a:rPr sz="2800" b="1" spc="-6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Ả</a:t>
            </a:r>
            <a:endParaRPr sz="2800">
              <a:latin typeface="Times New Roman"/>
              <a:cs typeface="Times New Roman"/>
            </a:endParaRPr>
          </a:p>
          <a:p>
            <a:pPr marL="12700" marR="779145">
              <a:lnSpc>
                <a:spcPts val="3020"/>
              </a:lnSpc>
              <a:spcBef>
                <a:spcPts val="1605"/>
              </a:spcBef>
            </a:pPr>
            <a:r>
              <a:rPr sz="2800" b="1" spc="-5" dirty="0">
                <a:latin typeface="Times New Roman"/>
                <a:cs typeface="Times New Roman"/>
              </a:rPr>
              <a:t>Mục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3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HÀNH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PHẠM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VỀ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CHỐNG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RÁC,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TIN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NHẮN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RÁC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VÀ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CUNG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CẤP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DỊCH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VỤ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NỘI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  <a:p>
            <a:pPr marL="12700" marR="280035">
              <a:lnSpc>
                <a:spcPts val="3030"/>
              </a:lnSpc>
            </a:pPr>
            <a:r>
              <a:rPr sz="2800" b="1" spc="-5" dirty="0">
                <a:latin typeface="Times New Roman"/>
                <a:cs typeface="Times New Roman"/>
              </a:rPr>
              <a:t>Điều 94</a:t>
            </a:r>
            <a:r>
              <a:rPr sz="2800" spc="-5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Vi </a:t>
            </a:r>
            <a:r>
              <a:rPr sz="2800" dirty="0">
                <a:latin typeface="Times New Roman"/>
                <a:cs typeface="Times New Roman"/>
              </a:rPr>
              <a:t>phạm quy định </a:t>
            </a:r>
            <a:r>
              <a:rPr sz="2800" spc="-5" dirty="0">
                <a:latin typeface="Times New Roman"/>
                <a:cs typeface="Times New Roman"/>
              </a:rPr>
              <a:t>liên </a:t>
            </a:r>
            <a:r>
              <a:rPr sz="2800" dirty="0">
                <a:latin typeface="Times New Roman"/>
                <a:cs typeface="Times New Roman"/>
              </a:rPr>
              <a:t>quan </a:t>
            </a:r>
            <a:r>
              <a:rPr sz="2800" spc="-5" dirty="0">
                <a:latin typeface="Times New Roman"/>
                <a:cs typeface="Times New Roman"/>
              </a:rPr>
              <a:t>tới thư điện tử, tin nhắn cung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cấp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thông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 </a:t>
            </a:r>
            <a:r>
              <a:rPr sz="2800" spc="-10" dirty="0">
                <a:latin typeface="Times New Roman"/>
                <a:cs typeface="Times New Roman"/>
              </a:rPr>
              <a:t>sản</a:t>
            </a:r>
            <a:r>
              <a:rPr sz="2800" spc="-5" dirty="0">
                <a:latin typeface="Times New Roman"/>
                <a:cs typeface="Times New Roman"/>
              </a:rPr>
              <a:t> phẩm, dịch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05"/>
              </a:lnSpc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95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Vi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định về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cấp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dịch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thư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 nhắn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quảng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cáo,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dịch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nội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dung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 tin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nhắn</a:t>
            </a:r>
            <a:endParaRPr sz="2800">
              <a:latin typeface="Times New Roman"/>
              <a:cs typeface="Times New Roman"/>
            </a:endParaRPr>
          </a:p>
          <a:p>
            <a:pPr marL="12700" marR="263525">
              <a:lnSpc>
                <a:spcPts val="3020"/>
              </a:lnSpc>
              <a:spcBef>
                <a:spcPts val="145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96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Vi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cung </a:t>
            </a:r>
            <a:r>
              <a:rPr sz="2800" spc="-10" dirty="0">
                <a:latin typeface="Times New Roman"/>
                <a:cs typeface="Times New Roman"/>
              </a:rPr>
              <a:t>cấp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dịch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vụ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nội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thông </a:t>
            </a:r>
            <a:r>
              <a:rPr sz="2800" spc="-5" dirty="0">
                <a:latin typeface="Times New Roman"/>
                <a:cs typeface="Times New Roman"/>
              </a:rPr>
              <a:t>tin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trên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viễn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thông</a:t>
            </a:r>
            <a:r>
              <a:rPr sz="2800" spc="-5" dirty="0">
                <a:latin typeface="Times New Roman"/>
                <a:cs typeface="Times New Roman"/>
              </a:rPr>
              <a:t> di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985"/>
              </a:lnSpc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97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định về thu cước dịch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514858"/>
            <a:ext cx="9640570" cy="48342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15240">
              <a:lnSpc>
                <a:spcPts val="2860"/>
              </a:lnSpc>
              <a:spcBef>
                <a:spcPts val="605"/>
              </a:spcBef>
            </a:pP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0" dirty="0">
                <a:latin typeface="Times New Roman"/>
                <a:cs typeface="Times New Roman"/>
              </a:rPr>
              <a:t>h</a:t>
            </a:r>
            <a:r>
              <a:rPr sz="2800" b="1" spc="12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̛</a:t>
            </a:r>
            <a:r>
              <a:rPr sz="2800" b="1" spc="145" dirty="0">
                <a:latin typeface="Times New Roman"/>
                <a:cs typeface="Times New Roman"/>
              </a:rPr>
              <a:t>o</a:t>
            </a:r>
            <a:r>
              <a:rPr sz="2800" b="1" spc="-50" dirty="0">
                <a:latin typeface="Times New Roman"/>
                <a:cs typeface="Times New Roman"/>
              </a:rPr>
              <a:t>̛n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HÍ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TR</a:t>
            </a:r>
            <a:r>
              <a:rPr sz="2800" b="1" spc="-55" dirty="0">
                <a:latin typeface="Times New Roman"/>
                <a:cs typeface="Times New Roman"/>
              </a:rPr>
              <a:t>O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Ĩ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  </a:t>
            </a:r>
            <a:r>
              <a:rPr sz="2800" b="1" spc="-60" dirty="0">
                <a:latin typeface="Times New Roman"/>
                <a:cs typeface="Times New Roman"/>
              </a:rPr>
              <a:t>VỰ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GH</a:t>
            </a:r>
            <a:r>
              <a:rPr sz="2800" b="1" spc="-5" dirty="0">
                <a:latin typeface="Times New Roman"/>
                <a:cs typeface="Times New Roman"/>
              </a:rPr>
              <a:t>Ệ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HÌ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Ứ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Ử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VÀ  </a:t>
            </a:r>
            <a:r>
              <a:rPr sz="2800" b="1" spc="-60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Ệ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Á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KH</a:t>
            </a:r>
            <a:r>
              <a:rPr sz="2800" b="1" spc="-60" dirty="0">
                <a:latin typeface="Times New Roman"/>
                <a:cs typeface="Times New Roman"/>
              </a:rPr>
              <a:t>Ắ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Ụ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Ậ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Q</a:t>
            </a:r>
            <a:r>
              <a:rPr sz="2800" b="1" spc="-6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Ả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220"/>
              </a:spcBef>
            </a:pPr>
            <a:r>
              <a:rPr sz="2800" b="1" spc="-5" dirty="0">
                <a:latin typeface="Times New Roman"/>
                <a:cs typeface="Times New Roman"/>
              </a:rPr>
              <a:t>Mục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4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HÀNH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PHẠM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VỀ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THÔNG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TIN TRÊN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98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Vi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Giấy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phép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thiết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lập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2800" b="1" spc="-5" dirty="0">
                <a:latin typeface="Times New Roman"/>
                <a:cs typeface="Times New Roman"/>
              </a:rPr>
              <a:t>Điều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99</a:t>
            </a:r>
            <a:r>
              <a:rPr sz="2800" spc="-5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Vi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định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trang </a:t>
            </a:r>
            <a:r>
              <a:rPr sz="2800" spc="-5" dirty="0">
                <a:latin typeface="Times New Roman"/>
                <a:cs typeface="Times New Roman"/>
              </a:rPr>
              <a:t>thông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 điện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21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100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 </a:t>
            </a:r>
            <a:r>
              <a:rPr sz="2800" spc="-10" dirty="0">
                <a:latin typeface="Times New Roman"/>
                <a:cs typeface="Times New Roman"/>
              </a:rPr>
              <a:t>các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5" dirty="0">
                <a:latin typeface="Times New Roman"/>
                <a:cs typeface="Times New Roman"/>
              </a:rPr>
              <a:t> trách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nhiệm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 tổ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chức,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doanh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nghiệp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thiết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lập</a:t>
            </a:r>
            <a:r>
              <a:rPr sz="2800" spc="-10" dirty="0">
                <a:latin typeface="Times New Roman"/>
                <a:cs typeface="Times New Roman"/>
              </a:rPr>
              <a:t> mạng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xã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  <a:p>
            <a:pPr marL="12700" marR="407670">
              <a:lnSpc>
                <a:spcPts val="3020"/>
              </a:lnSpc>
              <a:spcBef>
                <a:spcPts val="1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101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các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5" dirty="0">
                <a:latin typeface="Times New Roman"/>
                <a:cs typeface="Times New Roman"/>
              </a:rPr>
              <a:t> trách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nhiệm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sử</a:t>
            </a:r>
            <a:r>
              <a:rPr sz="2800" dirty="0">
                <a:latin typeface="Times New Roman"/>
                <a:cs typeface="Times New Roman"/>
              </a:rPr>
              <a:t> dụng</a:t>
            </a:r>
            <a:r>
              <a:rPr sz="2800" spc="-5" dirty="0">
                <a:latin typeface="Times New Roman"/>
                <a:cs typeface="Times New Roman"/>
              </a:rPr>
              <a:t> dịch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vụ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xã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  <a:p>
            <a:pPr marL="12700" marR="92710">
              <a:lnSpc>
                <a:spcPts val="3020"/>
              </a:lnSpc>
              <a:spcBef>
                <a:spcPts val="1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102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10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dirty="0">
                <a:latin typeface="Times New Roman"/>
                <a:cs typeface="Times New Roman"/>
              </a:rPr>
              <a:t> định</a:t>
            </a:r>
            <a:r>
              <a:rPr sz="2800" spc="-5" dirty="0">
                <a:latin typeface="Times New Roman"/>
                <a:cs typeface="Times New Roman"/>
              </a:rPr>
              <a:t> về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lưu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trữ,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thuê,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truyền</a:t>
            </a:r>
            <a:r>
              <a:rPr sz="2800" spc="-5" dirty="0">
                <a:latin typeface="Times New Roman"/>
                <a:cs typeface="Times New Roman"/>
              </a:rPr>
              <a:t> đưa,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cấp,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nhập,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thu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thập,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xử lý,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đổi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và sử</a:t>
            </a:r>
            <a:r>
              <a:rPr sz="2800" dirty="0">
                <a:latin typeface="Times New Roman"/>
                <a:cs typeface="Times New Roman"/>
              </a:rPr>
              <a:t> dụng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thông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514858"/>
            <a:ext cx="9927590" cy="406590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302895">
              <a:lnSpc>
                <a:spcPts val="2860"/>
              </a:lnSpc>
              <a:spcBef>
                <a:spcPts val="605"/>
              </a:spcBef>
            </a:pP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0" dirty="0">
                <a:latin typeface="Times New Roman"/>
                <a:cs typeface="Times New Roman"/>
              </a:rPr>
              <a:t>h</a:t>
            </a:r>
            <a:r>
              <a:rPr sz="2800" b="1" spc="12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̛</a:t>
            </a:r>
            <a:r>
              <a:rPr sz="2800" b="1" spc="145" dirty="0">
                <a:latin typeface="Times New Roman"/>
                <a:cs typeface="Times New Roman"/>
              </a:rPr>
              <a:t>o</a:t>
            </a:r>
            <a:r>
              <a:rPr sz="2800" b="1" spc="-50" dirty="0">
                <a:latin typeface="Times New Roman"/>
                <a:cs typeface="Times New Roman"/>
              </a:rPr>
              <a:t>̛n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ÀN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HÍ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TR</a:t>
            </a:r>
            <a:r>
              <a:rPr sz="2800" b="1" spc="-55" dirty="0">
                <a:latin typeface="Times New Roman"/>
                <a:cs typeface="Times New Roman"/>
              </a:rPr>
              <a:t>O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Ĩ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  </a:t>
            </a:r>
            <a:r>
              <a:rPr sz="2800" b="1" spc="-60" dirty="0">
                <a:latin typeface="Times New Roman"/>
                <a:cs typeface="Times New Roman"/>
              </a:rPr>
              <a:t>VỰ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GH</a:t>
            </a:r>
            <a:r>
              <a:rPr sz="2800" b="1" spc="-5" dirty="0">
                <a:latin typeface="Times New Roman"/>
                <a:cs typeface="Times New Roman"/>
              </a:rPr>
              <a:t>Ệ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HÔ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HÌ</a:t>
            </a:r>
            <a:r>
              <a:rPr sz="2800" b="1" spc="-6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Ứ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Ử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Ạ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VÀ  </a:t>
            </a:r>
            <a:r>
              <a:rPr sz="2800" b="1" spc="-60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Ệ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Á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KH</a:t>
            </a:r>
            <a:r>
              <a:rPr sz="2800" b="1" spc="-60" dirty="0">
                <a:latin typeface="Times New Roman"/>
                <a:cs typeface="Times New Roman"/>
              </a:rPr>
              <a:t>Ắ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Ụ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Ậ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Q</a:t>
            </a:r>
            <a:r>
              <a:rPr sz="2800" b="1" spc="-6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Ả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155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103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dirty="0">
                <a:latin typeface="Times New Roman"/>
                <a:cs typeface="Times New Roman"/>
              </a:rPr>
              <a:t> định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giấy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phép,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giấy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chứng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nhận đăng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ký,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quyết định phê duyệt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nội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dung kịch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bản</a:t>
            </a:r>
            <a:r>
              <a:rPr sz="2800" dirty="0">
                <a:latin typeface="Times New Roman"/>
                <a:cs typeface="Times New Roman"/>
              </a:rPr>
              <a:t> trò </a:t>
            </a:r>
            <a:r>
              <a:rPr sz="2800" spc="-5" dirty="0">
                <a:latin typeface="Times New Roman"/>
                <a:cs typeface="Times New Roman"/>
              </a:rPr>
              <a:t>chơi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trên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104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phạm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 định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dirty="0">
                <a:latin typeface="Times New Roman"/>
                <a:cs typeface="Times New Roman"/>
              </a:rPr>
              <a:t> cung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cấp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dịch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trò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chơi điện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trên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12700" marR="228600">
              <a:lnSpc>
                <a:spcPts val="3020"/>
              </a:lnSpc>
              <a:spcBef>
                <a:spcPts val="5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105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dirty="0">
                <a:latin typeface="Times New Roman"/>
                <a:cs typeface="Times New Roman"/>
              </a:rPr>
              <a:t> định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điểm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cung </a:t>
            </a:r>
            <a:r>
              <a:rPr sz="2800" spc="-10" dirty="0">
                <a:latin typeface="Times New Roman"/>
                <a:cs typeface="Times New Roman"/>
              </a:rPr>
              <a:t>cấp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dịch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 trò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chơi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công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cộng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985"/>
              </a:lnSpc>
            </a:pPr>
            <a:r>
              <a:rPr sz="2800" b="1" spc="-5" dirty="0">
                <a:latin typeface="Times New Roman"/>
                <a:cs typeface="Times New Roman"/>
              </a:rPr>
              <a:t>Điều</a:t>
            </a:r>
            <a:r>
              <a:rPr sz="2800" b="1" dirty="0">
                <a:latin typeface="Times New Roman"/>
                <a:cs typeface="Times New Roman"/>
              </a:rPr>
              <a:t> 106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 phạm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định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 </a:t>
            </a:r>
            <a:r>
              <a:rPr sz="2800" dirty="0">
                <a:latin typeface="Times New Roman"/>
                <a:cs typeface="Times New Roman"/>
              </a:rPr>
              <a:t>người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chơi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86842"/>
            <a:ext cx="9902825" cy="5346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4935" algn="just">
              <a:lnSpc>
                <a:spcPct val="100000"/>
              </a:lnSpc>
              <a:spcBef>
                <a:spcPts val="95"/>
              </a:spcBef>
            </a:pPr>
            <a:r>
              <a:rPr sz="2800" b="1" spc="10" dirty="0">
                <a:latin typeface="Times New Roman"/>
                <a:cs typeface="Times New Roman"/>
              </a:rPr>
              <a:t>Chương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VI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HÀNH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VI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VI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PHẠM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HÀNH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CHÍNH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TRONG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LĨNH </a:t>
            </a:r>
            <a:r>
              <a:rPr sz="2800" b="1" spc="-690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VỰC </a:t>
            </a:r>
            <a:r>
              <a:rPr sz="2800" b="1" spc="-45" dirty="0">
                <a:latin typeface="Times New Roman"/>
                <a:cs typeface="Times New Roman"/>
              </a:rPr>
              <a:t>GIAO DỊCH ĐIỆN </a:t>
            </a:r>
            <a:r>
              <a:rPr sz="2800" b="1" spc="-40" dirty="0">
                <a:latin typeface="Times New Roman"/>
                <a:cs typeface="Times New Roman"/>
              </a:rPr>
              <a:t>TỬ, </a:t>
            </a:r>
            <a:r>
              <a:rPr sz="2800" b="1" spc="-45" dirty="0">
                <a:latin typeface="Times New Roman"/>
                <a:cs typeface="Times New Roman"/>
              </a:rPr>
              <a:t>HÌNH THỨC </a:t>
            </a:r>
            <a:r>
              <a:rPr sz="2800" b="1" spc="-35" dirty="0">
                <a:latin typeface="Times New Roman"/>
                <a:cs typeface="Times New Roman"/>
              </a:rPr>
              <a:t>XỬ </a:t>
            </a:r>
            <a:r>
              <a:rPr sz="2800" b="1" spc="-45" dirty="0">
                <a:latin typeface="Times New Roman"/>
                <a:cs typeface="Times New Roman"/>
              </a:rPr>
              <a:t>PHẠT </a:t>
            </a:r>
            <a:r>
              <a:rPr sz="2800" b="1" spc="-35" dirty="0">
                <a:latin typeface="Times New Roman"/>
                <a:cs typeface="Times New Roman"/>
              </a:rPr>
              <a:t>VÀ </a:t>
            </a:r>
            <a:r>
              <a:rPr sz="2800" b="1" spc="-45" dirty="0">
                <a:latin typeface="Times New Roman"/>
                <a:cs typeface="Times New Roman"/>
              </a:rPr>
              <a:t>BIỆN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PHÁP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KHẮC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PHỤC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HẬU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QUẢ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24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107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các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</a:t>
            </a:r>
            <a:r>
              <a:rPr sz="2800" spc="-5" dirty="0">
                <a:latin typeface="Times New Roman"/>
                <a:cs typeface="Times New Roman"/>
              </a:rPr>
              <a:t> định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điều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kiện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hoạt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12700" marR="52069">
              <a:lnSpc>
                <a:spcPts val="3020"/>
              </a:lnSpc>
              <a:spcBef>
                <a:spcPts val="21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108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dirty="0">
                <a:latin typeface="Times New Roman"/>
                <a:cs typeface="Times New Roman"/>
              </a:rPr>
              <a:t> quy</a:t>
            </a:r>
            <a:r>
              <a:rPr sz="2800" spc="-5" dirty="0">
                <a:latin typeface="Times New Roman"/>
                <a:cs typeface="Times New Roman"/>
              </a:rPr>
              <a:t> định</a:t>
            </a:r>
            <a:r>
              <a:rPr sz="2800" dirty="0">
                <a:latin typeface="Times New Roman"/>
                <a:cs typeface="Times New Roman"/>
              </a:rPr>
              <a:t> về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 </a:t>
            </a:r>
            <a:r>
              <a:rPr sz="2800" spc="-5" dirty="0">
                <a:latin typeface="Times New Roman"/>
                <a:cs typeface="Times New Roman"/>
              </a:rPr>
              <a:t>chuẩn </a:t>
            </a:r>
            <a:r>
              <a:rPr sz="2800" dirty="0">
                <a:latin typeface="Times New Roman"/>
                <a:cs typeface="Times New Roman"/>
              </a:rPr>
              <a:t>kỹ </a:t>
            </a:r>
            <a:r>
              <a:rPr sz="2800" spc="-5" dirty="0">
                <a:latin typeface="Times New Roman"/>
                <a:cs typeface="Times New Roman"/>
              </a:rPr>
              <a:t>thuật </a:t>
            </a:r>
            <a:r>
              <a:rPr sz="2800" dirty="0">
                <a:latin typeface="Times New Roman"/>
                <a:cs typeface="Times New Roman"/>
              </a:rPr>
              <a:t>và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tiêu </a:t>
            </a:r>
            <a:r>
              <a:rPr sz="2800" dirty="0">
                <a:latin typeface="Times New Roman"/>
                <a:cs typeface="Times New Roman"/>
              </a:rPr>
              <a:t>chuẩn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bắt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buộc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áp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12700" marR="150495">
              <a:lnSpc>
                <a:spcPts val="3020"/>
              </a:lnSpc>
              <a:spcBef>
                <a:spcPts val="1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dirty="0">
                <a:latin typeface="Times New Roman"/>
                <a:cs typeface="Times New Roman"/>
              </a:rPr>
              <a:t> 109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dirty="0">
                <a:latin typeface="Times New Roman"/>
                <a:cs typeface="Times New Roman"/>
              </a:rPr>
              <a:t> định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cung </a:t>
            </a:r>
            <a:r>
              <a:rPr sz="2800" spc="-10" dirty="0">
                <a:latin typeface="Times New Roman"/>
                <a:cs typeface="Times New Roman"/>
              </a:rPr>
              <a:t>cấp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dịch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 chứng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thực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chữ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ký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số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và chứng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thư </a:t>
            </a:r>
            <a:r>
              <a:rPr sz="2800" spc="-10" dirty="0">
                <a:latin typeface="Times New Roman"/>
                <a:cs typeface="Times New Roman"/>
              </a:rPr>
              <a:t>số</a:t>
            </a:r>
            <a:endParaRPr sz="2800">
              <a:latin typeface="Times New Roman"/>
              <a:cs typeface="Times New Roman"/>
            </a:endParaRPr>
          </a:p>
          <a:p>
            <a:pPr marL="12700" marR="311785">
              <a:lnSpc>
                <a:spcPts val="3020"/>
              </a:lnSpc>
              <a:spcBef>
                <a:spcPts val="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110</a:t>
            </a:r>
            <a:r>
              <a:rPr sz="2800" spc="-4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 </a:t>
            </a:r>
            <a:r>
              <a:rPr sz="2800" dirty="0">
                <a:latin typeface="Times New Roman"/>
                <a:cs typeface="Times New Roman"/>
              </a:rPr>
              <a:t>định</a:t>
            </a:r>
            <a:r>
              <a:rPr sz="2800" spc="-5" dirty="0">
                <a:latin typeface="Times New Roman"/>
                <a:cs typeface="Times New Roman"/>
              </a:rPr>
              <a:t> về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sử</a:t>
            </a:r>
            <a:r>
              <a:rPr sz="2800" dirty="0">
                <a:latin typeface="Times New Roman"/>
                <a:cs typeface="Times New Roman"/>
              </a:rPr>
              <a:t> dụng</a:t>
            </a:r>
            <a:r>
              <a:rPr sz="2800" spc="-5" dirty="0">
                <a:latin typeface="Times New Roman"/>
                <a:cs typeface="Times New Roman"/>
              </a:rPr>
              <a:t> dịch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chứng thực </a:t>
            </a:r>
            <a:r>
              <a:rPr sz="2800" spc="-10" dirty="0">
                <a:latin typeface="Times New Roman"/>
                <a:cs typeface="Times New Roman"/>
              </a:rPr>
              <a:t>chữ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ký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số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và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chứng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thư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số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5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111</a:t>
            </a:r>
            <a:r>
              <a:rPr sz="2800" spc="-8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dirty="0">
                <a:latin typeface="Times New Roman"/>
                <a:cs typeface="Times New Roman"/>
              </a:rPr>
              <a:t> định</a:t>
            </a:r>
            <a:r>
              <a:rPr sz="2800" spc="-5" dirty="0">
                <a:latin typeface="Times New Roman"/>
                <a:cs typeface="Times New Roman"/>
              </a:rPr>
              <a:t> về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giấy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phép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sử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dụng chứng thư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số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nước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ngoài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được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chấp nhận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tại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Việt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985"/>
              </a:lnSpc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112</a:t>
            </a:r>
            <a:r>
              <a:rPr sz="2800" spc="-40" dirty="0">
                <a:latin typeface="Times New Roman"/>
                <a:cs typeface="Times New Roman"/>
              </a:rPr>
              <a:t>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-5" dirty="0">
                <a:latin typeface="Times New Roman"/>
                <a:cs typeface="Times New Roman"/>
              </a:rPr>
              <a:t> 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 </a:t>
            </a:r>
            <a:r>
              <a:rPr sz="2800" spc="-5" dirty="0">
                <a:latin typeface="Times New Roman"/>
                <a:cs typeface="Times New Roman"/>
              </a:rPr>
              <a:t>định </a:t>
            </a:r>
            <a:r>
              <a:rPr sz="2800" dirty="0">
                <a:latin typeface="Times New Roman"/>
                <a:cs typeface="Times New Roman"/>
              </a:rPr>
              <a:t>về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phí,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lệ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48741"/>
            <a:ext cx="9471025" cy="13430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algn="just">
              <a:lnSpc>
                <a:spcPts val="3260"/>
              </a:lnSpc>
              <a:spcBef>
                <a:spcPts val="695"/>
              </a:spcBef>
            </a:pPr>
            <a:r>
              <a:rPr sz="3200" b="1" spc="20" dirty="0">
                <a:latin typeface="Times New Roman"/>
                <a:cs typeface="Times New Roman"/>
              </a:rPr>
              <a:t>Chương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VII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-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HÀNH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VI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VI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PHẠM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HÀNH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CHÍNH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VỀ </a:t>
            </a:r>
            <a:r>
              <a:rPr sz="3200" b="1" spc="-790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GIẢI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QUYẾT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TRANH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CHẤP,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HÌNH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THỨC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VÀ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30" dirty="0">
                <a:latin typeface="Times New Roman"/>
                <a:cs typeface="Times New Roman"/>
              </a:rPr>
              <a:t>MỨC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XỬ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PHẠT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68565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latin typeface="Times New Roman"/>
                <a:cs typeface="Times New Roman"/>
              </a:rPr>
              <a:t>Điều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113</a:t>
            </a:r>
            <a:r>
              <a:rPr sz="2800" spc="-40" dirty="0">
                <a:latin typeface="Times New Roman"/>
                <a:cs typeface="Times New Roman"/>
              </a:rPr>
              <a:t>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Vi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</a:t>
            </a:r>
            <a:r>
              <a:rPr sz="2800" dirty="0">
                <a:latin typeface="Times New Roman"/>
                <a:cs typeface="Times New Roman"/>
              </a:rPr>
              <a:t> định</a:t>
            </a:r>
            <a:r>
              <a:rPr sz="2800" spc="-5" dirty="0">
                <a:latin typeface="Times New Roman"/>
                <a:cs typeface="Times New Roman"/>
              </a:rPr>
              <a:t> về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giải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quyết tranh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chấp,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khiếu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nại,</a:t>
            </a:r>
            <a:r>
              <a:rPr sz="2800" dirty="0">
                <a:latin typeface="Times New Roman"/>
                <a:cs typeface="Times New Roman"/>
              </a:rPr>
              <a:t> bồi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thường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thiệt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hại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trong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ứng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dịch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989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Chương</a:t>
            </a:r>
            <a:r>
              <a:rPr sz="3200" b="1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VIII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THẨM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QUYỀN</a:t>
            </a:r>
            <a:r>
              <a:rPr sz="32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LẬP</a:t>
            </a:r>
            <a:r>
              <a:rPr sz="3200" b="1" spc="-2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BIÊN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BẢN</a:t>
            </a:r>
            <a:r>
              <a:rPr sz="32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VÀ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XỬ </a:t>
            </a:r>
            <a:r>
              <a:rPr sz="3200" b="1" spc="-7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Ạ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Ạ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32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ÀN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ÍN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377680" cy="3140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30" dirty="0">
                <a:latin typeface="Times New Roman"/>
                <a:cs typeface="Times New Roman"/>
              </a:rPr>
              <a:t>114. </a:t>
            </a:r>
            <a:r>
              <a:rPr sz="2800" spc="-5" dirty="0">
                <a:latin typeface="Times New Roman"/>
                <a:cs typeface="Times New Roman"/>
              </a:rPr>
              <a:t>Thẩm quyền </a:t>
            </a:r>
            <a:r>
              <a:rPr sz="2800" dirty="0">
                <a:latin typeface="Times New Roman"/>
                <a:cs typeface="Times New Roman"/>
              </a:rPr>
              <a:t>xử </a:t>
            </a:r>
            <a:r>
              <a:rPr sz="2800" spc="-5" dirty="0">
                <a:latin typeface="Times New Roman"/>
                <a:cs typeface="Times New Roman"/>
              </a:rPr>
              <a:t>phạt vi phạm hành chính của Thanh tra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115.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Thẩm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quyền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xử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Ủy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nhân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dân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116.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Thẩm </a:t>
            </a:r>
            <a:r>
              <a:rPr sz="2800" dirty="0">
                <a:latin typeface="Times New Roman"/>
                <a:cs typeface="Times New Roman"/>
              </a:rPr>
              <a:t>quyền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xử</a:t>
            </a:r>
            <a:r>
              <a:rPr sz="2800" dirty="0">
                <a:latin typeface="Times New Roman"/>
                <a:cs typeface="Times New Roman"/>
              </a:rPr>
              <a:t> phạt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Công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nhân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dân</a:t>
            </a:r>
            <a:endParaRPr sz="2800">
              <a:latin typeface="Times New Roman"/>
              <a:cs typeface="Times New Roman"/>
            </a:endParaRPr>
          </a:p>
          <a:p>
            <a:pPr marL="12700" marR="1572895">
              <a:lnSpc>
                <a:spcPts val="3020"/>
              </a:lnSpc>
              <a:spcBef>
                <a:spcPts val="1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30" dirty="0">
                <a:latin typeface="Times New Roman"/>
                <a:cs typeface="Times New Roman"/>
              </a:rPr>
              <a:t>117. </a:t>
            </a:r>
            <a:r>
              <a:rPr sz="2800" spc="-5" dirty="0">
                <a:latin typeface="Times New Roman"/>
                <a:cs typeface="Times New Roman"/>
              </a:rPr>
              <a:t>Thẩm quyền </a:t>
            </a:r>
            <a:r>
              <a:rPr sz="2800" dirty="0">
                <a:latin typeface="Times New Roman"/>
                <a:cs typeface="Times New Roman"/>
              </a:rPr>
              <a:t>xử </a:t>
            </a:r>
            <a:r>
              <a:rPr sz="2800" spc="-5" dirty="0">
                <a:latin typeface="Times New Roman"/>
                <a:cs typeface="Times New Roman"/>
              </a:rPr>
              <a:t>phạt của Bộ </a:t>
            </a:r>
            <a:r>
              <a:rPr sz="2800" dirty="0">
                <a:latin typeface="Times New Roman"/>
                <a:cs typeface="Times New Roman"/>
              </a:rPr>
              <a:t>đội </a:t>
            </a:r>
            <a:r>
              <a:rPr sz="2800" spc="-5" dirty="0">
                <a:latin typeface="Times New Roman"/>
                <a:cs typeface="Times New Roman"/>
              </a:rPr>
              <a:t>Biên </a:t>
            </a:r>
            <a:r>
              <a:rPr sz="2800" dirty="0">
                <a:latin typeface="Times New Roman"/>
                <a:cs typeface="Times New Roman"/>
              </a:rPr>
              <a:t>phòng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118.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Thẩm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quyền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xử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Cảnh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sát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biển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119.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Thẩm quyền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Quản</a:t>
            </a:r>
            <a:r>
              <a:rPr sz="2800" spc="-5" dirty="0">
                <a:latin typeface="Times New Roman"/>
                <a:cs typeface="Times New Roman"/>
              </a:rPr>
              <a:t> lý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thị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trường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120.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Phân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định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thẩm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quyền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xử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phạt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5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121.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Thẩm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quyền lập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biên bản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phạm hành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chính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6964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1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̛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ĐIỀ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KHO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Ả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b="1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ÀN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10375900" cy="224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122. </a:t>
            </a:r>
            <a:r>
              <a:rPr sz="2800" spc="-10" dirty="0">
                <a:latin typeface="Times New Roman"/>
                <a:cs typeface="Times New Roman"/>
              </a:rPr>
              <a:t>Hiệu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lực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hành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1. Nghị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này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kể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từ ngày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15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tháng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4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2020.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480050">
              <a:lnSpc>
                <a:spcPts val="3020"/>
              </a:lnSpc>
            </a:pP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-5" dirty="0">
                <a:latin typeface="Times New Roman"/>
                <a:cs typeface="Times New Roman"/>
              </a:rPr>
              <a:t> 123.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khoản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chuyển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tiếp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124.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Trách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nhiệm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</a:t>
            </a:r>
            <a:r>
              <a:rPr sz="2800" spc="-5" dirty="0">
                <a:latin typeface="Times New Roman"/>
                <a:cs typeface="Times New Roman"/>
              </a:rPr>
              <a:t> hành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204" dirty="0"/>
              <a:t> </a:t>
            </a:r>
            <a:r>
              <a:rPr spc="-5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9328"/>
            <a:ext cx="6174105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12030">
              <a:lnSpc>
                <a:spcPct val="125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6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thiệu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mẫu</a:t>
            </a:r>
            <a:endParaRPr sz="2600">
              <a:latin typeface="Times New Roman"/>
              <a:cs typeface="Times New Roman"/>
            </a:endParaRPr>
          </a:p>
          <a:p>
            <a:pPr marL="12700" marR="72390">
              <a:lnSpc>
                <a:spcPct val="124600"/>
              </a:lnSpc>
              <a:spcBef>
                <a:spcPts val="1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hữu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6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ninh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15/2020/NĐ-CP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98/2020/NĐ-CP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52/2013/NĐ-CP</a:t>
            </a:r>
            <a:r>
              <a:rPr sz="26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– 85/2021/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NĐ-CP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30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98/2020/NĐ-CP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8803640" cy="180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Thay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thế: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185/2013/NĐ-CP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ngày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15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tháng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11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2013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124/2015/NĐ-CP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ngày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19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tháng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11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2015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số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141/2018/NĐ-CP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ngày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08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tháng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10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năm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2018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30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98/2020/NĐ-CP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03603"/>
            <a:ext cx="10797540" cy="13989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  <a:tabLst>
                <a:tab pos="815340" algn="l"/>
                <a:tab pos="1638300" algn="l"/>
                <a:tab pos="2199640" algn="l"/>
                <a:tab pos="3002915" algn="l"/>
                <a:tab pos="3470910" algn="l"/>
                <a:tab pos="4450715" algn="l"/>
                <a:tab pos="5333365" algn="l"/>
                <a:tab pos="6313170" algn="l"/>
                <a:tab pos="7256780" algn="l"/>
                <a:tab pos="8058784" algn="l"/>
                <a:tab pos="8960485" algn="l"/>
                <a:tab pos="1016508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ạt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ạm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ạ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ộ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ương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ạ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, 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xuất,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buôn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bán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hàng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giả, hàng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cấm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và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bảo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vệ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lợi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tiêu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dung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Gồm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4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91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274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242424"/>
                </a:solidFill>
              </a:rPr>
              <a:t>Cấu</a:t>
            </a:r>
            <a:r>
              <a:rPr spc="-145" dirty="0">
                <a:solidFill>
                  <a:srgbClr val="242424"/>
                </a:solidFill>
              </a:rPr>
              <a:t> </a:t>
            </a:r>
            <a:r>
              <a:rPr spc="-40" dirty="0">
                <a:solidFill>
                  <a:srgbClr val="242424"/>
                </a:solidFill>
              </a:rPr>
              <a:t>trúc</a:t>
            </a:r>
            <a:r>
              <a:rPr spc="-120" dirty="0">
                <a:solidFill>
                  <a:srgbClr val="242424"/>
                </a:solidFill>
              </a:rPr>
              <a:t> </a:t>
            </a:r>
            <a:r>
              <a:rPr spc="-40" dirty="0">
                <a:solidFill>
                  <a:srgbClr val="242424"/>
                </a:solidFill>
              </a:rPr>
              <a:t>l</a:t>
            </a:r>
            <a:r>
              <a:rPr spc="-40" dirty="0"/>
              <a:t>uật</a:t>
            </a:r>
            <a:r>
              <a:rPr spc="-130" dirty="0"/>
              <a:t> </a:t>
            </a:r>
            <a:r>
              <a:rPr spc="-35" dirty="0"/>
              <a:t>mẫu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10889615" cy="4265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Luật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mẫu</a:t>
            </a:r>
            <a:r>
              <a:rPr sz="2800" spc="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được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chia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làm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hai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phần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với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17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khoản:</a:t>
            </a:r>
            <a:endParaRPr sz="2800">
              <a:latin typeface="Times New Roman"/>
              <a:cs typeface="Times New Roman"/>
            </a:endParaRPr>
          </a:p>
          <a:p>
            <a:pPr marL="304800" marR="8255" indent="-182880" algn="just">
              <a:lnSpc>
                <a:spcPts val="3030"/>
              </a:lnSpc>
              <a:spcBef>
                <a:spcPts val="45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b="1" spc="-5" dirty="0">
                <a:solidFill>
                  <a:srgbClr val="242424"/>
                </a:solidFill>
                <a:latin typeface="Times New Roman"/>
                <a:cs typeface="Times New Roman"/>
              </a:rPr>
              <a:t>Phần I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là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những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vấn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đề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chung của thương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mại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điện tử, bao gồm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15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điều,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được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phân bổ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 3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chương.</a:t>
            </a:r>
            <a:endParaRPr sz="2800">
              <a:latin typeface="Times New Roman"/>
              <a:cs typeface="Times New Roman"/>
            </a:endParaRPr>
          </a:p>
          <a:p>
            <a:pPr marL="487680" marR="5715" lvl="1" indent="-182880" algn="just">
              <a:lnSpc>
                <a:spcPts val="3020"/>
              </a:lnSpc>
              <a:spcBef>
                <a:spcPts val="595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sz="2800" b="1" spc="30" dirty="0">
                <a:solidFill>
                  <a:srgbClr val="242424"/>
                </a:solidFill>
                <a:latin typeface="Times New Roman"/>
                <a:cs typeface="Times New Roman"/>
              </a:rPr>
              <a:t>Chương </a:t>
            </a:r>
            <a:r>
              <a:rPr sz="2800" b="1" spc="-5" dirty="0">
                <a:solidFill>
                  <a:srgbClr val="242424"/>
                </a:solidFill>
                <a:latin typeface="Times New Roman"/>
                <a:cs typeface="Times New Roman"/>
              </a:rPr>
              <a:t>I gồm 4 </a:t>
            </a:r>
            <a:r>
              <a:rPr sz="2800" b="1" dirty="0">
                <a:solidFill>
                  <a:srgbClr val="242424"/>
                </a:solidFill>
                <a:latin typeface="Times New Roman"/>
                <a:cs typeface="Times New Roman"/>
              </a:rPr>
              <a:t>điều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đưa ra các điều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khoản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chung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như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đưa ra các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lĩnh </a:t>
            </a:r>
            <a:r>
              <a:rPr sz="28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vực ứng dụng, các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định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nghĩa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về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thương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mại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điện tử, </a:t>
            </a:r>
            <a:r>
              <a:rPr sz="2800" spc="-145" dirty="0">
                <a:solidFill>
                  <a:srgbClr val="242424"/>
                </a:solidFill>
                <a:latin typeface="Times New Roman"/>
                <a:cs typeface="Times New Roman"/>
              </a:rPr>
              <a:t>cũng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như việc áp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dụng</a:t>
            </a:r>
            <a:r>
              <a:rPr sz="2800" spc="-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theo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từng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hợp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đồng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cụ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thể.</a:t>
            </a:r>
            <a:endParaRPr sz="2800">
              <a:latin typeface="Times New Roman"/>
              <a:cs typeface="Times New Roman"/>
            </a:endParaRPr>
          </a:p>
          <a:p>
            <a:pPr marL="487680" marR="5080" lvl="1" indent="-182880" algn="just">
              <a:lnSpc>
                <a:spcPts val="3020"/>
              </a:lnSpc>
              <a:spcBef>
                <a:spcPts val="615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sz="2800" b="1" spc="30" dirty="0">
                <a:solidFill>
                  <a:srgbClr val="242424"/>
                </a:solidFill>
                <a:latin typeface="Times New Roman"/>
                <a:cs typeface="Times New Roman"/>
              </a:rPr>
              <a:t>Chương </a:t>
            </a:r>
            <a:r>
              <a:rPr sz="2800" b="1" spc="-5" dirty="0">
                <a:solidFill>
                  <a:srgbClr val="242424"/>
                </a:solidFill>
                <a:latin typeface="Times New Roman"/>
                <a:cs typeface="Times New Roman"/>
              </a:rPr>
              <a:t>II gồm 6 điều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về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việc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áp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các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qui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định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luật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pháp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đối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với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120" dirty="0">
                <a:solidFill>
                  <a:srgbClr val="242424"/>
                </a:solidFill>
                <a:latin typeface="Times New Roman"/>
                <a:cs typeface="Times New Roman"/>
              </a:rPr>
              <a:t>thông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 điệp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liệu.</a:t>
            </a:r>
            <a:endParaRPr sz="2800">
              <a:latin typeface="Times New Roman"/>
              <a:cs typeface="Times New Roman"/>
            </a:endParaRPr>
          </a:p>
          <a:p>
            <a:pPr marL="670560" lvl="2" indent="-183515" algn="just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671195" algn="l"/>
              </a:tabLst>
            </a:pPr>
            <a:r>
              <a:rPr sz="2800" spc="-25" dirty="0">
                <a:solidFill>
                  <a:srgbClr val="242424"/>
                </a:solidFill>
                <a:latin typeface="Times New Roman"/>
                <a:cs typeface="Times New Roman"/>
              </a:rPr>
              <a:t>Trong</a:t>
            </a:r>
            <a:r>
              <a:rPr sz="2800" spc="1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đó,</a:t>
            </a:r>
            <a:r>
              <a:rPr sz="28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Điều</a:t>
            </a:r>
            <a:r>
              <a:rPr sz="28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5</a:t>
            </a:r>
            <a:r>
              <a:rPr sz="28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là</a:t>
            </a:r>
            <a:r>
              <a:rPr sz="28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145" dirty="0">
                <a:solidFill>
                  <a:srgbClr val="242424"/>
                </a:solidFill>
                <a:latin typeface="Times New Roman"/>
                <a:cs typeface="Times New Roman"/>
              </a:rPr>
              <a:t>công</a:t>
            </a:r>
            <a:r>
              <a:rPr sz="28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nhận</a:t>
            </a:r>
            <a:r>
              <a:rPr sz="28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pháp</a:t>
            </a:r>
            <a:r>
              <a:rPr sz="28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lí</a:t>
            </a:r>
            <a:r>
              <a:rPr sz="28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đối</a:t>
            </a:r>
            <a:r>
              <a:rPr sz="28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với</a:t>
            </a:r>
            <a:r>
              <a:rPr sz="28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các</a:t>
            </a:r>
            <a:r>
              <a:rPr sz="28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120" dirty="0">
                <a:solidFill>
                  <a:srgbClr val="242424"/>
                </a:solidFill>
                <a:latin typeface="Times New Roman"/>
                <a:cs typeface="Times New Roman"/>
              </a:rPr>
              <a:t>thông</a:t>
            </a:r>
            <a:r>
              <a:rPr sz="2800" spc="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điệp</a:t>
            </a:r>
            <a:r>
              <a:rPr sz="28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dữ</a:t>
            </a:r>
            <a:r>
              <a:rPr sz="28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liệu.</a:t>
            </a:r>
            <a:endParaRPr sz="2800">
              <a:latin typeface="Times New Roman"/>
              <a:cs typeface="Times New Roman"/>
            </a:endParaRPr>
          </a:p>
          <a:p>
            <a:pPr marL="487680" lvl="1" indent="-183515" algn="just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sz="2800" b="1" spc="30" dirty="0">
                <a:solidFill>
                  <a:srgbClr val="242424"/>
                </a:solidFill>
                <a:latin typeface="Times New Roman"/>
                <a:cs typeface="Times New Roman"/>
              </a:rPr>
              <a:t>Chương</a:t>
            </a:r>
            <a:r>
              <a:rPr sz="2800" b="1" spc="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42424"/>
                </a:solidFill>
                <a:latin typeface="Times New Roman"/>
                <a:cs typeface="Times New Roman"/>
              </a:rPr>
              <a:t>III gồm</a:t>
            </a:r>
            <a:r>
              <a:rPr sz="2800" b="1" spc="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42424"/>
                </a:solidFill>
                <a:latin typeface="Times New Roman"/>
                <a:cs typeface="Times New Roman"/>
              </a:rPr>
              <a:t>5</a:t>
            </a:r>
            <a:r>
              <a:rPr sz="2800" b="1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42424"/>
                </a:solidFill>
                <a:latin typeface="Times New Roman"/>
                <a:cs typeface="Times New Roman"/>
              </a:rPr>
              <a:t>điều</a:t>
            </a:r>
            <a:r>
              <a:rPr sz="2800" b="1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đề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cập</a:t>
            </a:r>
            <a:r>
              <a:rPr sz="28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tới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việc trao</a:t>
            </a:r>
            <a:r>
              <a:rPr sz="28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đổi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các thông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điệp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dữ liệu.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30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98/2020/NĐ-CP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884" y="1699641"/>
            <a:ext cx="9955530" cy="472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sz="28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CHUNG</a:t>
            </a:r>
            <a:endParaRPr sz="2800">
              <a:latin typeface="Times New Roman"/>
              <a:cs typeface="Times New Roman"/>
            </a:endParaRPr>
          </a:p>
          <a:p>
            <a:pPr marL="39624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9687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30"/>
              </a:lnSpc>
              <a:spcBef>
                <a:spcPts val="163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CHÍNH,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THỨC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XỬ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PHẠT,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MỨC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BIỆN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KHẮC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PHỤC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HẬU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</a:t>
            </a:r>
            <a:endParaRPr sz="2800">
              <a:latin typeface="Times New Roman"/>
              <a:cs typeface="Times New Roman"/>
            </a:endParaRPr>
          </a:p>
          <a:p>
            <a:pPr marL="414655" indent="-203200">
              <a:lnSpc>
                <a:spcPct val="100000"/>
              </a:lnSpc>
              <a:spcBef>
                <a:spcPts val="25"/>
              </a:spcBef>
              <a:buClr>
                <a:srgbClr val="E38312"/>
              </a:buClr>
              <a:buFont typeface="Calibri"/>
              <a:buChar char="◦"/>
              <a:tabLst>
                <a:tab pos="4152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79</a:t>
            </a:r>
            <a:endParaRPr sz="2800">
              <a:latin typeface="Times New Roman"/>
              <a:cs typeface="Times New Roman"/>
            </a:endParaRPr>
          </a:p>
          <a:p>
            <a:pPr marL="12700" marR="470534">
              <a:lnSpc>
                <a:spcPts val="3030"/>
              </a:lnSpc>
              <a:spcBef>
                <a:spcPts val="163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III -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THẨM QUYỀN LẬP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BIÊN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BẢN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 PHẠM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endParaRPr sz="2800">
              <a:latin typeface="Times New Roman"/>
              <a:cs typeface="Times New Roman"/>
            </a:endParaRPr>
          </a:p>
          <a:p>
            <a:pPr marL="396240" indent="-183515"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  <a:buFont typeface="Calibri"/>
              <a:buChar char="◦"/>
              <a:tabLst>
                <a:tab pos="39687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80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88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IV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KHOẢN THI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endParaRPr sz="2800">
              <a:latin typeface="Times New Roman"/>
              <a:cs typeface="Times New Roman"/>
            </a:endParaRPr>
          </a:p>
          <a:p>
            <a:pPr marL="396240" indent="-183515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Font typeface="Calibri"/>
              <a:buChar char="◦"/>
              <a:tabLst>
                <a:tab pos="39687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89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91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25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98/2020/NĐ-CP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954895" cy="36239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CHÍNH,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THỨC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XỬ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PHẠT,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MỨC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BIỆN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KHẮC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PHỤC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HẬU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</a:t>
            </a:r>
            <a:endParaRPr sz="2800">
              <a:latin typeface="Times New Roman"/>
              <a:cs typeface="Times New Roman"/>
            </a:endParaRPr>
          </a:p>
          <a:p>
            <a:pPr marL="12700" marR="563245">
              <a:lnSpc>
                <a:spcPts val="3020"/>
              </a:lnSpc>
              <a:spcBef>
                <a:spcPts val="141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1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DOANH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GIẤY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PHÉP</a:t>
            </a:r>
            <a:r>
              <a:rPr sz="2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  <a:p>
            <a:pPr marL="12700" marR="461009">
              <a:lnSpc>
                <a:spcPts val="3020"/>
              </a:lnSpc>
              <a:spcBef>
                <a:spcPts val="165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CẤM,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XUẤT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BUÔN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GIẢ,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CẤM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7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14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25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98/2020/NĐ-CP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6" y="1715465"/>
            <a:ext cx="10529570" cy="46716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Mục 3 -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 KINH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DOANH HÀNG HÓA NHẬP LẬU; HÀNG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HÓA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LƯU THÔNG TRONG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NƯỚC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BỊ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ÁP DỤNG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BIỆN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PHÁP KHẨN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CẤP;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HÓA</a:t>
            </a:r>
            <a:r>
              <a:rPr sz="28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QUÁ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DỤNG,</a:t>
            </a:r>
            <a:r>
              <a:rPr sz="28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sz="28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RÕ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sz="28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GỐC,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XUẤT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XỨ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KHÁC</a:t>
            </a:r>
            <a:endParaRPr sz="2800">
              <a:latin typeface="Times New Roman"/>
              <a:cs typeface="Times New Roman"/>
            </a:endParaRPr>
          </a:p>
          <a:p>
            <a:pPr marL="305435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15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17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4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DOANH THUỐC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LÁ</a:t>
            </a:r>
            <a:endParaRPr sz="2800">
              <a:latin typeface="Times New Roman"/>
              <a:cs typeface="Times New Roman"/>
            </a:endParaRPr>
          </a:p>
          <a:p>
            <a:pPr marL="305435" indent="-183515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18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VỀ KINH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RƯỢU,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BIA</a:t>
            </a:r>
            <a:endParaRPr sz="2800">
              <a:latin typeface="Times New Roman"/>
              <a:cs typeface="Times New Roman"/>
            </a:endParaRPr>
          </a:p>
          <a:p>
            <a:pPr marL="305435" indent="-183515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607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25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ụ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 6 -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ĐẦ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CƠ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HÓ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À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GĂ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3335" y="6370726"/>
            <a:ext cx="265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31,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5975" y="6546291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72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30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98/2020/NĐ-CP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658350" cy="43872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884555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7 -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 VI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 VỀ HOẠT ĐỘNG XÚC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TIẾN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33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35</a:t>
            </a:r>
            <a:endParaRPr sz="2800">
              <a:latin typeface="Times New Roman"/>
              <a:cs typeface="Times New Roman"/>
            </a:endParaRPr>
          </a:p>
          <a:p>
            <a:pPr marL="12700" marR="365760">
              <a:lnSpc>
                <a:spcPts val="3020"/>
              </a:lnSpc>
              <a:spcBef>
                <a:spcPts val="1639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8 - HÀNH VI VI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 VỀ XUẤT KHẨU, NHẬP KHẨU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HÀNG HÓA VÀ DỊCH VỤ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LIÊN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QUAN ĐẾN XUẤT KHẨU,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KHẨU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HÓA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36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45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2810"/>
              </a:lnSpc>
              <a:spcBef>
                <a:spcPts val="1645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9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6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6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PHẠM</a:t>
            </a:r>
            <a:r>
              <a:rPr sz="26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6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LỢI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6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TIÊU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46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61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30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98/2020/NĐ-CP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9067" y="1948942"/>
            <a:ext cx="10071100" cy="408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10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62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66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65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 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11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 VI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 VỀ THÀNH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 HOẠT ĐỘNG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NƯỚC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NGOÀI VÀ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NGƯỜI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NƯỚC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NGOÀI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TẠI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VIỆT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NAM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67</a:t>
            </a:r>
            <a:r>
              <a:rPr sz="28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72</a:t>
            </a:r>
            <a:endParaRPr sz="2800">
              <a:latin typeface="Times New Roman"/>
              <a:cs typeface="Times New Roman"/>
            </a:endParaRPr>
          </a:p>
          <a:p>
            <a:pPr marL="12700" marR="186055">
              <a:lnSpc>
                <a:spcPts val="3020"/>
              </a:lnSpc>
              <a:spcBef>
                <a:spcPts val="164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12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HÀNH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KHÁC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ĐỘNG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73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79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30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98/2020/NĐ-CP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808210" cy="3646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231775">
              <a:lnSpc>
                <a:spcPts val="3020"/>
              </a:lnSpc>
              <a:spcBef>
                <a:spcPts val="480"/>
              </a:spcBef>
              <a:tabLst>
                <a:tab pos="198755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III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	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THẨM QUYỀN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 BIÊN BẢN VI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 HÀNH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80.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Thẩm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lập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biên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 hành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31400"/>
              </a:lnSpc>
              <a:spcBef>
                <a:spcPts val="1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81.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Thẩm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xử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Chủ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tịch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Ủy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ban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dân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cấp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82.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Thẩm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trường</a:t>
            </a:r>
            <a:endParaRPr sz="2800">
              <a:latin typeface="Times New Roman"/>
              <a:cs typeface="Times New Roman"/>
            </a:endParaRPr>
          </a:p>
          <a:p>
            <a:pPr marL="12700" marR="2290445">
              <a:lnSpc>
                <a:spcPct val="131800"/>
              </a:lnSpc>
              <a:spcBef>
                <a:spcPts val="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83.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Thẩm quyền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xử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phạt của Công an nhân dân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84.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Thẩm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xử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Hải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30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98/2020/NĐ-CP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8530"/>
            <a:ext cx="8364855" cy="2273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85.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Thẩm</a:t>
            </a:r>
            <a:r>
              <a:rPr sz="28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Bộ</a:t>
            </a:r>
            <a:r>
              <a:rPr sz="28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đội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Biên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phòng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86.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Thẩm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Cảnh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sát biển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Việt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Nam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87.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Thẩm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88.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Phân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định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thẩm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quyền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xử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30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98/2020/NĐ-CP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8530"/>
            <a:ext cx="9835515" cy="17125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IV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KHOẢN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89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 lực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Nghị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 này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có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lực thi hành từ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ngày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15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tháng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10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2020.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204" dirty="0"/>
              <a:t> </a:t>
            </a:r>
            <a:r>
              <a:rPr spc="-5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9328"/>
            <a:ext cx="6315710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635">
              <a:lnSpc>
                <a:spcPct val="125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6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thiệu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mẫu</a:t>
            </a:r>
            <a:endParaRPr sz="2600">
              <a:latin typeface="Times New Roman"/>
              <a:cs typeface="Times New Roman"/>
            </a:endParaRPr>
          </a:p>
          <a:p>
            <a:pPr marL="12700" marR="213995">
              <a:lnSpc>
                <a:spcPct val="124600"/>
              </a:lnSpc>
              <a:spcBef>
                <a:spcPts val="1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hữu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6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TMĐT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Luật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ninh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mạng</a:t>
            </a:r>
            <a:endParaRPr sz="2600">
              <a:latin typeface="Times New Roman"/>
              <a:cs typeface="Times New Roman"/>
            </a:endParaRPr>
          </a:p>
          <a:p>
            <a:pPr marL="12700" marR="2711450">
              <a:lnSpc>
                <a:spcPct val="1246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15/2020/NĐ-CP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98/2020/NĐ-CP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6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ị</a:t>
            </a:r>
            <a:r>
              <a:rPr sz="26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6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sz="26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/2</a:t>
            </a:r>
            <a:r>
              <a:rPr sz="26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6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sz="26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Đ-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CP</a:t>
            </a:r>
            <a:r>
              <a:rPr sz="2600" b="1" spc="-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– 8</a:t>
            </a:r>
            <a:r>
              <a:rPr sz="26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/2</a:t>
            </a:r>
            <a:r>
              <a:rPr sz="26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21/</a:t>
            </a:r>
            <a:r>
              <a:rPr sz="26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6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Đ</a:t>
            </a:r>
            <a:r>
              <a:rPr sz="2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600" b="1" dirty="0">
                <a:solidFill>
                  <a:srgbClr val="404040"/>
                </a:solidFill>
                <a:latin typeface="Times New Roman"/>
                <a:cs typeface="Times New Roman"/>
              </a:rPr>
              <a:t>CP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7825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25" dirty="0"/>
              <a:t> </a:t>
            </a:r>
            <a:r>
              <a:rPr spc="-40" dirty="0"/>
              <a:t>định</a:t>
            </a:r>
            <a:r>
              <a:rPr spc="-95" dirty="0"/>
              <a:t> </a:t>
            </a:r>
            <a:r>
              <a:rPr spc="-25" dirty="0"/>
              <a:t>về</a:t>
            </a:r>
            <a:r>
              <a:rPr spc="-125" dirty="0"/>
              <a:t> </a:t>
            </a:r>
            <a:r>
              <a:rPr spc="-45" dirty="0"/>
              <a:t>thương</a:t>
            </a:r>
            <a:r>
              <a:rPr spc="-120" dirty="0"/>
              <a:t> </a:t>
            </a:r>
            <a:r>
              <a:rPr spc="-35" dirty="0"/>
              <a:t>mại</a:t>
            </a:r>
            <a:r>
              <a:rPr spc="-120" dirty="0"/>
              <a:t> </a:t>
            </a:r>
            <a:r>
              <a:rPr spc="-40" dirty="0"/>
              <a:t>điện</a:t>
            </a:r>
            <a:r>
              <a:rPr spc="-120" dirty="0"/>
              <a:t> </a:t>
            </a:r>
            <a:r>
              <a:rPr spc="-3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884" y="1824354"/>
            <a:ext cx="10087610" cy="44456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985" indent="91440" algn="just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Nghị định số 52/2013/NĐ-CP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ngày 16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tháng 5 năm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2013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Chính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phủ về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 tử,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 lực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kể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ngày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01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tháng 7 năm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2013,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sửa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đổi,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bổ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sung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bởi: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" algn="just">
              <a:lnSpc>
                <a:spcPct val="90000"/>
              </a:lnSpc>
              <a:spcBef>
                <a:spcPts val="565"/>
              </a:spcBef>
              <a:buAutoNum type="arabicPeriod"/>
              <a:tabLst>
                <a:tab pos="5264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Nghị định số 08/2018/NĐ-CP ngày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15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tháng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01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2018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 phủ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sửa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đổi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 Nghị định liên quan đến điều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kiện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đầu tư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kinh doanh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thuộc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 lý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nước của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Bộ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Thương,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kể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ngày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15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01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2018;</a:t>
            </a:r>
            <a:endParaRPr sz="2800">
              <a:latin typeface="Times New Roman"/>
              <a:cs typeface="Times New Roman"/>
            </a:endParaRPr>
          </a:p>
          <a:p>
            <a:pPr marL="12700" marR="5715" indent="91440" algn="just">
              <a:lnSpc>
                <a:spcPct val="90000"/>
              </a:lnSpc>
              <a:spcBef>
                <a:spcPts val="600"/>
              </a:spcBef>
              <a:buAutoNum type="arabicPeriod"/>
              <a:tabLst>
                <a:tab pos="54356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85/2021/NĐ-CP ngày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25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9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2021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phủ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sửa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đổi,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bổ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sung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số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Nghị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số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52/2013/NĐ-CP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ngày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16 tháng 5 năm 2013 của Chính phủ về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tử,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có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kể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 ngày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01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01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năm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2022.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4274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242424"/>
                </a:solidFill>
              </a:rPr>
              <a:t>Cấu</a:t>
            </a:r>
            <a:r>
              <a:rPr spc="-145" dirty="0">
                <a:solidFill>
                  <a:srgbClr val="242424"/>
                </a:solidFill>
              </a:rPr>
              <a:t> </a:t>
            </a:r>
            <a:r>
              <a:rPr spc="-40" dirty="0">
                <a:solidFill>
                  <a:srgbClr val="242424"/>
                </a:solidFill>
              </a:rPr>
              <a:t>trúc</a:t>
            </a:r>
            <a:r>
              <a:rPr spc="-120" dirty="0">
                <a:solidFill>
                  <a:srgbClr val="242424"/>
                </a:solidFill>
              </a:rPr>
              <a:t> </a:t>
            </a:r>
            <a:r>
              <a:rPr spc="-40" dirty="0">
                <a:solidFill>
                  <a:srgbClr val="242424"/>
                </a:solidFill>
              </a:rPr>
              <a:t>l</a:t>
            </a:r>
            <a:r>
              <a:rPr spc="-40" dirty="0"/>
              <a:t>uật</a:t>
            </a:r>
            <a:r>
              <a:rPr spc="-130" dirty="0"/>
              <a:t> </a:t>
            </a:r>
            <a:r>
              <a:rPr spc="-35" dirty="0"/>
              <a:t>mẫu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86002" y="1790216"/>
            <a:ext cx="9882505" cy="22510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sz="2800" b="1" spc="-5" dirty="0">
                <a:solidFill>
                  <a:srgbClr val="242424"/>
                </a:solidFill>
                <a:latin typeface="Times New Roman"/>
                <a:cs typeface="Times New Roman"/>
              </a:rPr>
              <a:t>Phần</a:t>
            </a:r>
            <a:r>
              <a:rPr sz="2800" b="1" spc="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42424"/>
                </a:solidFill>
                <a:latin typeface="Times New Roman"/>
                <a:cs typeface="Times New Roman"/>
              </a:rPr>
              <a:t>II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nói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về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thương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mại</a:t>
            </a:r>
            <a:r>
              <a:rPr sz="2800" spc="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điện</a:t>
            </a:r>
            <a:r>
              <a:rPr sz="28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tử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 từng lĩnh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vực cụ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thể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gồm</a:t>
            </a:r>
            <a:endParaRPr sz="2800">
              <a:latin typeface="Times New Roman"/>
              <a:cs typeface="Times New Roman"/>
            </a:endParaRPr>
          </a:p>
          <a:p>
            <a:pPr marL="378460" lvl="1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78460" algn="l"/>
              </a:tabLst>
            </a:pP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điều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liên</a:t>
            </a:r>
            <a:r>
              <a:rPr sz="28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quan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tới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việc</a:t>
            </a:r>
            <a:r>
              <a:rPr sz="2800" spc="-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chuyên</a:t>
            </a:r>
            <a:r>
              <a:rPr sz="28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chở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hàng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 hóa.</a:t>
            </a:r>
            <a:endParaRPr sz="2800">
              <a:latin typeface="Times New Roman"/>
              <a:cs typeface="Times New Roman"/>
            </a:endParaRPr>
          </a:p>
          <a:p>
            <a:pPr marL="561340" marR="5080" lvl="2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561340" algn="l"/>
                <a:tab pos="1396365" algn="l"/>
                <a:tab pos="1897380" algn="l"/>
                <a:tab pos="2496820" algn="l"/>
                <a:tab pos="3274060" algn="l"/>
                <a:tab pos="3888104" algn="l"/>
                <a:tab pos="4725035" algn="l"/>
                <a:tab pos="5144135" algn="l"/>
                <a:tab pos="5822315" algn="l"/>
                <a:tab pos="6656705" algn="l"/>
                <a:tab pos="7314565" algn="l"/>
                <a:tab pos="8002270" algn="l"/>
                <a:tab pos="8858885" algn="l"/>
                <a:tab pos="9515475" algn="l"/>
              </a:tabLst>
            </a:pP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Đ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ề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1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6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qui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định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242424"/>
                </a:solidFill>
                <a:latin typeface="Times New Roman"/>
                <a:cs typeface="Times New Roman"/>
              </a:rPr>
              <a:t>́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h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à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liên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quan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đ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ế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h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ợ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đ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ồn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v</a:t>
            </a:r>
            <a:r>
              <a:rPr sz="2800" spc="-25" dirty="0">
                <a:solidFill>
                  <a:srgbClr val="242424"/>
                </a:solidFill>
                <a:latin typeface="Times New Roman"/>
                <a:cs typeface="Times New Roman"/>
              </a:rPr>
              <a:t>ậ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ả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i 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hàng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hoá.</a:t>
            </a:r>
            <a:endParaRPr sz="2800">
              <a:latin typeface="Times New Roman"/>
              <a:cs typeface="Times New Roman"/>
            </a:endParaRPr>
          </a:p>
          <a:p>
            <a:pPr marL="561340" lvl="2" indent="-183515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561340" algn="l"/>
              </a:tabLst>
            </a:pP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17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liên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quan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tới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các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chứng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từ</a:t>
            </a:r>
            <a:r>
              <a:rPr sz="2800" spc="-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vận</a:t>
            </a:r>
            <a:r>
              <a:rPr sz="28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chuyển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hàng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hoá.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648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Nghị</a:t>
            </a:r>
            <a:r>
              <a:rPr spc="-125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55" dirty="0"/>
              <a:t>52/2013/NĐ-CP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5364" y="1756994"/>
            <a:ext cx="10061575" cy="475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chung</a:t>
            </a:r>
            <a:endParaRPr sz="2800">
              <a:latin typeface="Times New Roman"/>
              <a:cs typeface="Times New Roman"/>
            </a:endParaRPr>
          </a:p>
          <a:p>
            <a:pPr marL="12700" marR="2193290">
              <a:lnSpc>
                <a:spcPct val="167900"/>
              </a:lnSpc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II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đồng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III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Iv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 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800" spc="-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toàn,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ninh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giao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67900"/>
              </a:lnSpc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chấp,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thanh tra,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và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lý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vi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VII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khoản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hành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7960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Chương</a:t>
            </a:r>
            <a:r>
              <a:rPr spc="-135" dirty="0"/>
              <a:t> </a:t>
            </a:r>
            <a:r>
              <a:rPr dirty="0"/>
              <a:t>I</a:t>
            </a:r>
            <a:r>
              <a:rPr spc="-105" dirty="0"/>
              <a:t> </a:t>
            </a:r>
            <a:r>
              <a:rPr spc="-40" dirty="0"/>
              <a:t>Những</a:t>
            </a:r>
            <a:r>
              <a:rPr spc="-130" dirty="0"/>
              <a:t> </a:t>
            </a:r>
            <a:r>
              <a:rPr spc="-35" dirty="0"/>
              <a:t>quy</a:t>
            </a:r>
            <a:r>
              <a:rPr spc="-125" dirty="0"/>
              <a:t> </a:t>
            </a:r>
            <a:r>
              <a:rPr spc="-40" dirty="0"/>
              <a:t>định</a:t>
            </a:r>
            <a:r>
              <a:rPr spc="-110" dirty="0"/>
              <a:t> </a:t>
            </a:r>
            <a:r>
              <a:rPr spc="-40" dirty="0"/>
              <a:t>chung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6109196"/>
            <a:ext cx="573087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8.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kê về thương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59153"/>
            <a:ext cx="9023985" cy="425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17465" algn="just">
              <a:lnSpc>
                <a:spcPct val="141800"/>
              </a:lnSpc>
              <a:spcBef>
                <a:spcPts val="10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1. Phạm vi điều chỉnh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2.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tượng áp dụng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3.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thích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ngữ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4760"/>
              </a:lnSpc>
              <a:spcBef>
                <a:spcPts val="384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4.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Các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hành vi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bị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cấm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hoạt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 thuơng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5.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Nội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quản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nhà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nước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điện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309245">
              <a:lnSpc>
                <a:spcPts val="4750"/>
              </a:lnSpc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6.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Trách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nhiệm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 nhà nước về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7.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trình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phát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triển 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quốc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25" dirty="0"/>
              <a:t>II</a:t>
            </a:r>
            <a:r>
              <a:rPr spc="-95" dirty="0"/>
              <a:t> </a:t>
            </a:r>
            <a:r>
              <a:rPr spc="-40" dirty="0"/>
              <a:t>Giao</a:t>
            </a:r>
            <a:r>
              <a:rPr spc="-120" dirty="0"/>
              <a:t> </a:t>
            </a:r>
            <a:r>
              <a:rPr spc="-35" dirty="0"/>
              <a:t>kết</a:t>
            </a:r>
            <a:r>
              <a:rPr spc="-120" dirty="0"/>
              <a:t> </a:t>
            </a:r>
            <a:r>
              <a:rPr spc="-35" dirty="0"/>
              <a:t>hợp</a:t>
            </a:r>
            <a:r>
              <a:rPr spc="-114" dirty="0"/>
              <a:t> </a:t>
            </a:r>
            <a:r>
              <a:rPr spc="-40" dirty="0"/>
              <a:t>đồng</a:t>
            </a:r>
            <a:r>
              <a:rPr spc="-114" dirty="0"/>
              <a:t> </a:t>
            </a:r>
            <a:r>
              <a:rPr spc="-45" dirty="0"/>
              <a:t>trong </a:t>
            </a:r>
            <a:r>
              <a:rPr spc="-1185" dirty="0"/>
              <a:t> </a:t>
            </a:r>
            <a:r>
              <a:rPr spc="-45" dirty="0"/>
              <a:t>thương</a:t>
            </a:r>
            <a:r>
              <a:rPr spc="-125" dirty="0"/>
              <a:t> </a:t>
            </a:r>
            <a:r>
              <a:rPr spc="-35" dirty="0"/>
              <a:t>mại</a:t>
            </a:r>
            <a:r>
              <a:rPr spc="-100" dirty="0"/>
              <a:t> </a:t>
            </a:r>
            <a:r>
              <a:rPr spc="-40" dirty="0"/>
              <a:t>điện</a:t>
            </a:r>
            <a:r>
              <a:rPr spc="-125" dirty="0"/>
              <a:t> </a:t>
            </a:r>
            <a:r>
              <a:rPr spc="-30" dirty="0"/>
              <a:t>tử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5975" y="6560894"/>
            <a:ext cx="16002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82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1688567"/>
            <a:ext cx="9864725" cy="4685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705">
              <a:lnSpc>
                <a:spcPct val="1418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Mục 1.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Chứng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từ điện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giao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dịch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thương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mại: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9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14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9.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Giá trị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pháp lý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như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bản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gốc</a:t>
            </a:r>
            <a:endParaRPr sz="2800">
              <a:latin typeface="Times New Roman"/>
              <a:cs typeface="Times New Roman"/>
            </a:endParaRPr>
          </a:p>
          <a:p>
            <a:pPr marL="12700" marR="1459230">
              <a:lnSpc>
                <a:spcPct val="141400"/>
              </a:lnSpc>
              <a:spcBef>
                <a:spcPts val="1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10.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Thời điểm,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địa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điểm gửi và nhận chứng từ điện tử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11.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Địa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điểm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doanh của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các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bên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0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12.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Thông báo về đề nghị giao kết hợp đồng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không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có bên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nhận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cụ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13.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Sử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hệ thống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thông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tự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14.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Lỗi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thông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 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25" dirty="0"/>
              <a:t>II</a:t>
            </a:r>
            <a:r>
              <a:rPr spc="-95" dirty="0"/>
              <a:t> </a:t>
            </a:r>
            <a:r>
              <a:rPr spc="-40" dirty="0"/>
              <a:t>Giao</a:t>
            </a:r>
            <a:r>
              <a:rPr spc="-120" dirty="0"/>
              <a:t> </a:t>
            </a:r>
            <a:r>
              <a:rPr spc="-35" dirty="0"/>
              <a:t>kết</a:t>
            </a:r>
            <a:r>
              <a:rPr spc="-120" dirty="0"/>
              <a:t> </a:t>
            </a:r>
            <a:r>
              <a:rPr spc="-35" dirty="0"/>
              <a:t>hợp</a:t>
            </a:r>
            <a:r>
              <a:rPr spc="-114" dirty="0"/>
              <a:t> </a:t>
            </a:r>
            <a:r>
              <a:rPr spc="-40" dirty="0"/>
              <a:t>đồng</a:t>
            </a:r>
            <a:r>
              <a:rPr spc="-114" dirty="0"/>
              <a:t> </a:t>
            </a:r>
            <a:r>
              <a:rPr spc="-45" dirty="0"/>
              <a:t>trong </a:t>
            </a:r>
            <a:r>
              <a:rPr spc="-1185" dirty="0"/>
              <a:t> </a:t>
            </a:r>
            <a:r>
              <a:rPr spc="-45" dirty="0"/>
              <a:t>thương</a:t>
            </a:r>
            <a:r>
              <a:rPr spc="-125" dirty="0"/>
              <a:t> </a:t>
            </a:r>
            <a:r>
              <a:rPr spc="-35" dirty="0"/>
              <a:t>mại</a:t>
            </a:r>
            <a:r>
              <a:rPr spc="-100" dirty="0"/>
              <a:t> </a:t>
            </a:r>
            <a:r>
              <a:rPr spc="-40" dirty="0"/>
              <a:t>điện</a:t>
            </a:r>
            <a:r>
              <a:rPr spc="-125" dirty="0"/>
              <a:t> </a:t>
            </a:r>
            <a:r>
              <a:rPr spc="-3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1723085"/>
            <a:ext cx="9964420" cy="467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2. Giao</a:t>
            </a:r>
            <a:r>
              <a:rPr sz="2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hợp đồng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sử dụng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 chức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năng đặt</a:t>
            </a:r>
            <a:r>
              <a:rPr sz="24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 trực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tuyến trên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 </a:t>
            </a:r>
            <a:r>
              <a:rPr sz="24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thương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 mại</a:t>
            </a:r>
            <a:r>
              <a:rPr sz="2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tử:</a:t>
            </a:r>
            <a:r>
              <a:rPr sz="2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điều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15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– 23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15.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Thông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báo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mời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endParaRPr sz="2400">
              <a:latin typeface="Times New Roman"/>
              <a:cs typeface="Times New Roman"/>
            </a:endParaRPr>
          </a:p>
          <a:p>
            <a:pPr marL="12700" marR="71120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16.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các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khoản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khi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sử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đặt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hàng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tuyến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trên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15"/>
              </a:lnSpc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17.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Đề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endParaRPr sz="2400">
              <a:latin typeface="Times New Roman"/>
              <a:cs typeface="Times New Roman"/>
            </a:endParaRPr>
          </a:p>
          <a:p>
            <a:pPr marL="12700" marR="4005579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18.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Rà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soát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và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xác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nhận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đồng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19.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Trả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lời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10"/>
              </a:lnSpc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20.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Chấm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dứt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nghị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 đồng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21.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Thời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điểm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khi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sử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đặt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hàng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tuyến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trên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điện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400">
              <a:latin typeface="Times New Roman"/>
              <a:cs typeface="Times New Roman"/>
            </a:endParaRPr>
          </a:p>
          <a:p>
            <a:pPr marL="12700" marR="217170">
              <a:lnSpc>
                <a:spcPts val="259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22.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Thủ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tục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chấm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dứt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đồng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 đồng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điện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và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các dịch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tuyến khác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55"/>
              </a:lnSpc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23.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Giao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 đồng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trên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điện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mua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hàng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35" dirty="0"/>
              <a:t>III</a:t>
            </a:r>
            <a:r>
              <a:rPr spc="-105" dirty="0"/>
              <a:t> </a:t>
            </a:r>
            <a:r>
              <a:rPr spc="-35" dirty="0"/>
              <a:t>Hoạt</a:t>
            </a:r>
            <a:r>
              <a:rPr spc="-130" dirty="0"/>
              <a:t> </a:t>
            </a:r>
            <a:r>
              <a:rPr spc="-40" dirty="0"/>
              <a:t>động</a:t>
            </a:r>
            <a:r>
              <a:rPr spc="-120" dirty="0"/>
              <a:t> </a:t>
            </a:r>
            <a:r>
              <a:rPr spc="-45" dirty="0"/>
              <a:t>thương</a:t>
            </a:r>
            <a:r>
              <a:rPr spc="-120" dirty="0"/>
              <a:t> </a:t>
            </a:r>
            <a:r>
              <a:rPr spc="-35" dirty="0"/>
              <a:t>mại</a:t>
            </a:r>
            <a:r>
              <a:rPr spc="-114" dirty="0"/>
              <a:t> </a:t>
            </a:r>
            <a:r>
              <a:rPr spc="-40" dirty="0"/>
              <a:t>điện </a:t>
            </a:r>
            <a:r>
              <a:rPr spc="-1185" dirty="0"/>
              <a:t> </a:t>
            </a:r>
            <a:r>
              <a:rPr spc="-5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8530"/>
            <a:ext cx="8763635" cy="17125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24.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Chủ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 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điện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31800"/>
              </a:lnSpc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25. Các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hình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thức tổ chức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hoạt động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điện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26.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Các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nguyên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tắc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 thương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35" dirty="0"/>
              <a:t>III</a:t>
            </a:r>
            <a:r>
              <a:rPr spc="-105" dirty="0"/>
              <a:t> </a:t>
            </a:r>
            <a:r>
              <a:rPr spc="-35" dirty="0"/>
              <a:t>Hoạt</a:t>
            </a:r>
            <a:r>
              <a:rPr spc="-130" dirty="0"/>
              <a:t> </a:t>
            </a:r>
            <a:r>
              <a:rPr spc="-40" dirty="0"/>
              <a:t>động</a:t>
            </a:r>
            <a:r>
              <a:rPr spc="-120" dirty="0"/>
              <a:t> </a:t>
            </a:r>
            <a:r>
              <a:rPr spc="-45" dirty="0"/>
              <a:t>thương</a:t>
            </a:r>
            <a:r>
              <a:rPr spc="-120" dirty="0"/>
              <a:t> </a:t>
            </a:r>
            <a:r>
              <a:rPr spc="-35" dirty="0"/>
              <a:t>mại</a:t>
            </a:r>
            <a:r>
              <a:rPr spc="-114" dirty="0"/>
              <a:t> </a:t>
            </a:r>
            <a:r>
              <a:rPr spc="-40" dirty="0"/>
              <a:t>điện </a:t>
            </a:r>
            <a:r>
              <a:rPr spc="-1185" dirty="0"/>
              <a:t> </a:t>
            </a:r>
            <a:r>
              <a:rPr spc="-5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267825" cy="4293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120014" algn="just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Mục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1.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 động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của website 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thương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điện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bán hàng </a:t>
            </a:r>
            <a:r>
              <a:rPr sz="2800" b="1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27.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Trách nhiệm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của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 nhân, tổ chức, cá nhân sở hữu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 thương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bán hàng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28.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Cung cấp thông tin trên website 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 tử bán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hàng</a:t>
            </a:r>
            <a:endParaRPr sz="2800">
              <a:latin typeface="Times New Roman"/>
              <a:cs typeface="Times New Roman"/>
            </a:endParaRPr>
          </a:p>
          <a:p>
            <a:pPr marL="12700" marR="2974340">
              <a:lnSpc>
                <a:spcPts val="3020"/>
              </a:lnSpc>
              <a:spcBef>
                <a:spcPts val="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29.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Thông tin về người sở hữu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website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30.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Thông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hàng hóa,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31.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Thông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giá cả</a:t>
            </a:r>
            <a:endParaRPr sz="2800">
              <a:latin typeface="Times New Roman"/>
              <a:cs typeface="Times New Roman"/>
            </a:endParaRPr>
          </a:p>
          <a:p>
            <a:pPr marL="12700" marR="2086610">
              <a:lnSpc>
                <a:spcPts val="3020"/>
              </a:lnSpc>
              <a:spcBef>
                <a:spcPts val="21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32.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Thông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 về điều kiện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 chung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33.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Thông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về vận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chuyển và giao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nhận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34.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Thông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các phương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thức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toán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35" dirty="0"/>
              <a:t>III</a:t>
            </a:r>
            <a:r>
              <a:rPr spc="-105" dirty="0"/>
              <a:t> </a:t>
            </a:r>
            <a:r>
              <a:rPr spc="-35" dirty="0"/>
              <a:t>Hoạt</a:t>
            </a:r>
            <a:r>
              <a:rPr spc="-130" dirty="0"/>
              <a:t> </a:t>
            </a:r>
            <a:r>
              <a:rPr spc="-40" dirty="0"/>
              <a:t>động</a:t>
            </a:r>
            <a:r>
              <a:rPr spc="-120" dirty="0"/>
              <a:t> </a:t>
            </a:r>
            <a:r>
              <a:rPr spc="-45" dirty="0"/>
              <a:t>thương</a:t>
            </a:r>
            <a:r>
              <a:rPr spc="-120" dirty="0"/>
              <a:t> </a:t>
            </a:r>
            <a:r>
              <a:rPr spc="-35" dirty="0"/>
              <a:t>mại</a:t>
            </a:r>
            <a:r>
              <a:rPr spc="-114" dirty="0"/>
              <a:t> </a:t>
            </a:r>
            <a:r>
              <a:rPr spc="-40" dirty="0"/>
              <a:t>điện </a:t>
            </a:r>
            <a:r>
              <a:rPr spc="-1185" dirty="0"/>
              <a:t> </a:t>
            </a:r>
            <a:r>
              <a:rPr spc="-5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38281"/>
            <a:ext cx="9877425" cy="370459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Mục 2.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sàn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giao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thương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35.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dịch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vụ sàn giao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45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36.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Trách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nhiệm của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 nhân,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tổ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sàn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 thương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mại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330835">
              <a:lnSpc>
                <a:spcPts val="3030"/>
              </a:lnSpc>
              <a:spcBef>
                <a:spcPts val="140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37.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Trách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nhiệm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người bán trên sàn giao dịch 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38.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chế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 của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sàn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35" dirty="0"/>
              <a:t>III</a:t>
            </a:r>
            <a:r>
              <a:rPr spc="-105" dirty="0"/>
              <a:t> </a:t>
            </a:r>
            <a:r>
              <a:rPr spc="-35" dirty="0"/>
              <a:t>Hoạt</a:t>
            </a:r>
            <a:r>
              <a:rPr spc="-130" dirty="0"/>
              <a:t> </a:t>
            </a:r>
            <a:r>
              <a:rPr spc="-40" dirty="0"/>
              <a:t>động</a:t>
            </a:r>
            <a:r>
              <a:rPr spc="-120" dirty="0"/>
              <a:t> </a:t>
            </a:r>
            <a:r>
              <a:rPr spc="-45" dirty="0"/>
              <a:t>thương</a:t>
            </a:r>
            <a:r>
              <a:rPr spc="-120" dirty="0"/>
              <a:t> </a:t>
            </a:r>
            <a:r>
              <a:rPr spc="-35" dirty="0"/>
              <a:t>mại</a:t>
            </a:r>
            <a:r>
              <a:rPr spc="-114" dirty="0"/>
              <a:t> </a:t>
            </a:r>
            <a:r>
              <a:rPr spc="-40" dirty="0"/>
              <a:t>điện </a:t>
            </a:r>
            <a:r>
              <a:rPr spc="-1185" dirty="0"/>
              <a:t> </a:t>
            </a:r>
            <a:r>
              <a:rPr spc="-5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5" dirty="0"/>
              <a:t>Mục </a:t>
            </a:r>
            <a:r>
              <a:rPr dirty="0"/>
              <a:t>3.</a:t>
            </a:r>
            <a:r>
              <a:rPr spc="10" dirty="0"/>
              <a:t> </a:t>
            </a:r>
            <a:r>
              <a:rPr spc="-5" dirty="0"/>
              <a:t>Hoạt</a:t>
            </a:r>
            <a:r>
              <a:rPr spc="5" dirty="0"/>
              <a:t> </a:t>
            </a:r>
            <a:r>
              <a:rPr dirty="0"/>
              <a:t>động</a:t>
            </a:r>
            <a:r>
              <a:rPr spc="10" dirty="0"/>
              <a:t> </a:t>
            </a:r>
            <a:r>
              <a:rPr spc="-5" dirty="0"/>
              <a:t>của</a:t>
            </a:r>
            <a:r>
              <a:rPr dirty="0"/>
              <a:t> </a:t>
            </a:r>
            <a:r>
              <a:rPr spc="-10" dirty="0"/>
              <a:t>website</a:t>
            </a:r>
            <a:r>
              <a:rPr spc="35" dirty="0"/>
              <a:t> </a:t>
            </a:r>
            <a:r>
              <a:rPr spc="-10" dirty="0"/>
              <a:t>khuyến</a:t>
            </a:r>
            <a:r>
              <a:rPr spc="45" dirty="0"/>
              <a:t> </a:t>
            </a:r>
            <a:r>
              <a:rPr spc="-5" dirty="0"/>
              <a:t>mại</a:t>
            </a:r>
            <a:r>
              <a:rPr spc="5" dirty="0"/>
              <a:t> </a:t>
            </a:r>
            <a:r>
              <a:rPr spc="-5" dirty="0"/>
              <a:t>trực</a:t>
            </a:r>
            <a:r>
              <a:rPr spc="10" dirty="0"/>
              <a:t> </a:t>
            </a:r>
            <a:r>
              <a:rPr spc="-5" dirty="0"/>
              <a:t>tuyến</a:t>
            </a: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b="0" spc="-10" dirty="0">
                <a:latin typeface="Times New Roman"/>
                <a:cs typeface="Times New Roman"/>
              </a:rPr>
              <a:t>Điều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39.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Cung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cấp dịch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vụ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khuyến</a:t>
            </a:r>
            <a:r>
              <a:rPr b="0" spc="-10" dirty="0">
                <a:latin typeface="Times New Roman"/>
                <a:cs typeface="Times New Roman"/>
              </a:rPr>
              <a:t> mại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trực</a:t>
            </a:r>
            <a:r>
              <a:rPr b="0" dirty="0">
                <a:latin typeface="Times New Roman"/>
                <a:cs typeface="Times New Roman"/>
              </a:rPr>
              <a:t> tuyến</a:t>
            </a:r>
          </a:p>
          <a:p>
            <a:pPr marL="12700" marR="6350">
              <a:lnSpc>
                <a:spcPts val="3020"/>
              </a:lnSpc>
              <a:spcBef>
                <a:spcPts val="1455"/>
              </a:spcBef>
            </a:pPr>
            <a:r>
              <a:rPr b="0" spc="-10" dirty="0">
                <a:latin typeface="Times New Roman"/>
                <a:cs typeface="Times New Roman"/>
              </a:rPr>
              <a:t>Điều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40.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Thông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tin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về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hoạt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động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khuyến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mại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trên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website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khuyến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mại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trực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tuyến</a:t>
            </a:r>
          </a:p>
          <a:p>
            <a:pPr marL="12700" marR="5080">
              <a:lnSpc>
                <a:spcPts val="3030"/>
              </a:lnSpc>
              <a:spcBef>
                <a:spcPts val="1400"/>
              </a:spcBef>
              <a:tabLst>
                <a:tab pos="847725" algn="l"/>
                <a:tab pos="1437005" algn="l"/>
                <a:tab pos="2397760" algn="l"/>
                <a:tab pos="3427729" algn="l"/>
                <a:tab pos="4065270" algn="l"/>
                <a:tab pos="5223510" algn="l"/>
                <a:tab pos="6146800" algn="l"/>
                <a:tab pos="6569075" algn="l"/>
                <a:tab pos="7397115" algn="l"/>
                <a:tab pos="8234045" algn="l"/>
                <a:tab pos="8869045" algn="l"/>
                <a:tab pos="9627235" algn="l"/>
              </a:tabLst>
            </a:pPr>
            <a:r>
              <a:rPr b="0" spc="-10" dirty="0">
                <a:latin typeface="Times New Roman"/>
                <a:cs typeface="Times New Roman"/>
              </a:rPr>
              <a:t>Đi</a:t>
            </a:r>
            <a:r>
              <a:rPr b="0" spc="-15" dirty="0">
                <a:latin typeface="Times New Roman"/>
                <a:cs typeface="Times New Roman"/>
              </a:rPr>
              <a:t>ề</a:t>
            </a:r>
            <a:r>
              <a:rPr b="0" spc="-5" dirty="0">
                <a:latin typeface="Times New Roman"/>
                <a:cs typeface="Times New Roman"/>
              </a:rPr>
              <a:t>u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41.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10" dirty="0">
                <a:latin typeface="Times New Roman"/>
                <a:cs typeface="Times New Roman"/>
              </a:rPr>
              <a:t>T</a:t>
            </a:r>
            <a:r>
              <a:rPr b="0" spc="-5" dirty="0">
                <a:latin typeface="Times New Roman"/>
                <a:cs typeface="Times New Roman"/>
              </a:rPr>
              <a:t>rá</a:t>
            </a:r>
            <a:r>
              <a:rPr b="0" spc="-15" dirty="0">
                <a:latin typeface="Times New Roman"/>
                <a:cs typeface="Times New Roman"/>
              </a:rPr>
              <a:t>c</a:t>
            </a:r>
            <a:r>
              <a:rPr b="0" spc="-5" dirty="0">
                <a:latin typeface="Times New Roman"/>
                <a:cs typeface="Times New Roman"/>
              </a:rPr>
              <a:t>h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n</a:t>
            </a:r>
            <a:r>
              <a:rPr b="0" dirty="0">
                <a:latin typeface="Times New Roman"/>
                <a:cs typeface="Times New Roman"/>
              </a:rPr>
              <a:t>h</a:t>
            </a:r>
            <a:r>
              <a:rPr b="0" spc="-20" dirty="0">
                <a:latin typeface="Times New Roman"/>
                <a:cs typeface="Times New Roman"/>
              </a:rPr>
              <a:t>i</a:t>
            </a:r>
            <a:r>
              <a:rPr b="0" spc="-5" dirty="0">
                <a:latin typeface="Times New Roman"/>
                <a:cs typeface="Times New Roman"/>
              </a:rPr>
              <a:t>ệm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của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thương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n</a:t>
            </a:r>
            <a:r>
              <a:rPr b="0" dirty="0">
                <a:latin typeface="Times New Roman"/>
                <a:cs typeface="Times New Roman"/>
              </a:rPr>
              <a:t>h</a:t>
            </a:r>
            <a:r>
              <a:rPr b="0" spc="-25" dirty="0">
                <a:latin typeface="Times New Roman"/>
                <a:cs typeface="Times New Roman"/>
              </a:rPr>
              <a:t>â</a:t>
            </a:r>
            <a:r>
              <a:rPr b="0" spc="-5" dirty="0">
                <a:latin typeface="Times New Roman"/>
                <a:cs typeface="Times New Roman"/>
              </a:rPr>
              <a:t>n,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tổ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chức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cung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5" dirty="0">
                <a:latin typeface="Times New Roman"/>
                <a:cs typeface="Times New Roman"/>
              </a:rPr>
              <a:t>cấ</a:t>
            </a:r>
            <a:r>
              <a:rPr b="0" spc="-5" dirty="0">
                <a:latin typeface="Times New Roman"/>
                <a:cs typeface="Times New Roman"/>
              </a:rPr>
              <a:t>p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dịch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5" dirty="0">
                <a:latin typeface="Times New Roman"/>
                <a:cs typeface="Times New Roman"/>
              </a:rPr>
              <a:t>vụ  </a:t>
            </a:r>
            <a:r>
              <a:rPr b="0" spc="-5" dirty="0">
                <a:latin typeface="Times New Roman"/>
                <a:cs typeface="Times New Roman"/>
              </a:rPr>
              <a:t>khuyến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mại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trực tuyến</a:t>
            </a:r>
          </a:p>
          <a:p>
            <a:pPr marL="12700" marR="5080">
              <a:lnSpc>
                <a:spcPts val="3020"/>
              </a:lnSpc>
              <a:spcBef>
                <a:spcPts val="1395"/>
              </a:spcBef>
            </a:pPr>
            <a:r>
              <a:rPr b="0" spc="-10" dirty="0">
                <a:latin typeface="Times New Roman"/>
                <a:cs typeface="Times New Roman"/>
              </a:rPr>
              <a:t>Điều</a:t>
            </a:r>
            <a:r>
              <a:rPr b="0" dirty="0">
                <a:latin typeface="Times New Roman"/>
                <a:cs typeface="Times New Roman"/>
              </a:rPr>
              <a:t> 42.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Trách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nhiệm của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thương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nhân,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tổ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chức,</a:t>
            </a:r>
            <a:r>
              <a:rPr b="0" spc="-10" dirty="0">
                <a:latin typeface="Times New Roman"/>
                <a:cs typeface="Times New Roman"/>
              </a:rPr>
              <a:t> cá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nhân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có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hàng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hóa,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dịch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vụ </a:t>
            </a:r>
            <a:r>
              <a:rPr b="0" spc="-5" dirty="0">
                <a:latin typeface="Times New Roman"/>
                <a:cs typeface="Times New Roman"/>
              </a:rPr>
              <a:t>được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khuyến</a:t>
            </a:r>
            <a:r>
              <a:rPr b="0" spc="-10" dirty="0">
                <a:latin typeface="Times New Roman"/>
                <a:cs typeface="Times New Roman"/>
              </a:rPr>
              <a:t> mại</a:t>
            </a: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b="0" spc="-10" dirty="0">
                <a:latin typeface="Times New Roman"/>
                <a:cs typeface="Times New Roman"/>
              </a:rPr>
              <a:t>Điều </a:t>
            </a:r>
            <a:r>
              <a:rPr b="0" dirty="0">
                <a:latin typeface="Times New Roman"/>
                <a:cs typeface="Times New Roman"/>
              </a:rPr>
              <a:t>43.</a:t>
            </a:r>
            <a:r>
              <a:rPr b="0" spc="-10" dirty="0">
                <a:latin typeface="Times New Roman"/>
                <a:cs typeface="Times New Roman"/>
              </a:rPr>
              <a:t> Hợp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đồng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dịch</a:t>
            </a:r>
            <a:r>
              <a:rPr b="0" dirty="0">
                <a:latin typeface="Times New Roman"/>
                <a:cs typeface="Times New Roman"/>
              </a:rPr>
              <a:t> vụ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khuyến</a:t>
            </a:r>
            <a:r>
              <a:rPr b="0" spc="-10" dirty="0">
                <a:latin typeface="Times New Roman"/>
                <a:cs typeface="Times New Roman"/>
              </a:rPr>
              <a:t> mại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35" dirty="0"/>
              <a:t>III</a:t>
            </a:r>
            <a:r>
              <a:rPr spc="-105" dirty="0"/>
              <a:t> </a:t>
            </a:r>
            <a:r>
              <a:rPr spc="-35" dirty="0"/>
              <a:t>Hoạt</a:t>
            </a:r>
            <a:r>
              <a:rPr spc="-130" dirty="0"/>
              <a:t> </a:t>
            </a:r>
            <a:r>
              <a:rPr spc="-40" dirty="0"/>
              <a:t>động</a:t>
            </a:r>
            <a:r>
              <a:rPr spc="-120" dirty="0"/>
              <a:t> </a:t>
            </a:r>
            <a:r>
              <a:rPr spc="-45" dirty="0"/>
              <a:t>thương</a:t>
            </a:r>
            <a:r>
              <a:rPr spc="-120" dirty="0"/>
              <a:t> </a:t>
            </a:r>
            <a:r>
              <a:rPr spc="-35" dirty="0"/>
              <a:t>mại</a:t>
            </a:r>
            <a:r>
              <a:rPr spc="-114" dirty="0"/>
              <a:t> </a:t>
            </a:r>
            <a:r>
              <a:rPr spc="-40" dirty="0"/>
              <a:t>điện </a:t>
            </a:r>
            <a:r>
              <a:rPr spc="-1185" dirty="0"/>
              <a:t> </a:t>
            </a:r>
            <a:r>
              <a:rPr spc="-5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24354"/>
            <a:ext cx="998728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Mục 4.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đấu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trực tuyến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44.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Cung cấp dịch vụ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đấu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giá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tuyến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30"/>
              </a:lnSpc>
              <a:spcBef>
                <a:spcPts val="204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45.</a:t>
            </a:r>
            <a:r>
              <a:rPr sz="28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Yêu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cầu về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thống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kỹ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phục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vụ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hoạt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đấu giá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tuyến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05"/>
              </a:lnSpc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46.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Trách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nhiệm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 nhân,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tổ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vụ đấu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giá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tuyến</a:t>
            </a:r>
            <a:endParaRPr sz="2800">
              <a:latin typeface="Times New Roman"/>
              <a:cs typeface="Times New Roman"/>
            </a:endParaRPr>
          </a:p>
          <a:p>
            <a:pPr marL="12700" marR="290195">
              <a:lnSpc>
                <a:spcPts val="3030"/>
              </a:lnSpc>
              <a:spcBef>
                <a:spcPts val="21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47.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Trách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nhiệm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người bán trên website đấu giá trực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tuyến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48.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Địa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điểm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và thời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gian đấu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giá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05"/>
              </a:lnSpc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49.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Thông báo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đấu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giá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hóa</a:t>
            </a:r>
            <a:endParaRPr sz="2800">
              <a:latin typeface="Times New Roman"/>
              <a:cs typeface="Times New Roman"/>
            </a:endParaRPr>
          </a:p>
          <a:p>
            <a:pPr marL="12700" marR="4882515">
              <a:lnSpc>
                <a:spcPts val="3020"/>
              </a:lnSpc>
              <a:spcBef>
                <a:spcPts val="21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50.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Xác định người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mua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51.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Thông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báo kết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quả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đấu giá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25" dirty="0"/>
              <a:t>IV</a:t>
            </a:r>
            <a:r>
              <a:rPr spc="-190" dirty="0"/>
              <a:t> </a:t>
            </a:r>
            <a:r>
              <a:rPr spc="-40" dirty="0"/>
              <a:t>quản</a:t>
            </a:r>
            <a:r>
              <a:rPr spc="-120" dirty="0"/>
              <a:t> </a:t>
            </a:r>
            <a:r>
              <a:rPr spc="-30" dirty="0"/>
              <a:t>lý</a:t>
            </a:r>
            <a:r>
              <a:rPr spc="-100" dirty="0"/>
              <a:t> </a:t>
            </a:r>
            <a:r>
              <a:rPr spc="-40" dirty="0"/>
              <a:t>hoạt</a:t>
            </a:r>
            <a:r>
              <a:rPr spc="-114" dirty="0"/>
              <a:t> </a:t>
            </a:r>
            <a:r>
              <a:rPr spc="-40" dirty="0"/>
              <a:t>động</a:t>
            </a:r>
            <a:r>
              <a:rPr spc="-120" dirty="0"/>
              <a:t> </a:t>
            </a:r>
            <a:r>
              <a:rPr spc="-45" dirty="0"/>
              <a:t>thương </a:t>
            </a:r>
            <a:r>
              <a:rPr spc="-1185" dirty="0"/>
              <a:t> </a:t>
            </a:r>
            <a:r>
              <a:rPr spc="-35" dirty="0"/>
              <a:t>mại</a:t>
            </a:r>
            <a:r>
              <a:rPr spc="-120" dirty="0"/>
              <a:t> </a:t>
            </a:r>
            <a:r>
              <a:rPr spc="-40" dirty="0"/>
              <a:t>điện</a:t>
            </a:r>
            <a:r>
              <a:rPr spc="-114" dirty="0"/>
              <a:t> </a:t>
            </a:r>
            <a:r>
              <a:rPr spc="-3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38281"/>
            <a:ext cx="9742805" cy="219710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Mục 1.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thương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bán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52.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mại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bán hàng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45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53.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Thủ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tục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thông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báo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website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bán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396" y="944321"/>
            <a:ext cx="10052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TMDT:</a:t>
            </a:r>
            <a:r>
              <a:rPr spc="-105" dirty="0"/>
              <a:t> </a:t>
            </a:r>
            <a:r>
              <a:rPr spc="-35" dirty="0"/>
              <a:t>giá</a:t>
            </a:r>
            <a:r>
              <a:rPr spc="-105" dirty="0"/>
              <a:t> </a:t>
            </a:r>
            <a:r>
              <a:rPr spc="-40" dirty="0"/>
              <a:t>trị</a:t>
            </a:r>
            <a:r>
              <a:rPr spc="-100" dirty="0"/>
              <a:t> </a:t>
            </a:r>
            <a:r>
              <a:rPr spc="-40" dirty="0"/>
              <a:t>pháp</a:t>
            </a:r>
            <a:r>
              <a:rPr spc="-105" dirty="0"/>
              <a:t> </a:t>
            </a:r>
            <a:r>
              <a:rPr spc="-30" dirty="0"/>
              <a:t>lý</a:t>
            </a:r>
            <a:r>
              <a:rPr spc="-95" dirty="0"/>
              <a:t> </a:t>
            </a:r>
            <a:r>
              <a:rPr spc="-25" dirty="0"/>
              <a:t>cần</a:t>
            </a:r>
            <a:r>
              <a:rPr spc="-135" dirty="0"/>
              <a:t> </a:t>
            </a:r>
            <a:r>
              <a:rPr spc="-40" dirty="0"/>
              <a:t>quan</a:t>
            </a:r>
            <a:r>
              <a:rPr spc="-120" dirty="0"/>
              <a:t> </a:t>
            </a:r>
            <a:r>
              <a:rPr spc="-35" dirty="0"/>
              <a:t>tâm</a:t>
            </a:r>
            <a:r>
              <a:rPr spc="-95" dirty="0"/>
              <a:t> </a:t>
            </a:r>
            <a:r>
              <a:rPr spc="-40" dirty="0"/>
              <a:t>trước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1927" y="1928901"/>
            <a:ext cx="5528945" cy="23272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373380" algn="l"/>
                <a:tab pos="3740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Thừa nhận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thông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điệp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dữ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373380" indent="-3613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73380" algn="l"/>
                <a:tab pos="3740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kỹ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thuật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chữ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ký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373380" indent="-3613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73380" algn="l"/>
                <a:tab pos="37401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Bảo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quyền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 trí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800">
              <a:latin typeface="Times New Roman"/>
              <a:cs typeface="Times New Roman"/>
            </a:endParaRPr>
          </a:p>
          <a:p>
            <a:pPr marL="373380" indent="-3613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73380" algn="l"/>
                <a:tab pos="37401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Bảo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endParaRPr sz="2800">
              <a:latin typeface="Times New Roman"/>
              <a:cs typeface="Times New Roman"/>
            </a:endParaRPr>
          </a:p>
          <a:p>
            <a:pPr marL="373380" indent="-3613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73380" algn="l"/>
                <a:tab pos="3740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Tội phạm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TMĐT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25" dirty="0"/>
              <a:t>IV</a:t>
            </a:r>
            <a:r>
              <a:rPr spc="-190" dirty="0"/>
              <a:t> </a:t>
            </a:r>
            <a:r>
              <a:rPr spc="-40" dirty="0"/>
              <a:t>quản</a:t>
            </a:r>
            <a:r>
              <a:rPr spc="-120" dirty="0"/>
              <a:t> </a:t>
            </a:r>
            <a:r>
              <a:rPr spc="-30" dirty="0"/>
              <a:t>lý</a:t>
            </a:r>
            <a:r>
              <a:rPr spc="-100" dirty="0"/>
              <a:t> </a:t>
            </a:r>
            <a:r>
              <a:rPr spc="-40" dirty="0"/>
              <a:t>hoạt</a:t>
            </a:r>
            <a:r>
              <a:rPr spc="-114" dirty="0"/>
              <a:t> </a:t>
            </a:r>
            <a:r>
              <a:rPr spc="-40" dirty="0"/>
              <a:t>động</a:t>
            </a:r>
            <a:r>
              <a:rPr spc="-120" dirty="0"/>
              <a:t> </a:t>
            </a:r>
            <a:r>
              <a:rPr spc="-45" dirty="0"/>
              <a:t>thương </a:t>
            </a:r>
            <a:r>
              <a:rPr spc="-1185" dirty="0"/>
              <a:t> </a:t>
            </a:r>
            <a:r>
              <a:rPr spc="-35" dirty="0"/>
              <a:t>mại</a:t>
            </a:r>
            <a:r>
              <a:rPr spc="-120" dirty="0"/>
              <a:t> </a:t>
            </a:r>
            <a:r>
              <a:rPr spc="-40" dirty="0"/>
              <a:t>điện</a:t>
            </a:r>
            <a:r>
              <a:rPr spc="-114" dirty="0"/>
              <a:t> </a:t>
            </a:r>
            <a:r>
              <a:rPr spc="-3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38281"/>
            <a:ext cx="9668510" cy="482981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Mục 2.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vụ 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thương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306705">
              <a:lnSpc>
                <a:spcPts val="3030"/>
              </a:lnSpc>
              <a:spcBef>
                <a:spcPts val="1839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54.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cấp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40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55.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Thủ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tục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đăng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ký thiết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1473200">
              <a:lnSpc>
                <a:spcPts val="4420"/>
              </a:lnSpc>
              <a:spcBef>
                <a:spcPts val="2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56.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Sửa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đổi,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bổ sung,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đăng ký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lại, chấm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dứt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đăng ký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57.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Nghĩa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vụ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báo cáo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58.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Thẩm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quyền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đăng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ký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59.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Công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khai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thông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đăng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ký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25" dirty="0"/>
              <a:t>IV</a:t>
            </a:r>
            <a:r>
              <a:rPr spc="-190" dirty="0"/>
              <a:t> </a:t>
            </a:r>
            <a:r>
              <a:rPr spc="-40" dirty="0"/>
              <a:t>quản</a:t>
            </a:r>
            <a:r>
              <a:rPr spc="-120" dirty="0"/>
              <a:t> </a:t>
            </a:r>
            <a:r>
              <a:rPr spc="-30" dirty="0"/>
              <a:t>lý</a:t>
            </a:r>
            <a:r>
              <a:rPr spc="-100" dirty="0"/>
              <a:t> </a:t>
            </a:r>
            <a:r>
              <a:rPr spc="-40" dirty="0"/>
              <a:t>hoạt</a:t>
            </a:r>
            <a:r>
              <a:rPr spc="-114" dirty="0"/>
              <a:t> </a:t>
            </a:r>
            <a:r>
              <a:rPr spc="-40" dirty="0"/>
              <a:t>động</a:t>
            </a:r>
            <a:r>
              <a:rPr spc="-120" dirty="0"/>
              <a:t> </a:t>
            </a:r>
            <a:r>
              <a:rPr spc="-45" dirty="0"/>
              <a:t>thương </a:t>
            </a:r>
            <a:r>
              <a:rPr spc="-1185" dirty="0"/>
              <a:t> </a:t>
            </a:r>
            <a:r>
              <a:rPr spc="-35" dirty="0"/>
              <a:t>mại</a:t>
            </a:r>
            <a:r>
              <a:rPr spc="-120" dirty="0"/>
              <a:t> </a:t>
            </a:r>
            <a:r>
              <a:rPr spc="-40" dirty="0"/>
              <a:t>điện</a:t>
            </a:r>
            <a:r>
              <a:rPr spc="-114" dirty="0"/>
              <a:t> </a:t>
            </a:r>
            <a:r>
              <a:rPr spc="-3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884" y="1824354"/>
            <a:ext cx="10053955" cy="30340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91440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Mục 3.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đánh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giá,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giám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sát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vả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chứng thực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thương </a:t>
            </a:r>
            <a:r>
              <a:rPr sz="2800" b="1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22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60.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Nguyên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tắc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chung</a:t>
            </a:r>
            <a:endParaRPr sz="2800">
              <a:latin typeface="Times New Roman"/>
              <a:cs typeface="Times New Roman"/>
            </a:endParaRPr>
          </a:p>
          <a:p>
            <a:pPr marL="103505" marR="427990">
              <a:lnSpc>
                <a:spcPct val="131800"/>
              </a:lnSpc>
              <a:spcBef>
                <a:spcPts val="3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61.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 đánh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giá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tín nhiệm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website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62.[49]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(được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bãi bỏ)</a:t>
            </a:r>
            <a:endParaRPr sz="28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107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63.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 cung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thực hợp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đồng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25" dirty="0"/>
              <a:t>IV</a:t>
            </a:r>
            <a:r>
              <a:rPr spc="-190" dirty="0"/>
              <a:t> </a:t>
            </a:r>
            <a:r>
              <a:rPr spc="-40" dirty="0"/>
              <a:t>quản</a:t>
            </a:r>
            <a:r>
              <a:rPr spc="-120" dirty="0"/>
              <a:t> </a:t>
            </a:r>
            <a:r>
              <a:rPr spc="-30" dirty="0"/>
              <a:t>lý</a:t>
            </a:r>
            <a:r>
              <a:rPr spc="-100" dirty="0"/>
              <a:t> </a:t>
            </a:r>
            <a:r>
              <a:rPr spc="-40" dirty="0"/>
              <a:t>hoạt</a:t>
            </a:r>
            <a:r>
              <a:rPr spc="-114" dirty="0"/>
              <a:t> </a:t>
            </a:r>
            <a:r>
              <a:rPr spc="-40" dirty="0"/>
              <a:t>động</a:t>
            </a:r>
            <a:r>
              <a:rPr spc="-120" dirty="0"/>
              <a:t> </a:t>
            </a:r>
            <a:r>
              <a:rPr spc="-45" dirty="0"/>
              <a:t>thương </a:t>
            </a:r>
            <a:r>
              <a:rPr spc="-1185" dirty="0"/>
              <a:t> </a:t>
            </a:r>
            <a:r>
              <a:rPr spc="-35" dirty="0"/>
              <a:t>mại</a:t>
            </a:r>
            <a:r>
              <a:rPr spc="-120" dirty="0"/>
              <a:t> </a:t>
            </a:r>
            <a:r>
              <a:rPr spc="-40" dirty="0"/>
              <a:t>điện</a:t>
            </a:r>
            <a:r>
              <a:rPr spc="-114" dirty="0"/>
              <a:t> </a:t>
            </a:r>
            <a:r>
              <a:rPr spc="-3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5" dirty="0"/>
              <a:t>Mục</a:t>
            </a:r>
            <a:r>
              <a:rPr spc="-10" dirty="0"/>
              <a:t> </a:t>
            </a:r>
            <a:r>
              <a:rPr dirty="0"/>
              <a:t>4.</a:t>
            </a:r>
            <a:r>
              <a:rPr spc="5" dirty="0"/>
              <a:t> </a:t>
            </a:r>
            <a:r>
              <a:rPr spc="-5" dirty="0"/>
              <a:t>Cổng</a:t>
            </a:r>
            <a:r>
              <a:rPr spc="5" dirty="0"/>
              <a:t> </a:t>
            </a:r>
            <a:r>
              <a:rPr dirty="0"/>
              <a:t>thông</a:t>
            </a:r>
            <a:r>
              <a:rPr spc="20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dirty="0"/>
              <a:t>quản</a:t>
            </a:r>
            <a:r>
              <a:rPr spc="10" dirty="0"/>
              <a:t> </a:t>
            </a:r>
            <a:r>
              <a:rPr spc="-5" dirty="0"/>
              <a:t>lý</a:t>
            </a:r>
            <a:r>
              <a:rPr spc="-10" dirty="0"/>
              <a:t> </a:t>
            </a:r>
            <a:r>
              <a:rPr dirty="0"/>
              <a:t>hoạt động </a:t>
            </a:r>
            <a:r>
              <a:rPr spc="30" dirty="0"/>
              <a:t>thương</a:t>
            </a:r>
            <a:r>
              <a:rPr spc="10" dirty="0"/>
              <a:t> </a:t>
            </a:r>
            <a:r>
              <a:rPr spc="-5" dirty="0"/>
              <a:t>mại</a:t>
            </a:r>
            <a:r>
              <a:rPr spc="15" dirty="0"/>
              <a:t> </a:t>
            </a:r>
            <a:r>
              <a:rPr spc="-10" dirty="0"/>
              <a:t>điện</a:t>
            </a:r>
            <a:r>
              <a:rPr spc="5" dirty="0"/>
              <a:t> </a:t>
            </a:r>
            <a:r>
              <a:rPr spc="-5" dirty="0"/>
              <a:t>tử</a:t>
            </a:r>
          </a:p>
          <a:p>
            <a:pPr marL="12700" marR="5080">
              <a:lnSpc>
                <a:spcPts val="3030"/>
              </a:lnSpc>
              <a:spcBef>
                <a:spcPts val="1839"/>
              </a:spcBef>
            </a:pPr>
            <a:r>
              <a:rPr b="0" spc="-10" dirty="0">
                <a:latin typeface="Times New Roman"/>
                <a:cs typeface="Times New Roman"/>
              </a:rPr>
              <a:t>Điều</a:t>
            </a:r>
            <a:r>
              <a:rPr b="0" spc="3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64.</a:t>
            </a:r>
            <a:r>
              <a:rPr b="0" spc="3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Chức</a:t>
            </a:r>
            <a:r>
              <a:rPr b="0" spc="30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năng</a:t>
            </a:r>
            <a:r>
              <a:rPr b="0" spc="3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của</a:t>
            </a:r>
            <a:r>
              <a:rPr b="0" spc="3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Cổng</a:t>
            </a:r>
            <a:r>
              <a:rPr b="0" spc="3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thông</a:t>
            </a:r>
            <a:r>
              <a:rPr b="0" spc="3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tin</a:t>
            </a:r>
            <a:r>
              <a:rPr b="0" spc="30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Quản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lý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hoạt</a:t>
            </a:r>
            <a:r>
              <a:rPr b="0" spc="3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động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thương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mại</a:t>
            </a:r>
            <a:r>
              <a:rPr b="0" spc="-5" dirty="0">
                <a:latin typeface="Times New Roman"/>
                <a:cs typeface="Times New Roman"/>
              </a:rPr>
              <a:t> điện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tử</a:t>
            </a:r>
          </a:p>
          <a:p>
            <a:pPr marL="12700" marR="5080">
              <a:lnSpc>
                <a:spcPts val="3020"/>
              </a:lnSpc>
              <a:spcBef>
                <a:spcPts val="1400"/>
              </a:spcBef>
            </a:pPr>
            <a:r>
              <a:rPr b="0" spc="-10" dirty="0">
                <a:latin typeface="Times New Roman"/>
                <a:cs typeface="Times New Roman"/>
              </a:rPr>
              <a:t>Điều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65.</a:t>
            </a:r>
            <a:r>
              <a:rPr b="0" spc="1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Danh</a:t>
            </a:r>
            <a:r>
              <a:rPr b="0" spc="17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sách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các</a:t>
            </a:r>
            <a:r>
              <a:rPr b="0" spc="1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website</a:t>
            </a:r>
            <a:r>
              <a:rPr b="0" spc="1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thương</a:t>
            </a:r>
            <a:r>
              <a:rPr b="0" spc="1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mại</a:t>
            </a:r>
            <a:r>
              <a:rPr b="0" spc="1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điện</a:t>
            </a:r>
            <a:r>
              <a:rPr b="0" spc="16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tử</a:t>
            </a:r>
            <a:r>
              <a:rPr b="0" spc="1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đã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thực</a:t>
            </a:r>
            <a:r>
              <a:rPr b="0" spc="1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hiện</a:t>
            </a:r>
            <a:r>
              <a:rPr b="0" spc="1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thủ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tục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thông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báo</a:t>
            </a:r>
            <a:r>
              <a:rPr b="0" dirty="0">
                <a:latin typeface="Times New Roman"/>
                <a:cs typeface="Times New Roman"/>
              </a:rPr>
              <a:t> và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đăng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ký</a:t>
            </a:r>
          </a:p>
          <a:p>
            <a:pPr marL="12700" marR="5080">
              <a:lnSpc>
                <a:spcPts val="3020"/>
              </a:lnSpc>
              <a:spcBef>
                <a:spcPts val="1415"/>
              </a:spcBef>
              <a:tabLst>
                <a:tab pos="853440" algn="l"/>
                <a:tab pos="1450975" algn="l"/>
                <a:tab pos="2371725" algn="l"/>
                <a:tab pos="3153410" algn="l"/>
                <a:tab pos="3776979" algn="l"/>
                <a:tab pos="4941570" algn="l"/>
                <a:tab pos="5872480" algn="l"/>
                <a:tab pos="6301105" algn="l"/>
                <a:tab pos="7136765" algn="l"/>
                <a:tab pos="7980680" algn="l"/>
                <a:tab pos="8566150" algn="l"/>
                <a:tab pos="9091930" algn="l"/>
              </a:tabLst>
            </a:pPr>
            <a:r>
              <a:rPr b="0" spc="-10" dirty="0">
                <a:latin typeface="Times New Roman"/>
                <a:cs typeface="Times New Roman"/>
              </a:rPr>
              <a:t>Điề</a:t>
            </a:r>
            <a:r>
              <a:rPr b="0" spc="-5" dirty="0">
                <a:latin typeface="Times New Roman"/>
                <a:cs typeface="Times New Roman"/>
              </a:rPr>
              <a:t>u</a:t>
            </a:r>
            <a:r>
              <a:rPr b="0" dirty="0">
                <a:latin typeface="Times New Roman"/>
                <a:cs typeface="Times New Roman"/>
              </a:rPr>
              <a:t>	66</a:t>
            </a:r>
            <a:r>
              <a:rPr b="0" spc="-5" dirty="0">
                <a:latin typeface="Times New Roman"/>
                <a:cs typeface="Times New Roman"/>
              </a:rPr>
              <a:t>.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Dan</a:t>
            </a:r>
            <a:r>
              <a:rPr b="0" spc="-5" dirty="0">
                <a:latin typeface="Times New Roman"/>
                <a:cs typeface="Times New Roman"/>
              </a:rPr>
              <a:t>h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sác</a:t>
            </a:r>
            <a:r>
              <a:rPr b="0" spc="-5" dirty="0">
                <a:latin typeface="Times New Roman"/>
                <a:cs typeface="Times New Roman"/>
              </a:rPr>
              <a:t>h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cá</a:t>
            </a:r>
            <a:r>
              <a:rPr b="0" spc="-5" dirty="0">
                <a:latin typeface="Times New Roman"/>
                <a:cs typeface="Times New Roman"/>
              </a:rPr>
              <a:t>c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</a:t>
            </a:r>
            <a:r>
              <a:rPr b="0" spc="-5" dirty="0">
                <a:latin typeface="Times New Roman"/>
                <a:cs typeface="Times New Roman"/>
              </a:rPr>
              <a:t>ương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n</a:t>
            </a:r>
            <a:r>
              <a:rPr b="0" dirty="0">
                <a:latin typeface="Times New Roman"/>
                <a:cs typeface="Times New Roman"/>
              </a:rPr>
              <a:t>h</a:t>
            </a:r>
            <a:r>
              <a:rPr b="0" spc="-5" dirty="0">
                <a:latin typeface="Times New Roman"/>
                <a:cs typeface="Times New Roman"/>
              </a:rPr>
              <a:t>ân,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tổ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chức</a:t>
            </a:r>
            <a:r>
              <a:rPr b="0" dirty="0">
                <a:latin typeface="Times New Roman"/>
                <a:cs typeface="Times New Roman"/>
              </a:rPr>
              <a:t>	đ</a:t>
            </a:r>
            <a:r>
              <a:rPr b="0" spc="-5" dirty="0">
                <a:latin typeface="Times New Roman"/>
                <a:cs typeface="Times New Roman"/>
              </a:rPr>
              <a:t>á</a:t>
            </a:r>
            <a:r>
              <a:rPr b="0" dirty="0">
                <a:latin typeface="Times New Roman"/>
                <a:cs typeface="Times New Roman"/>
              </a:rPr>
              <a:t>n</a:t>
            </a:r>
            <a:r>
              <a:rPr b="0" spc="-5" dirty="0">
                <a:latin typeface="Times New Roman"/>
                <a:cs typeface="Times New Roman"/>
              </a:rPr>
              <a:t>h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g</a:t>
            </a:r>
            <a:r>
              <a:rPr b="0" dirty="0">
                <a:latin typeface="Times New Roman"/>
                <a:cs typeface="Times New Roman"/>
              </a:rPr>
              <a:t>i</a:t>
            </a:r>
            <a:r>
              <a:rPr b="0" spc="-5" dirty="0">
                <a:latin typeface="Times New Roman"/>
                <a:cs typeface="Times New Roman"/>
              </a:rPr>
              <a:t>á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tín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n</a:t>
            </a:r>
            <a:r>
              <a:rPr b="0" dirty="0">
                <a:latin typeface="Times New Roman"/>
                <a:cs typeface="Times New Roman"/>
              </a:rPr>
              <a:t>h</a:t>
            </a:r>
            <a:r>
              <a:rPr b="0" spc="-5" dirty="0">
                <a:latin typeface="Times New Roman"/>
                <a:cs typeface="Times New Roman"/>
              </a:rPr>
              <a:t>iệm  </a:t>
            </a:r>
            <a:r>
              <a:rPr b="0" spc="-10" dirty="0">
                <a:latin typeface="Times New Roman"/>
                <a:cs typeface="Times New Roman"/>
              </a:rPr>
              <a:t>website</a:t>
            </a:r>
            <a:r>
              <a:rPr b="0" spc="-5" dirty="0">
                <a:latin typeface="Times New Roman"/>
                <a:cs typeface="Times New Roman"/>
              </a:rPr>
              <a:t> thương </a:t>
            </a:r>
            <a:r>
              <a:rPr b="0" spc="-10" dirty="0">
                <a:latin typeface="Times New Roman"/>
                <a:cs typeface="Times New Roman"/>
              </a:rPr>
              <a:t>mại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điện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tử</a:t>
            </a:r>
          </a:p>
          <a:p>
            <a:pPr marL="12700" marR="5080">
              <a:lnSpc>
                <a:spcPts val="3020"/>
              </a:lnSpc>
              <a:spcBef>
                <a:spcPts val="1400"/>
              </a:spcBef>
              <a:tabLst>
                <a:tab pos="875030" algn="l"/>
                <a:tab pos="1492250" algn="l"/>
                <a:tab pos="2434590" algn="l"/>
                <a:tab pos="3237230" algn="l"/>
                <a:tab pos="3880485" algn="l"/>
                <a:tab pos="5138420" algn="l"/>
                <a:tab pos="6322060" algn="l"/>
                <a:tab pos="7025005" algn="l"/>
                <a:tab pos="7808595" algn="l"/>
                <a:tab pos="8272145" algn="l"/>
                <a:tab pos="9490075" algn="l"/>
              </a:tabLst>
            </a:pPr>
            <a:r>
              <a:rPr b="0" spc="-10" dirty="0">
                <a:latin typeface="Times New Roman"/>
                <a:cs typeface="Times New Roman"/>
              </a:rPr>
              <a:t>Điề</a:t>
            </a:r>
            <a:r>
              <a:rPr b="0" spc="-5" dirty="0">
                <a:latin typeface="Times New Roman"/>
                <a:cs typeface="Times New Roman"/>
              </a:rPr>
              <a:t>u</a:t>
            </a:r>
            <a:r>
              <a:rPr b="0" dirty="0">
                <a:latin typeface="Times New Roman"/>
                <a:cs typeface="Times New Roman"/>
              </a:rPr>
              <a:t>	67</a:t>
            </a:r>
            <a:r>
              <a:rPr b="0" spc="-5" dirty="0">
                <a:latin typeface="Times New Roman"/>
                <a:cs typeface="Times New Roman"/>
              </a:rPr>
              <a:t>.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Dan</a:t>
            </a:r>
            <a:r>
              <a:rPr b="0" spc="-5" dirty="0">
                <a:latin typeface="Times New Roman"/>
                <a:cs typeface="Times New Roman"/>
              </a:rPr>
              <a:t>h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sác</a:t>
            </a:r>
            <a:r>
              <a:rPr b="0" spc="-5" dirty="0">
                <a:latin typeface="Times New Roman"/>
                <a:cs typeface="Times New Roman"/>
              </a:rPr>
              <a:t>h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cá</a:t>
            </a:r>
            <a:r>
              <a:rPr b="0" spc="-5" dirty="0">
                <a:latin typeface="Times New Roman"/>
                <a:cs typeface="Times New Roman"/>
              </a:rPr>
              <a:t>c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we</a:t>
            </a:r>
            <a:r>
              <a:rPr b="0" dirty="0">
                <a:latin typeface="Times New Roman"/>
                <a:cs typeface="Times New Roman"/>
              </a:rPr>
              <a:t>b</a:t>
            </a:r>
            <a:r>
              <a:rPr b="0" spc="-10" dirty="0">
                <a:latin typeface="Times New Roman"/>
                <a:cs typeface="Times New Roman"/>
              </a:rPr>
              <a:t>sit</a:t>
            </a:r>
            <a:r>
              <a:rPr b="0" spc="-5" dirty="0">
                <a:latin typeface="Times New Roman"/>
                <a:cs typeface="Times New Roman"/>
              </a:rPr>
              <a:t>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</a:t>
            </a:r>
            <a:r>
              <a:rPr b="0" spc="-5" dirty="0">
                <a:latin typeface="Times New Roman"/>
                <a:cs typeface="Times New Roman"/>
              </a:rPr>
              <a:t>ư</a:t>
            </a:r>
            <a:r>
              <a:rPr b="0" spc="-25" dirty="0">
                <a:latin typeface="Times New Roman"/>
                <a:cs typeface="Times New Roman"/>
              </a:rPr>
              <a:t>ơ</a:t>
            </a:r>
            <a:r>
              <a:rPr b="0" spc="-5" dirty="0">
                <a:latin typeface="Times New Roman"/>
                <a:cs typeface="Times New Roman"/>
              </a:rPr>
              <a:t>ng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0" dirty="0">
                <a:latin typeface="Times New Roman"/>
                <a:cs typeface="Times New Roman"/>
              </a:rPr>
              <a:t>m</a:t>
            </a:r>
            <a:r>
              <a:rPr b="0" spc="-5" dirty="0">
                <a:latin typeface="Times New Roman"/>
                <a:cs typeface="Times New Roman"/>
              </a:rPr>
              <a:t>ại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đi</a:t>
            </a:r>
            <a:r>
              <a:rPr b="0" spc="-15" dirty="0">
                <a:latin typeface="Times New Roman"/>
                <a:cs typeface="Times New Roman"/>
              </a:rPr>
              <a:t>ệ</a:t>
            </a:r>
            <a:r>
              <a:rPr b="0" spc="-5" dirty="0">
                <a:latin typeface="Times New Roman"/>
                <a:cs typeface="Times New Roman"/>
              </a:rPr>
              <a:t>n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tử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khuyến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cáo  </a:t>
            </a:r>
            <a:r>
              <a:rPr b="0" spc="-5" dirty="0">
                <a:latin typeface="Times New Roman"/>
                <a:cs typeface="Times New Roman"/>
              </a:rPr>
              <a:t>người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tiêu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dùng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thận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trọng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25" dirty="0"/>
              <a:t> </a:t>
            </a:r>
            <a:r>
              <a:rPr spc="-25" dirty="0"/>
              <a:t>IV</a:t>
            </a:r>
            <a:r>
              <a:rPr spc="-190" dirty="0"/>
              <a:t> </a:t>
            </a:r>
            <a:r>
              <a:rPr spc="-40" dirty="0"/>
              <a:t>quản</a:t>
            </a:r>
            <a:r>
              <a:rPr spc="-120" dirty="0"/>
              <a:t> </a:t>
            </a:r>
            <a:r>
              <a:rPr spc="-30" dirty="0"/>
              <a:t>lý</a:t>
            </a:r>
            <a:r>
              <a:rPr spc="-100" dirty="0"/>
              <a:t> </a:t>
            </a:r>
            <a:r>
              <a:rPr spc="-40" dirty="0"/>
              <a:t>hoạt</a:t>
            </a:r>
            <a:r>
              <a:rPr spc="-114" dirty="0"/>
              <a:t> </a:t>
            </a:r>
            <a:r>
              <a:rPr spc="-40" dirty="0"/>
              <a:t>động</a:t>
            </a:r>
            <a:r>
              <a:rPr spc="-120" dirty="0"/>
              <a:t> </a:t>
            </a:r>
            <a:r>
              <a:rPr spc="-45" dirty="0"/>
              <a:t>thương </a:t>
            </a:r>
            <a:r>
              <a:rPr spc="-1185" dirty="0"/>
              <a:t> </a:t>
            </a:r>
            <a:r>
              <a:rPr spc="-35" dirty="0"/>
              <a:t>mại</a:t>
            </a:r>
            <a:r>
              <a:rPr spc="-120" dirty="0"/>
              <a:t> </a:t>
            </a:r>
            <a:r>
              <a:rPr spc="-40" dirty="0"/>
              <a:t>điện</a:t>
            </a:r>
            <a:r>
              <a:rPr spc="-114" dirty="0"/>
              <a:t> </a:t>
            </a:r>
            <a:r>
              <a:rPr spc="-3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7033" rIns="0" bIns="0" rtlCol="0">
            <a:spAutoFit/>
          </a:bodyPr>
          <a:lstStyle/>
          <a:p>
            <a:pPr marL="12700" marR="6985">
              <a:lnSpc>
                <a:spcPts val="3020"/>
              </a:lnSpc>
              <a:spcBef>
                <a:spcPts val="480"/>
              </a:spcBef>
              <a:tabLst>
                <a:tab pos="2711450" algn="l"/>
                <a:tab pos="3597275" algn="l"/>
                <a:tab pos="4831715" algn="l"/>
                <a:tab pos="5537200" algn="l"/>
                <a:tab pos="8688070" algn="l"/>
              </a:tabLst>
            </a:pPr>
            <a:r>
              <a:rPr spc="-5" dirty="0"/>
              <a:t>Mục</a:t>
            </a:r>
            <a:r>
              <a:rPr spc="350" dirty="0"/>
              <a:t> </a:t>
            </a:r>
            <a:r>
              <a:rPr spc="-5" dirty="0"/>
              <a:t>5[53].</a:t>
            </a:r>
            <a:r>
              <a:rPr spc="355" dirty="0"/>
              <a:t> </a:t>
            </a:r>
            <a:r>
              <a:rPr spc="-5" dirty="0"/>
              <a:t>Hoạt	</a:t>
            </a:r>
            <a:r>
              <a:rPr dirty="0"/>
              <a:t>động	</a:t>
            </a:r>
            <a:r>
              <a:rPr spc="30" dirty="0"/>
              <a:t>thương	</a:t>
            </a:r>
            <a:r>
              <a:rPr spc="-5" dirty="0"/>
              <a:t>mại	</a:t>
            </a:r>
            <a:r>
              <a:rPr spc="-10" dirty="0"/>
              <a:t>điện</a:t>
            </a:r>
            <a:r>
              <a:rPr spc="355" dirty="0"/>
              <a:t> </a:t>
            </a:r>
            <a:r>
              <a:rPr spc="-5" dirty="0"/>
              <a:t>tử</a:t>
            </a:r>
            <a:r>
              <a:rPr spc="355" dirty="0"/>
              <a:t> </a:t>
            </a:r>
            <a:r>
              <a:rPr spc="-5" dirty="0"/>
              <a:t>của</a:t>
            </a:r>
            <a:r>
              <a:rPr spc="355" dirty="0"/>
              <a:t> </a:t>
            </a:r>
            <a:r>
              <a:rPr spc="30" dirty="0"/>
              <a:t>thương	</a:t>
            </a:r>
            <a:r>
              <a:rPr dirty="0"/>
              <a:t>nhân,</a:t>
            </a:r>
            <a:r>
              <a:rPr spc="260" dirty="0"/>
              <a:t> </a:t>
            </a:r>
            <a:r>
              <a:rPr spc="-5" dirty="0"/>
              <a:t>tổ </a:t>
            </a:r>
            <a:r>
              <a:rPr spc="-685" dirty="0"/>
              <a:t> </a:t>
            </a:r>
            <a:r>
              <a:rPr spc="-5" dirty="0"/>
              <a:t>chức</a:t>
            </a:r>
            <a:r>
              <a:rPr spc="-15" dirty="0"/>
              <a:t> </a:t>
            </a:r>
            <a:r>
              <a:rPr spc="15" dirty="0"/>
              <a:t>nước</a:t>
            </a:r>
            <a:r>
              <a:rPr spc="10" dirty="0"/>
              <a:t> </a:t>
            </a:r>
            <a:r>
              <a:rPr dirty="0"/>
              <a:t>ngoài</a:t>
            </a:r>
          </a:p>
          <a:p>
            <a:pPr marL="12700" marR="5080">
              <a:lnSpc>
                <a:spcPts val="3020"/>
              </a:lnSpc>
              <a:spcBef>
                <a:spcPts val="1415"/>
              </a:spcBef>
            </a:pPr>
            <a:r>
              <a:rPr b="0" spc="-10" dirty="0">
                <a:latin typeface="Times New Roman"/>
                <a:cs typeface="Times New Roman"/>
              </a:rPr>
              <a:t>Điều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67a.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Thương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nhân,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tổ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chức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nước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ngoài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có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website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cung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cấp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dịch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vụ</a:t>
            </a:r>
            <a:r>
              <a:rPr b="0" spc="-5" dirty="0">
                <a:latin typeface="Times New Roman"/>
                <a:cs typeface="Times New Roman"/>
              </a:rPr>
              <a:t> thương</a:t>
            </a:r>
            <a:r>
              <a:rPr b="0" spc="-10" dirty="0">
                <a:latin typeface="Times New Roman"/>
                <a:cs typeface="Times New Roman"/>
              </a:rPr>
              <a:t> mại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điện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tử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tại </a:t>
            </a:r>
            <a:r>
              <a:rPr b="0" spc="-10" dirty="0">
                <a:latin typeface="Times New Roman"/>
                <a:cs typeface="Times New Roman"/>
              </a:rPr>
              <a:t>Việt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Nam</a:t>
            </a:r>
          </a:p>
          <a:p>
            <a:pPr marL="12700" marR="6350">
              <a:lnSpc>
                <a:spcPts val="3020"/>
              </a:lnSpc>
              <a:spcBef>
                <a:spcPts val="1410"/>
              </a:spcBef>
            </a:pPr>
            <a:r>
              <a:rPr b="0" spc="-10" dirty="0">
                <a:latin typeface="Times New Roman"/>
                <a:cs typeface="Times New Roman"/>
              </a:rPr>
              <a:t>Điều</a:t>
            </a:r>
            <a:r>
              <a:rPr b="0" spc="3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67b.</a:t>
            </a:r>
            <a:r>
              <a:rPr b="0" spc="3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Thương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nhân,</a:t>
            </a:r>
            <a:r>
              <a:rPr b="0" spc="3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tổ</a:t>
            </a:r>
            <a:r>
              <a:rPr b="0" spc="3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chức</a:t>
            </a:r>
            <a:r>
              <a:rPr b="0" spc="3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nước</a:t>
            </a:r>
            <a:r>
              <a:rPr b="0" spc="3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ngoài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bán</a:t>
            </a:r>
            <a:r>
              <a:rPr b="0" spc="3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hàng</a:t>
            </a:r>
            <a:r>
              <a:rPr b="0" spc="3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hóa</a:t>
            </a:r>
            <a:r>
              <a:rPr b="0" spc="29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trên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sàn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giao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dịch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thương</a:t>
            </a:r>
            <a:r>
              <a:rPr b="0" spc="-10" dirty="0">
                <a:latin typeface="Times New Roman"/>
                <a:cs typeface="Times New Roman"/>
              </a:rPr>
              <a:t> mại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điện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tử</a:t>
            </a:r>
            <a:r>
              <a:rPr b="0" spc="-10" dirty="0">
                <a:latin typeface="Times New Roman"/>
                <a:cs typeface="Times New Roman"/>
              </a:rPr>
              <a:t> Việt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Nam</a:t>
            </a:r>
          </a:p>
          <a:p>
            <a:pPr marL="12700" marR="5080">
              <a:lnSpc>
                <a:spcPts val="3020"/>
              </a:lnSpc>
              <a:spcBef>
                <a:spcPts val="1405"/>
              </a:spcBef>
            </a:pPr>
            <a:r>
              <a:rPr b="0" spc="-10" dirty="0">
                <a:latin typeface="Times New Roman"/>
                <a:cs typeface="Times New Roman"/>
              </a:rPr>
              <a:t>Điều</a:t>
            </a:r>
            <a:r>
              <a:rPr b="0" spc="3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67c.</a:t>
            </a:r>
            <a:r>
              <a:rPr b="0" spc="3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Điều</a:t>
            </a:r>
            <a:r>
              <a:rPr b="0" spc="34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kiện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tiếp</a:t>
            </a:r>
            <a:r>
              <a:rPr b="0" spc="3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cận</a:t>
            </a:r>
            <a:r>
              <a:rPr b="0" spc="34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thị</a:t>
            </a:r>
            <a:r>
              <a:rPr b="0" spc="34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trường</a:t>
            </a:r>
            <a:r>
              <a:rPr b="0" spc="3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của</a:t>
            </a:r>
            <a:r>
              <a:rPr b="0" spc="3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nhà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đầu</a:t>
            </a:r>
            <a:r>
              <a:rPr b="0" spc="34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tư</a:t>
            </a:r>
            <a:r>
              <a:rPr b="0" spc="3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nước</a:t>
            </a:r>
            <a:r>
              <a:rPr b="0" spc="3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ngoài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trong</a:t>
            </a:r>
            <a:r>
              <a:rPr b="0" spc="-5" dirty="0">
                <a:latin typeface="Times New Roman"/>
                <a:cs typeface="Times New Roman"/>
              </a:rPr>
              <a:t> lĩnh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vực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dịch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vụ </a:t>
            </a:r>
            <a:r>
              <a:rPr b="0" spc="-5" dirty="0">
                <a:latin typeface="Times New Roman"/>
                <a:cs typeface="Times New Roman"/>
              </a:rPr>
              <a:t>thương</a:t>
            </a:r>
            <a:r>
              <a:rPr b="0" spc="-10" dirty="0">
                <a:latin typeface="Times New Roman"/>
                <a:cs typeface="Times New Roman"/>
              </a:rPr>
              <a:t> mại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điện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tử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304546"/>
            <a:ext cx="931608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146050">
              <a:lnSpc>
                <a:spcPts val="4900"/>
              </a:lnSpc>
              <a:spcBef>
                <a:spcPts val="980"/>
              </a:spcBef>
            </a:pPr>
            <a:r>
              <a:rPr spc="-50" dirty="0"/>
              <a:t>Chư</a:t>
            </a:r>
            <a:r>
              <a:rPr spc="-45" dirty="0"/>
              <a:t>ơ</a:t>
            </a:r>
            <a:r>
              <a:rPr spc="-50" dirty="0"/>
              <a:t>n</a:t>
            </a:r>
            <a:r>
              <a:rPr dirty="0"/>
              <a:t>g</a:t>
            </a:r>
            <a:r>
              <a:rPr spc="-210" dirty="0"/>
              <a:t> </a:t>
            </a:r>
            <a:r>
              <a:rPr spc="-5" dirty="0"/>
              <a:t>V</a:t>
            </a:r>
            <a:r>
              <a:rPr spc="-455" dirty="0"/>
              <a:t> </a:t>
            </a:r>
            <a:r>
              <a:rPr spc="-50" dirty="0"/>
              <a:t>A</a:t>
            </a:r>
            <a:r>
              <a:rPr dirty="0"/>
              <a:t>n</a:t>
            </a:r>
            <a:r>
              <a:rPr spc="-114" dirty="0"/>
              <a:t> </a:t>
            </a:r>
            <a:r>
              <a:rPr spc="-55" dirty="0"/>
              <a:t>t</a:t>
            </a:r>
            <a:r>
              <a:rPr spc="-50" dirty="0"/>
              <a:t>o</a:t>
            </a:r>
            <a:r>
              <a:rPr spc="-45" dirty="0"/>
              <a:t>à</a:t>
            </a:r>
            <a:r>
              <a:rPr spc="-50" dirty="0"/>
              <a:t>n</a:t>
            </a:r>
            <a:r>
              <a:rPr dirty="0"/>
              <a:t>,</a:t>
            </a:r>
            <a:r>
              <a:rPr spc="-114" dirty="0"/>
              <a:t> </a:t>
            </a:r>
            <a:r>
              <a:rPr spc="-45" dirty="0"/>
              <a:t>a</a:t>
            </a:r>
            <a:r>
              <a:rPr dirty="0"/>
              <a:t>n</a:t>
            </a:r>
            <a:r>
              <a:rPr spc="-120" dirty="0"/>
              <a:t> </a:t>
            </a:r>
            <a:r>
              <a:rPr spc="-50" dirty="0"/>
              <a:t>n</a:t>
            </a:r>
            <a:r>
              <a:rPr spc="-55" dirty="0"/>
              <a:t>i</a:t>
            </a:r>
            <a:r>
              <a:rPr spc="-50" dirty="0"/>
              <a:t>n</a:t>
            </a:r>
            <a:r>
              <a:rPr dirty="0"/>
              <a:t>h</a:t>
            </a:r>
            <a:r>
              <a:rPr spc="-100" dirty="0"/>
              <a:t> </a:t>
            </a:r>
            <a:r>
              <a:rPr spc="-55" dirty="0"/>
              <a:t>t</a:t>
            </a:r>
            <a:r>
              <a:rPr spc="-50" dirty="0"/>
              <a:t>ron</a:t>
            </a:r>
            <a:r>
              <a:rPr dirty="0"/>
              <a:t>g</a:t>
            </a:r>
            <a:r>
              <a:rPr spc="-100" dirty="0"/>
              <a:t> </a:t>
            </a:r>
            <a:r>
              <a:rPr spc="-50" dirty="0"/>
              <a:t>g</a:t>
            </a:r>
            <a:r>
              <a:rPr spc="-55" dirty="0"/>
              <a:t>i</a:t>
            </a:r>
            <a:r>
              <a:rPr spc="-45" dirty="0"/>
              <a:t>a</a:t>
            </a:r>
            <a:r>
              <a:rPr dirty="0"/>
              <a:t>o  </a:t>
            </a:r>
            <a:r>
              <a:rPr spc="-40" dirty="0"/>
              <a:t>dịch</a:t>
            </a:r>
            <a:r>
              <a:rPr spc="-120" dirty="0"/>
              <a:t> </a:t>
            </a:r>
            <a:r>
              <a:rPr spc="-45" dirty="0"/>
              <a:t>thương</a:t>
            </a:r>
            <a:r>
              <a:rPr spc="-120" dirty="0"/>
              <a:t> </a:t>
            </a:r>
            <a:r>
              <a:rPr spc="-35" dirty="0"/>
              <a:t>mại</a:t>
            </a:r>
            <a:r>
              <a:rPr spc="-114" dirty="0"/>
              <a:t> </a:t>
            </a:r>
            <a:r>
              <a:rPr spc="-40" dirty="0"/>
              <a:t>điện</a:t>
            </a:r>
            <a:r>
              <a:rPr spc="-120" dirty="0"/>
              <a:t> </a:t>
            </a:r>
            <a:r>
              <a:rPr spc="-3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790216"/>
            <a:ext cx="9621520" cy="324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1.</a:t>
            </a:r>
            <a:r>
              <a:rPr sz="2800" b="1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800" b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sz="28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sz="2800" b="1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b="1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cá</a:t>
            </a:r>
            <a:r>
              <a:rPr sz="2800" b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sz="28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b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thương</a:t>
            </a:r>
            <a:r>
              <a:rPr sz="28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b="1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68. 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Trách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nhiệm bảo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vệ thông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nhân của người tiêu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dùng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69.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Chính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vệ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cá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người tiêu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dùng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70.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Xin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phép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tiến hành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thập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71.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Sử dụng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tin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72.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Bảo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đảm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toàn,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ninh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tin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73.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cập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nhật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và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điều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chỉnh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14605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30" dirty="0"/>
              <a:t> </a:t>
            </a:r>
            <a:r>
              <a:rPr dirty="0"/>
              <a:t>V</a:t>
            </a:r>
            <a:r>
              <a:rPr spc="-95" dirty="0"/>
              <a:t> </a:t>
            </a:r>
            <a:r>
              <a:rPr spc="-25" dirty="0"/>
              <a:t>An</a:t>
            </a:r>
            <a:r>
              <a:rPr spc="-114" dirty="0"/>
              <a:t> </a:t>
            </a:r>
            <a:r>
              <a:rPr spc="-30" dirty="0"/>
              <a:t>toàn,</a:t>
            </a:r>
            <a:r>
              <a:rPr spc="-120" dirty="0"/>
              <a:t> </a:t>
            </a:r>
            <a:r>
              <a:rPr spc="-25" dirty="0"/>
              <a:t>an</a:t>
            </a:r>
            <a:r>
              <a:rPr spc="-114" dirty="0"/>
              <a:t> </a:t>
            </a:r>
            <a:r>
              <a:rPr spc="-40" dirty="0"/>
              <a:t>ninh</a:t>
            </a:r>
            <a:r>
              <a:rPr spc="-114" dirty="0"/>
              <a:t> </a:t>
            </a:r>
            <a:r>
              <a:rPr spc="-45" dirty="0"/>
              <a:t>trong</a:t>
            </a:r>
            <a:r>
              <a:rPr spc="-100" dirty="0"/>
              <a:t> </a:t>
            </a:r>
            <a:r>
              <a:rPr spc="-40" dirty="0"/>
              <a:t>giao </a:t>
            </a:r>
            <a:r>
              <a:rPr spc="-1185" dirty="0"/>
              <a:t> </a:t>
            </a:r>
            <a:r>
              <a:rPr spc="-40" dirty="0"/>
              <a:t>dịch</a:t>
            </a:r>
            <a:r>
              <a:rPr spc="-120" dirty="0"/>
              <a:t> </a:t>
            </a:r>
            <a:r>
              <a:rPr spc="-45" dirty="0"/>
              <a:t>thương</a:t>
            </a:r>
            <a:r>
              <a:rPr spc="-120" dirty="0"/>
              <a:t> </a:t>
            </a:r>
            <a:r>
              <a:rPr spc="-35" dirty="0"/>
              <a:t>mại</a:t>
            </a:r>
            <a:r>
              <a:rPr spc="-114" dirty="0"/>
              <a:t> </a:t>
            </a:r>
            <a:r>
              <a:rPr spc="-40" dirty="0"/>
              <a:t>điện</a:t>
            </a:r>
            <a:r>
              <a:rPr spc="-120" dirty="0"/>
              <a:t> </a:t>
            </a:r>
            <a:r>
              <a:rPr spc="-30" dirty="0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884" y="1790216"/>
            <a:ext cx="10085705" cy="21748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6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Mục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2.</a:t>
            </a:r>
            <a:r>
              <a:rPr sz="2800" b="1" spc="-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toàn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thanh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toán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thương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">
              <a:lnSpc>
                <a:spcPts val="3030"/>
              </a:lnSpc>
              <a:spcBef>
                <a:spcPts val="640"/>
              </a:spcBef>
              <a:tabLst>
                <a:tab pos="954405" algn="l"/>
                <a:tab pos="1558925" algn="l"/>
                <a:tab pos="2534920" algn="l"/>
                <a:tab pos="3580129" algn="l"/>
                <a:tab pos="4232910" algn="l"/>
                <a:tab pos="5406390" algn="l"/>
                <a:tab pos="6344920" algn="l"/>
                <a:tab pos="6782434" algn="l"/>
                <a:tab pos="7713980" algn="l"/>
                <a:tab pos="8188325" algn="l"/>
                <a:tab pos="9038590" algn="l"/>
                <a:tab pos="952500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74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rách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ệm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ương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nhân,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tổ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á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ân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hữu  website thương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năng thanh toán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tuyến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">
              <a:lnSpc>
                <a:spcPts val="3020"/>
              </a:lnSpc>
              <a:spcBef>
                <a:spcPts val="595"/>
              </a:spcBef>
              <a:tabLst>
                <a:tab pos="939165" algn="l"/>
                <a:tab pos="1528445" algn="l"/>
                <a:tab pos="2489200" algn="l"/>
                <a:tab pos="3519170" algn="l"/>
                <a:tab pos="4156710" algn="l"/>
                <a:tab pos="5314950" algn="l"/>
                <a:tab pos="6238240" algn="l"/>
                <a:tab pos="6660515" algn="l"/>
                <a:tab pos="7488555" algn="l"/>
                <a:tab pos="8325484" algn="l"/>
                <a:tab pos="8960485" algn="l"/>
                <a:tab pos="971867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75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rách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ệm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ương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â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tổ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ị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vụ 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trung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gian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thanh toán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mại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Chương</a:t>
            </a:r>
            <a:r>
              <a:rPr spc="-130" dirty="0"/>
              <a:t> </a:t>
            </a:r>
            <a:r>
              <a:rPr spc="-25" dirty="0"/>
              <a:t>VI</a:t>
            </a:r>
            <a:r>
              <a:rPr spc="-114" dirty="0"/>
              <a:t> </a:t>
            </a:r>
            <a:r>
              <a:rPr spc="-40" dirty="0"/>
              <a:t>Giải</a:t>
            </a:r>
            <a:r>
              <a:rPr spc="-120" dirty="0"/>
              <a:t> </a:t>
            </a:r>
            <a:r>
              <a:rPr spc="-40" dirty="0"/>
              <a:t>quyết</a:t>
            </a:r>
            <a:r>
              <a:rPr spc="-135" dirty="0"/>
              <a:t> </a:t>
            </a:r>
            <a:r>
              <a:rPr spc="-40" dirty="0"/>
              <a:t>tranh</a:t>
            </a:r>
            <a:r>
              <a:rPr spc="-120" dirty="0"/>
              <a:t> </a:t>
            </a:r>
            <a:r>
              <a:rPr spc="-40" dirty="0"/>
              <a:t>chấp,</a:t>
            </a:r>
            <a:r>
              <a:rPr spc="-135" dirty="0"/>
              <a:t> </a:t>
            </a:r>
            <a:r>
              <a:rPr spc="-40" dirty="0"/>
              <a:t>thanh </a:t>
            </a:r>
            <a:r>
              <a:rPr spc="-1185" dirty="0"/>
              <a:t> </a:t>
            </a:r>
            <a:r>
              <a:rPr spc="-40" dirty="0"/>
              <a:t>tra,</a:t>
            </a:r>
            <a:r>
              <a:rPr spc="-120" dirty="0"/>
              <a:t> </a:t>
            </a:r>
            <a:r>
              <a:rPr spc="-40" dirty="0"/>
              <a:t>kiểm</a:t>
            </a:r>
            <a:r>
              <a:rPr spc="-114" dirty="0"/>
              <a:t> </a:t>
            </a:r>
            <a:r>
              <a:rPr spc="-35" dirty="0"/>
              <a:t>tra</a:t>
            </a:r>
            <a:r>
              <a:rPr spc="-110" dirty="0"/>
              <a:t> </a:t>
            </a:r>
            <a:r>
              <a:rPr spc="-20" dirty="0"/>
              <a:t>và</a:t>
            </a:r>
            <a:r>
              <a:rPr spc="-105" dirty="0"/>
              <a:t> </a:t>
            </a:r>
            <a:r>
              <a:rPr spc="-25" dirty="0"/>
              <a:t>xử</a:t>
            </a:r>
            <a:r>
              <a:rPr spc="-114" dirty="0"/>
              <a:t> </a:t>
            </a:r>
            <a:r>
              <a:rPr spc="-30" dirty="0"/>
              <a:t>lý</a:t>
            </a:r>
            <a:r>
              <a:rPr spc="-105" dirty="0"/>
              <a:t> </a:t>
            </a:r>
            <a:r>
              <a:rPr spc="-25" dirty="0"/>
              <a:t>vi</a:t>
            </a:r>
            <a:r>
              <a:rPr spc="-100" dirty="0"/>
              <a:t> </a:t>
            </a:r>
            <a:r>
              <a:rPr spc="-40" dirty="0"/>
              <a:t>phạm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8530"/>
            <a:ext cx="8689975" cy="171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50240">
              <a:lnSpc>
                <a:spcPct val="1318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76.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quyết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chấp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trong 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77.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kiểm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trong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điện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78.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 vi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hành chính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mại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26338"/>
            <a:ext cx="7916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4800" spc="-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spc="-35" dirty="0">
                <a:solidFill>
                  <a:srgbClr val="404040"/>
                </a:solidFill>
                <a:latin typeface="Times New Roman"/>
                <a:cs typeface="Times New Roman"/>
              </a:rPr>
              <a:t>VII</a:t>
            </a:r>
            <a:r>
              <a:rPr sz="48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48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Times New Roman"/>
                <a:cs typeface="Times New Roman"/>
              </a:rPr>
              <a:t>khoản</a:t>
            </a:r>
            <a:r>
              <a:rPr sz="48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spc="-35" dirty="0">
                <a:solidFill>
                  <a:srgbClr val="404040"/>
                </a:solidFill>
                <a:latin typeface="Times New Roman"/>
                <a:cs typeface="Times New Roman"/>
              </a:rPr>
              <a:t>thi</a:t>
            </a:r>
            <a:r>
              <a:rPr sz="48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Times New Roman"/>
                <a:cs typeface="Times New Roman"/>
              </a:rPr>
              <a:t>hành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8530"/>
            <a:ext cx="4509135" cy="114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79.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Hiệu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lực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hành[56]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80.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Tổ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chức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hiện[57]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9601</Words>
  <Application>Microsoft Office PowerPoint</Application>
  <PresentationFormat>Widescreen</PresentationFormat>
  <Paragraphs>665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1" baseType="lpstr">
      <vt:lpstr>Calibri</vt:lpstr>
      <vt:lpstr>Times New Roman</vt:lpstr>
      <vt:lpstr>Wingdings</vt:lpstr>
      <vt:lpstr>Office Theme</vt:lpstr>
      <vt:lpstr>CHƯƠNG 5: VẤN ĐỀ ĐẠO ĐỨC VÀ  PHÁP LUẬT TRONG TMĐT</vt:lpstr>
      <vt:lpstr>Nội dung</vt:lpstr>
      <vt:lpstr>Giới thiệu</vt:lpstr>
      <vt:lpstr>Nội dung</vt:lpstr>
      <vt:lpstr>Luật mẫu về TMĐT của UNCITRAL</vt:lpstr>
      <vt:lpstr>6 Nguyên tắc Luật mẫu về TMĐT của UNCITRAL</vt:lpstr>
      <vt:lpstr>Cấu trúc luật mẫu</vt:lpstr>
      <vt:lpstr>Cấu trúc luật mẫu</vt:lpstr>
      <vt:lpstr>TMDT: giá trị pháp lý cần quan tâm trước</vt:lpstr>
      <vt:lpstr>Nội dung</vt:lpstr>
      <vt:lpstr>Bài tập nhóm</vt:lpstr>
      <vt:lpstr>Luật sở hữu trí tuệ và bản quyền trong TMĐT</vt:lpstr>
      <vt:lpstr>Luật sở hữu trí tuệ</vt:lpstr>
      <vt:lpstr>Luật sở hữu trí tuệ</vt:lpstr>
      <vt:lpstr>Luật sở hữu trí tuệ</vt:lpstr>
      <vt:lpstr>Luật sở hữu trí tuệ</vt:lpstr>
      <vt:lpstr>Luật sở hữu trí tuệ</vt:lpstr>
      <vt:lpstr>Luật sở hữu trí tuệ 2005</vt:lpstr>
      <vt:lpstr>Luật sở hữu trí tuệ</vt:lpstr>
      <vt:lpstr>Luật sở hữu trí tuệ</vt:lpstr>
      <vt:lpstr>Luật sở hữu trí tuệ</vt:lpstr>
      <vt:lpstr>Luật sở hữu trí tuệ</vt:lpstr>
      <vt:lpstr>Luật sở hữu trí tuệ</vt:lpstr>
      <vt:lpstr>Luật sửa đổi, bổ sung một số điều của  luật sở hữu trí tuệ</vt:lpstr>
      <vt:lpstr>Bài tập nhóm</vt:lpstr>
      <vt:lpstr>Bài tập nhóm</vt:lpstr>
      <vt:lpstr>Bài tập nhóm</vt:lpstr>
      <vt:lpstr>Nội dung</vt:lpstr>
      <vt:lpstr>Luật Giao dịch điện tử</vt:lpstr>
      <vt:lpstr>Chương I -NHỮNG QUY ĐỊNH CHUNG</vt:lpstr>
      <vt:lpstr>Chương II - THÔNG ĐIỆP DỮ LIỆU</vt:lpstr>
      <vt:lpstr>Chương III - CHỮ KÝ ĐIỆN TỬ VÀ CHỨNG THỰC CHỮ KÝ  ĐIỆN TỬ</vt:lpstr>
      <vt:lpstr>Chương III - CHỮ KÝ ĐIỆN TỬ VÀ CHỨNG THỰC  CHỮ KÝ ĐIỆN TỬ</vt:lpstr>
      <vt:lpstr>Chương IV - GIAO KẾT VÀ THỰC HIỆN HỢP ĐỒNG  ĐIỆN TỬ</vt:lpstr>
      <vt:lpstr>Chương V - GIAO DỊCH ĐIỆN TỬ CỦA CƠ QUAN  NHÀ NƯỚC</vt:lpstr>
      <vt:lpstr>Chương VI - AN NINH, AN TOÀN, BẢO VỆ, BẢO MẬT  TRONG GIAO DỊCH ĐIỆN TỬ</vt:lpstr>
      <vt:lpstr>Chương VII -GIẢI QUYẾT TRANH CHẤP VÀ XỬ LÝ  VI PHẠM</vt:lpstr>
      <vt:lpstr>Chương VIII - ĐIỀU KHOẢN THI HÀNH</vt:lpstr>
      <vt:lpstr>Luật Giao dịch điện tử</vt:lpstr>
      <vt:lpstr>Luật Giao dịch điện tử</vt:lpstr>
      <vt:lpstr>Nội dung</vt:lpstr>
      <vt:lpstr>LUẬT AN NINH MẠNG</vt:lpstr>
      <vt:lpstr>Chương I - Những quy định chung</vt:lpstr>
      <vt:lpstr>Chương II - BẢO VỆ AN NINH MẠNG ĐỐI VỚI HỆ  THỐNG THÔNG TIN QUAN TRỌNG VỀ AN NINH  QUỐC GIA</vt:lpstr>
      <vt:lpstr>Chương III - PHÒNG NGỪA, XỬ LÝ HÀNH VI XÂM  PHẠM AN NINH MẠNG</vt:lpstr>
      <vt:lpstr>Chương III - PHÒNG NGỪA, XỬ LÝ HÀNH VI XÂM  PHẠM AN NINH MẠNG</vt:lpstr>
      <vt:lpstr>Chương IV - HOẠT ĐỘNG BẢO VỆ AN NINH MẠNG</vt:lpstr>
      <vt:lpstr>Chương V - BẢO ĐẢM HOẠT ĐỘNG BẢO VỆ AN  NINH MẠNG</vt:lpstr>
      <vt:lpstr>Chương VI - TRÁCH NHIỆM CỦA CƠ QUAN, TỔ  CHỨC, CÁ NHÂN</vt:lpstr>
      <vt:lpstr>Chương VII - ĐIỀU KHOẢN THI HÀNH</vt:lpstr>
      <vt:lpstr>Nội dung</vt:lpstr>
      <vt:lpstr>Nghị định 15/2020/NĐ-CP</vt:lpstr>
      <vt:lpstr>Chương I - QUY ĐỊNH CHUNG</vt:lpstr>
      <vt:lpstr>Nghị định 15/2020/NĐ-CP</vt:lpstr>
      <vt:lpstr>Nghị định 15/2020/NĐ-CP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Chương VIII - THẨM QUYỀN LẬP BIÊN BẢN VÀ XỬ  PHẠT VI PHẠM HÀNH CHÍNH</vt:lpstr>
      <vt:lpstr>Chương IX - ĐIỀU KHOẢN THI HÀNH</vt:lpstr>
      <vt:lpstr>Nội dung</vt:lpstr>
      <vt:lpstr>Nghị định 98/2020/NĐ-CP</vt:lpstr>
      <vt:lpstr>Nghị định 98/2020/NĐ-CP</vt:lpstr>
      <vt:lpstr>Nghị định 98/2020/NĐ-CP</vt:lpstr>
      <vt:lpstr>Nghị định 98/2020/NĐ-CP</vt:lpstr>
      <vt:lpstr>Nghị định 98/2020/NĐ-CP</vt:lpstr>
      <vt:lpstr>Nghị định 98/2020/NĐ-CP</vt:lpstr>
      <vt:lpstr>Nghị định 98/2020/NĐ-CP</vt:lpstr>
      <vt:lpstr>Nghị định 98/2020/NĐ-CP</vt:lpstr>
      <vt:lpstr>Nghị định 98/2020/NĐ-CP</vt:lpstr>
      <vt:lpstr>Nghị định 98/2020/NĐ-CP</vt:lpstr>
      <vt:lpstr>Nội dung</vt:lpstr>
      <vt:lpstr>Nghị định về thương mại điện tử</vt:lpstr>
      <vt:lpstr>Nghị định 52/2013/NĐ-CP</vt:lpstr>
      <vt:lpstr>Chương I Những quy định chung</vt:lpstr>
      <vt:lpstr>Chương II Giao kết hợp đồng trong  thương mại điện tử</vt:lpstr>
      <vt:lpstr>Chương II Giao kết hợp đồng trong  thương mại điện tử</vt:lpstr>
      <vt:lpstr>Chương III Hoạt động thương mại điện  tử</vt:lpstr>
      <vt:lpstr>Chương III Hoạt động thương mại điện  tử</vt:lpstr>
      <vt:lpstr>Chương III Hoạt động thương mại điện  tử</vt:lpstr>
      <vt:lpstr>Chương III Hoạt động thương mại điện  tử</vt:lpstr>
      <vt:lpstr>Chương III Hoạt động thương mại điện  tử</vt:lpstr>
      <vt:lpstr>Chương IV quản lý hoạt động thương  mại điện tử</vt:lpstr>
      <vt:lpstr>Chương IV quản lý hoạt động thương  mại điện tử</vt:lpstr>
      <vt:lpstr>Chương IV quản lý hoạt động thương  mại điện tử</vt:lpstr>
      <vt:lpstr>Chương IV quản lý hoạt động thương  mại điện tử</vt:lpstr>
      <vt:lpstr>Chương IV quản lý hoạt động thương  mại điện tử</vt:lpstr>
      <vt:lpstr>Chương V An toàn, an ninh trong giao  dịch thương mại điện tử</vt:lpstr>
      <vt:lpstr>Chương V An toàn, an ninh trong giao  dịch thương mại điện tử</vt:lpstr>
      <vt:lpstr>Chương VI Giải quyết tranh chấp, thanh  tra, kiểm tra và xử lý vi phạm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Thùy Trang</dc:creator>
  <cp:lastModifiedBy>Nguyễn Thành Phát</cp:lastModifiedBy>
  <cp:revision>3</cp:revision>
  <dcterms:created xsi:type="dcterms:W3CDTF">2024-01-24T23:48:36Z</dcterms:created>
  <dcterms:modified xsi:type="dcterms:W3CDTF">2024-03-28T01:47:57Z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2024-01-24T00:00:00Z</vt:filetime>
  </property>
</Properties>
</file>