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6"/>
  </p:notesMasterIdLst>
  <p:sldIdLst>
    <p:sldId id="256" r:id="rId6"/>
    <p:sldId id="307" r:id="rId7"/>
    <p:sldId id="308" r:id="rId8"/>
    <p:sldId id="309" r:id="rId9"/>
    <p:sldId id="338" r:id="rId10"/>
    <p:sldId id="311" r:id="rId11"/>
    <p:sldId id="332" r:id="rId12"/>
    <p:sldId id="336" r:id="rId13"/>
    <p:sldId id="313" r:id="rId14"/>
    <p:sldId id="333" r:id="rId15"/>
    <p:sldId id="319" r:id="rId16"/>
    <p:sldId id="317" r:id="rId17"/>
    <p:sldId id="320" r:id="rId18"/>
    <p:sldId id="321" r:id="rId19"/>
    <p:sldId id="322" r:id="rId20"/>
    <p:sldId id="323" r:id="rId21"/>
    <p:sldId id="337" r:id="rId22"/>
    <p:sldId id="335" r:id="rId23"/>
    <p:sldId id="326" r:id="rId24"/>
    <p:sldId id="318" r:id="rId25"/>
  </p:sldIdLst>
  <p:sldSz cx="12192000" cy="6858000"/>
  <p:notesSz cx="6784975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orient="horz" pos="2387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orient="horz" pos="890" userDrawn="1">
          <p15:clr>
            <a:srgbClr val="A4A3A4"/>
          </p15:clr>
        </p15:guide>
        <p15:guide id="9" pos="7333">
          <p15:clr>
            <a:srgbClr val="A4A3A4"/>
          </p15:clr>
        </p15:guide>
        <p15:guide id="10" pos="347">
          <p15:clr>
            <a:srgbClr val="A4A3A4"/>
          </p15:clr>
        </p15:guide>
        <p15:guide id="11" pos="3795">
          <p15:clr>
            <a:srgbClr val="A4A3A4"/>
          </p15:clr>
        </p15:guide>
        <p15:guide id="12" pos="3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2D0"/>
    <a:srgbClr val="F5D2D1"/>
    <a:srgbClr val="E9977D"/>
    <a:srgbClr val="D88E8E"/>
    <a:srgbClr val="D29E94"/>
    <a:srgbClr val="E49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howGuides="1">
      <p:cViewPr varScale="1">
        <p:scale>
          <a:sx n="66" d="100"/>
          <a:sy n="66" d="100"/>
        </p:scale>
        <p:origin x="38" y="758"/>
      </p:cViewPr>
      <p:guideLst>
        <p:guide orient="horz" pos="2296"/>
        <p:guide orient="horz" pos="2387"/>
        <p:guide orient="horz" pos="3793"/>
        <p:guide orient="horz" pos="890"/>
        <p:guide pos="7333"/>
        <p:guide pos="347"/>
        <p:guide pos="3795"/>
        <p:guide pos="3885"/>
      </p:guideLst>
    </p:cSldViewPr>
  </p:slideViewPr>
  <p:outlineViewPr>
    <p:cViewPr>
      <p:scale>
        <a:sx n="33" d="100"/>
        <a:sy n="33" d="100"/>
      </p:scale>
      <p:origin x="36" y="13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.paddock\Desktop\Misc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.paddock\Desktop\CE%20MATRIX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.paddock\Desktop\Misc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.paddock\Desktop\Misc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.paddock\Desktop\Misc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599285330552813E-4"/>
          <c:y val="5.0847251575485669E-2"/>
          <c:w val="0.98725851820592336"/>
          <c:h val="0.73061633253249914"/>
        </c:manualLayout>
      </c:layout>
      <c:lineChart>
        <c:grouping val="standard"/>
        <c:varyColors val="0"/>
        <c:ser>
          <c:idx val="0"/>
          <c:order val="0"/>
          <c:tx>
            <c:strRef>
              <c:f>'Price Per Machine Graph'!$L$1</c:f>
              <c:strCache>
                <c:ptCount val="1"/>
                <c:pt idx="0">
                  <c:v>1212C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Graph'!$L$3:$L$27</c:f>
              <c:numCache>
                <c:formatCode>"$"#,##0</c:formatCode>
                <c:ptCount val="25"/>
                <c:pt idx="0">
                  <c:v>829.9</c:v>
                </c:pt>
                <c:pt idx="1">
                  <c:v>1659.8</c:v>
                </c:pt>
                <c:pt idx="2">
                  <c:v>2489.6999999999998</c:v>
                </c:pt>
                <c:pt idx="3">
                  <c:v>3319.6</c:v>
                </c:pt>
                <c:pt idx="4">
                  <c:v>4149.5</c:v>
                </c:pt>
                <c:pt idx="5">
                  <c:v>4979.3999999999996</c:v>
                </c:pt>
                <c:pt idx="6">
                  <c:v>5809.2999999999993</c:v>
                </c:pt>
                <c:pt idx="7">
                  <c:v>6639.2</c:v>
                </c:pt>
                <c:pt idx="8">
                  <c:v>7469.1</c:v>
                </c:pt>
                <c:pt idx="9">
                  <c:v>8299</c:v>
                </c:pt>
                <c:pt idx="10">
                  <c:v>9128.9</c:v>
                </c:pt>
                <c:pt idx="11">
                  <c:v>9958.7999999999993</c:v>
                </c:pt>
                <c:pt idx="12">
                  <c:v>10788.7</c:v>
                </c:pt>
                <c:pt idx="13">
                  <c:v>11618.599999999999</c:v>
                </c:pt>
                <c:pt idx="14">
                  <c:v>12448.5</c:v>
                </c:pt>
                <c:pt idx="15">
                  <c:v>13278.4</c:v>
                </c:pt>
                <c:pt idx="16">
                  <c:v>14108.3</c:v>
                </c:pt>
                <c:pt idx="17">
                  <c:v>14938.2</c:v>
                </c:pt>
                <c:pt idx="18">
                  <c:v>15768.1</c:v>
                </c:pt>
                <c:pt idx="19">
                  <c:v>16598</c:v>
                </c:pt>
                <c:pt idx="20">
                  <c:v>17427.900000000001</c:v>
                </c:pt>
                <c:pt idx="21">
                  <c:v>18257.8</c:v>
                </c:pt>
                <c:pt idx="22">
                  <c:v>19087.699999999997</c:v>
                </c:pt>
                <c:pt idx="23">
                  <c:v>19917.599999999999</c:v>
                </c:pt>
                <c:pt idx="24">
                  <c:v>20747.5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F1-434E-A852-3E87E61D2F0B}"/>
            </c:ext>
          </c:extLst>
        </c:ser>
        <c:ser>
          <c:idx val="2"/>
          <c:order val="2"/>
          <c:tx>
            <c:strRef>
              <c:f>'Price Per Machine Graph'!$N$1</c:f>
              <c:strCache>
                <c:ptCount val="1"/>
                <c:pt idx="0">
                  <c:v>Scada</c:v>
                </c:pt>
              </c:strCache>
            </c:strRef>
          </c:tx>
          <c:spPr>
            <a:ln w="508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Graph'!$N$3:$N$27</c:f>
              <c:numCache>
                <c:formatCode>"$"#,##0</c:formatCode>
                <c:ptCount val="25"/>
                <c:pt idx="0">
                  <c:v>527</c:v>
                </c:pt>
                <c:pt idx="1">
                  <c:v>1054</c:v>
                </c:pt>
                <c:pt idx="2">
                  <c:v>1581</c:v>
                </c:pt>
                <c:pt idx="3">
                  <c:v>2108</c:v>
                </c:pt>
                <c:pt idx="4">
                  <c:v>2635</c:v>
                </c:pt>
                <c:pt idx="5">
                  <c:v>3162</c:v>
                </c:pt>
                <c:pt idx="6">
                  <c:v>3689</c:v>
                </c:pt>
                <c:pt idx="7">
                  <c:v>4216</c:v>
                </c:pt>
                <c:pt idx="8">
                  <c:v>4743</c:v>
                </c:pt>
                <c:pt idx="9">
                  <c:v>5270</c:v>
                </c:pt>
                <c:pt idx="10">
                  <c:v>5797</c:v>
                </c:pt>
                <c:pt idx="11">
                  <c:v>6324</c:v>
                </c:pt>
                <c:pt idx="12">
                  <c:v>6851</c:v>
                </c:pt>
                <c:pt idx="13">
                  <c:v>7378</c:v>
                </c:pt>
                <c:pt idx="14">
                  <c:v>7905</c:v>
                </c:pt>
                <c:pt idx="15">
                  <c:v>8432</c:v>
                </c:pt>
                <c:pt idx="16">
                  <c:v>8959</c:v>
                </c:pt>
                <c:pt idx="17">
                  <c:v>9486</c:v>
                </c:pt>
                <c:pt idx="18">
                  <c:v>10013</c:v>
                </c:pt>
                <c:pt idx="19">
                  <c:v>10540</c:v>
                </c:pt>
                <c:pt idx="20">
                  <c:v>11067</c:v>
                </c:pt>
                <c:pt idx="21">
                  <c:v>11594</c:v>
                </c:pt>
                <c:pt idx="22">
                  <c:v>12121</c:v>
                </c:pt>
                <c:pt idx="23">
                  <c:v>12648</c:v>
                </c:pt>
                <c:pt idx="24">
                  <c:v>13175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F1-434E-A852-3E87E61D2F0B}"/>
            </c:ext>
          </c:extLst>
        </c:ser>
        <c:ser>
          <c:idx val="3"/>
          <c:order val="3"/>
          <c:tx>
            <c:strRef>
              <c:f>'Price Per Machine Graph'!$O$1</c:f>
              <c:strCache>
                <c:ptCount val="1"/>
                <c:pt idx="0">
                  <c:v>1510 Multi</c:v>
                </c:pt>
              </c:strCache>
            </c:strRef>
          </c:tx>
          <c:spPr>
            <a:ln w="50800" cap="rnd">
              <a:solidFill>
                <a:schemeClr val="tx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Graph'!$O$3:$O$27</c:f>
              <c:numCache>
                <c:formatCode>"$"#,##0</c:formatCode>
                <c:ptCount val="25"/>
                <c:pt idx="0">
                  <c:v>2704.99</c:v>
                </c:pt>
                <c:pt idx="1">
                  <c:v>3459.98</c:v>
                </c:pt>
                <c:pt idx="2">
                  <c:v>4214.97</c:v>
                </c:pt>
                <c:pt idx="3">
                  <c:v>4969.96</c:v>
                </c:pt>
                <c:pt idx="4">
                  <c:v>6699.95</c:v>
                </c:pt>
                <c:pt idx="5">
                  <c:v>7454.9400000000005</c:v>
                </c:pt>
                <c:pt idx="6">
                  <c:v>9184.93</c:v>
                </c:pt>
                <c:pt idx="7">
                  <c:v>9939.92</c:v>
                </c:pt>
                <c:pt idx="8">
                  <c:v>10694.91</c:v>
                </c:pt>
                <c:pt idx="9">
                  <c:v>11449.9</c:v>
                </c:pt>
                <c:pt idx="10">
                  <c:v>13179.89</c:v>
                </c:pt>
                <c:pt idx="11">
                  <c:v>13934.880000000001</c:v>
                </c:pt>
                <c:pt idx="12">
                  <c:v>15664.87</c:v>
                </c:pt>
                <c:pt idx="13">
                  <c:v>16419.86</c:v>
                </c:pt>
                <c:pt idx="14">
                  <c:v>17174.849999999999</c:v>
                </c:pt>
                <c:pt idx="15">
                  <c:v>17929.84</c:v>
                </c:pt>
                <c:pt idx="16">
                  <c:v>19659.830000000002</c:v>
                </c:pt>
                <c:pt idx="17">
                  <c:v>20414.82</c:v>
                </c:pt>
                <c:pt idx="18">
                  <c:v>22144.809999999998</c:v>
                </c:pt>
                <c:pt idx="19">
                  <c:v>22899.8</c:v>
                </c:pt>
                <c:pt idx="20">
                  <c:v>23654.79</c:v>
                </c:pt>
                <c:pt idx="21">
                  <c:v>24409.78</c:v>
                </c:pt>
                <c:pt idx="22">
                  <c:v>26139.77</c:v>
                </c:pt>
                <c:pt idx="23">
                  <c:v>26894.760000000002</c:v>
                </c:pt>
                <c:pt idx="24">
                  <c:v>28624.75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F1-434E-A852-3E87E61D2F0B}"/>
            </c:ext>
          </c:extLst>
        </c:ser>
        <c:ser>
          <c:idx val="5"/>
          <c:order val="5"/>
          <c:tx>
            <c:strRef>
              <c:f>'Price Per Machine Graph'!$Q$1</c:f>
              <c:strCache>
                <c:ptCount val="1"/>
                <c:pt idx="0">
                  <c:v>1510 Line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Graph'!$Q$3:$Q$27</c:f>
              <c:numCache>
                <c:formatCode>"$"#,##0</c:formatCode>
                <c:ptCount val="25"/>
                <c:pt idx="0">
                  <c:v>2138</c:v>
                </c:pt>
                <c:pt idx="1">
                  <c:v>2607</c:v>
                </c:pt>
                <c:pt idx="2">
                  <c:v>3076</c:v>
                </c:pt>
                <c:pt idx="3">
                  <c:v>3545</c:v>
                </c:pt>
                <c:pt idx="4">
                  <c:v>4014</c:v>
                </c:pt>
                <c:pt idx="5">
                  <c:v>4483</c:v>
                </c:pt>
                <c:pt idx="6">
                  <c:v>6621</c:v>
                </c:pt>
                <c:pt idx="7">
                  <c:v>7090</c:v>
                </c:pt>
                <c:pt idx="8">
                  <c:v>7559</c:v>
                </c:pt>
                <c:pt idx="9">
                  <c:v>8028</c:v>
                </c:pt>
                <c:pt idx="10">
                  <c:v>8497</c:v>
                </c:pt>
                <c:pt idx="11">
                  <c:v>8966</c:v>
                </c:pt>
                <c:pt idx="12">
                  <c:v>11104</c:v>
                </c:pt>
                <c:pt idx="13">
                  <c:v>11573</c:v>
                </c:pt>
                <c:pt idx="14">
                  <c:v>12042</c:v>
                </c:pt>
                <c:pt idx="15">
                  <c:v>12511</c:v>
                </c:pt>
                <c:pt idx="16">
                  <c:v>12980</c:v>
                </c:pt>
                <c:pt idx="17">
                  <c:v>13449</c:v>
                </c:pt>
                <c:pt idx="18">
                  <c:v>15587</c:v>
                </c:pt>
                <c:pt idx="19">
                  <c:v>16056</c:v>
                </c:pt>
                <c:pt idx="20">
                  <c:v>16525</c:v>
                </c:pt>
                <c:pt idx="21">
                  <c:v>16994</c:v>
                </c:pt>
                <c:pt idx="22">
                  <c:v>17463</c:v>
                </c:pt>
                <c:pt idx="23">
                  <c:v>17932</c:v>
                </c:pt>
                <c:pt idx="24">
                  <c:v>20070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F1-434E-A852-3E87E61D2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7914672"/>
        <c:axId val="69215877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'Price Per Machine Graph'!$M$1</c15:sqref>
                        </c15:formulaRef>
                      </c:ext>
                    </c:extLst>
                    <c:strCache>
                      <c:ptCount val="1"/>
                      <c:pt idx="0">
                        <c:v>1510 Single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'Price Per Machine Graph'!$M$3:$M$27</c15:sqref>
                        </c15:formulaRef>
                      </c:ext>
                    </c:extLst>
                    <c:numCache>
                      <c:formatCode>"$"#,##0</c:formatCode>
                      <c:ptCount val="25"/>
                      <c:pt idx="0">
                        <c:v>1522</c:v>
                      </c:pt>
                      <c:pt idx="1">
                        <c:v>3044</c:v>
                      </c:pt>
                      <c:pt idx="2">
                        <c:v>4566</c:v>
                      </c:pt>
                      <c:pt idx="3">
                        <c:v>6088</c:v>
                      </c:pt>
                      <c:pt idx="4">
                        <c:v>7610</c:v>
                      </c:pt>
                      <c:pt idx="5">
                        <c:v>9132</c:v>
                      </c:pt>
                      <c:pt idx="6">
                        <c:v>10654</c:v>
                      </c:pt>
                      <c:pt idx="7">
                        <c:v>12176</c:v>
                      </c:pt>
                      <c:pt idx="8">
                        <c:v>13698</c:v>
                      </c:pt>
                      <c:pt idx="9">
                        <c:v>15220</c:v>
                      </c:pt>
                      <c:pt idx="10">
                        <c:v>16742</c:v>
                      </c:pt>
                      <c:pt idx="11">
                        <c:v>18264</c:v>
                      </c:pt>
                      <c:pt idx="12">
                        <c:v>19786</c:v>
                      </c:pt>
                      <c:pt idx="13">
                        <c:v>21308</c:v>
                      </c:pt>
                      <c:pt idx="14">
                        <c:v>22830</c:v>
                      </c:pt>
                      <c:pt idx="15">
                        <c:v>24352</c:v>
                      </c:pt>
                      <c:pt idx="16">
                        <c:v>25874</c:v>
                      </c:pt>
                      <c:pt idx="17">
                        <c:v>27396</c:v>
                      </c:pt>
                      <c:pt idx="18">
                        <c:v>28918</c:v>
                      </c:pt>
                      <c:pt idx="19">
                        <c:v>30440</c:v>
                      </c:pt>
                      <c:pt idx="20">
                        <c:v>31962</c:v>
                      </c:pt>
                      <c:pt idx="21">
                        <c:v>33484</c:v>
                      </c:pt>
                      <c:pt idx="22">
                        <c:v>35006</c:v>
                      </c:pt>
                      <c:pt idx="23">
                        <c:v>36528</c:v>
                      </c:pt>
                      <c:pt idx="24">
                        <c:v>38050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C3F1-434E-A852-3E87E61D2F0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'Price Per Machine Graph'!$P$1</c15:sqref>
                        </c15:formulaRef>
                      </c:ext>
                    </c:extLst>
                    <c:strCache>
                      <c:ptCount val="1"/>
                      <c:pt idx="0">
                        <c:v>1212C Multi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'Price Per Machine Graph'!$P$3:$P$27</c15:sqref>
                        </c15:formulaRef>
                      </c:ext>
                    </c:extLst>
                    <c:numCache>
                      <c:formatCode>"$"#,##0</c:formatCode>
                      <c:ptCount val="25"/>
                      <c:pt idx="0">
                        <c:v>1145.99</c:v>
                      </c:pt>
                      <c:pt idx="1">
                        <c:v>1900.98</c:v>
                      </c:pt>
                      <c:pt idx="2">
                        <c:v>2655.9700000000003</c:v>
                      </c:pt>
                      <c:pt idx="3">
                        <c:v>3801.96</c:v>
                      </c:pt>
                      <c:pt idx="4">
                        <c:v>4556.95</c:v>
                      </c:pt>
                      <c:pt idx="5">
                        <c:v>5311.9400000000005</c:v>
                      </c:pt>
                      <c:pt idx="6">
                        <c:v>6457.93</c:v>
                      </c:pt>
                      <c:pt idx="7">
                        <c:v>7212.92</c:v>
                      </c:pt>
                      <c:pt idx="8">
                        <c:v>7967.91</c:v>
                      </c:pt>
                      <c:pt idx="9">
                        <c:v>9113.9</c:v>
                      </c:pt>
                      <c:pt idx="10">
                        <c:v>9868.89</c:v>
                      </c:pt>
                      <c:pt idx="11">
                        <c:v>10623.880000000001</c:v>
                      </c:pt>
                      <c:pt idx="12">
                        <c:v>11769.87</c:v>
                      </c:pt>
                      <c:pt idx="13">
                        <c:v>12524.86</c:v>
                      </c:pt>
                      <c:pt idx="14">
                        <c:v>13279.85</c:v>
                      </c:pt>
                      <c:pt idx="15">
                        <c:v>14425.84</c:v>
                      </c:pt>
                      <c:pt idx="16">
                        <c:v>15180.83</c:v>
                      </c:pt>
                      <c:pt idx="17">
                        <c:v>15935.82</c:v>
                      </c:pt>
                      <c:pt idx="18">
                        <c:v>17081.809999999998</c:v>
                      </c:pt>
                      <c:pt idx="19">
                        <c:v>17836.8</c:v>
                      </c:pt>
                      <c:pt idx="20">
                        <c:v>18591.79</c:v>
                      </c:pt>
                      <c:pt idx="21">
                        <c:v>19737.78</c:v>
                      </c:pt>
                      <c:pt idx="22">
                        <c:v>20492.77</c:v>
                      </c:pt>
                      <c:pt idx="23">
                        <c:v>21247.760000000002</c:v>
                      </c:pt>
                      <c:pt idx="24">
                        <c:v>22393.75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3F1-434E-A852-3E87E61D2F0B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'Price Per Machine Graph'!$R$1</c15:sqref>
                        </c15:formulaRef>
                      </c:ext>
                    </c:extLst>
                    <c:strCache>
                      <c:ptCount val="1"/>
                      <c:pt idx="0">
                        <c:v>1212C Line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'Price Per Machine Graph'!$R$3:$R$27</c15:sqref>
                        </c15:formulaRef>
                      </c:ext>
                    </c:extLst>
                    <c:numCache>
                      <c:formatCode>"$"#,##0</c:formatCode>
                      <c:ptCount val="25"/>
                      <c:pt idx="0">
                        <c:v>1554</c:v>
                      </c:pt>
                      <c:pt idx="1">
                        <c:v>2023</c:v>
                      </c:pt>
                      <c:pt idx="2">
                        <c:v>2492</c:v>
                      </c:pt>
                      <c:pt idx="3">
                        <c:v>2961</c:v>
                      </c:pt>
                      <c:pt idx="4">
                        <c:v>3430</c:v>
                      </c:pt>
                      <c:pt idx="5">
                        <c:v>3899</c:v>
                      </c:pt>
                      <c:pt idx="6">
                        <c:v>5453</c:v>
                      </c:pt>
                      <c:pt idx="7">
                        <c:v>5922</c:v>
                      </c:pt>
                      <c:pt idx="8">
                        <c:v>6391</c:v>
                      </c:pt>
                      <c:pt idx="9">
                        <c:v>6860</c:v>
                      </c:pt>
                      <c:pt idx="10">
                        <c:v>7329</c:v>
                      </c:pt>
                      <c:pt idx="11">
                        <c:v>7798</c:v>
                      </c:pt>
                      <c:pt idx="12">
                        <c:v>9352</c:v>
                      </c:pt>
                      <c:pt idx="13">
                        <c:v>9821</c:v>
                      </c:pt>
                      <c:pt idx="14">
                        <c:v>10290</c:v>
                      </c:pt>
                      <c:pt idx="15">
                        <c:v>10759</c:v>
                      </c:pt>
                      <c:pt idx="16">
                        <c:v>11228</c:v>
                      </c:pt>
                      <c:pt idx="17">
                        <c:v>11697</c:v>
                      </c:pt>
                      <c:pt idx="18">
                        <c:v>13251</c:v>
                      </c:pt>
                      <c:pt idx="19">
                        <c:v>13720</c:v>
                      </c:pt>
                      <c:pt idx="20">
                        <c:v>14189</c:v>
                      </c:pt>
                      <c:pt idx="21">
                        <c:v>14658</c:v>
                      </c:pt>
                      <c:pt idx="22">
                        <c:v>15127</c:v>
                      </c:pt>
                      <c:pt idx="23">
                        <c:v>15596</c:v>
                      </c:pt>
                      <c:pt idx="24">
                        <c:v>17150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3F1-434E-A852-3E87E61D2F0B}"/>
                  </c:ext>
                </c:extLst>
              </c15:ser>
            </c15:filteredLineSeries>
          </c:ext>
        </c:extLst>
      </c:lineChart>
      <c:catAx>
        <c:axId val="83791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158776"/>
        <c:crosses val="autoZero"/>
        <c:auto val="1"/>
        <c:lblAlgn val="ctr"/>
        <c:lblOffset val="100"/>
        <c:noMultiLvlLbl val="0"/>
      </c:catAx>
      <c:valAx>
        <c:axId val="692158776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83791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Sheet1!$H$36</c:f>
              <c:strCache>
                <c:ptCount val="1"/>
                <c:pt idx="0">
                  <c:v>Scada Single Machine Solution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Sheet1!$G$38:$G$41</c:f>
              <c:strCache>
                <c:ptCount val="4"/>
                <c:pt idx="0">
                  <c:v>Hardware Flexability</c:v>
                </c:pt>
                <c:pt idx="1">
                  <c:v>SoftwareFlexability</c:v>
                </c:pt>
                <c:pt idx="2">
                  <c:v>Initial Setup</c:v>
                </c:pt>
                <c:pt idx="3">
                  <c:v>Value</c:v>
                </c:pt>
              </c:strCache>
            </c:strRef>
          </c:cat>
          <c:val>
            <c:numRef>
              <c:f>Sheet1!$H$38:$H$41</c:f>
              <c:numCache>
                <c:formatCode>General</c:formatCode>
                <c:ptCount val="4"/>
                <c:pt idx="0">
                  <c:v>2.8</c:v>
                </c:pt>
                <c:pt idx="1">
                  <c:v>10</c:v>
                </c:pt>
                <c:pt idx="2">
                  <c:v>10</c:v>
                </c:pt>
                <c:pt idx="3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4-4564-8E5C-C60EA14962A1}"/>
            </c:ext>
          </c:extLst>
        </c:ser>
        <c:ser>
          <c:idx val="1"/>
          <c:order val="1"/>
          <c:tx>
            <c:strRef>
              <c:f>Sheet1!$I$36</c:f>
              <c:strCache>
                <c:ptCount val="1"/>
                <c:pt idx="0">
                  <c:v>1212C single Machine solution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Sheet1!$G$38:$G$41</c:f>
              <c:strCache>
                <c:ptCount val="4"/>
                <c:pt idx="0">
                  <c:v>Hardware Flexability</c:v>
                </c:pt>
                <c:pt idx="1">
                  <c:v>SoftwareFlexability</c:v>
                </c:pt>
                <c:pt idx="2">
                  <c:v>Initial Setup</c:v>
                </c:pt>
                <c:pt idx="3">
                  <c:v>Value</c:v>
                </c:pt>
              </c:strCache>
            </c:strRef>
          </c:cat>
          <c:val>
            <c:numRef>
              <c:f>Sheet1!$I$38:$I$41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A4-4564-8E5C-C60EA14962A1}"/>
            </c:ext>
          </c:extLst>
        </c:ser>
        <c:ser>
          <c:idx val="5"/>
          <c:order val="2"/>
          <c:tx>
            <c:strRef>
              <c:f>Sheet1!$K$36</c:f>
              <c:strCache>
                <c:ptCount val="1"/>
                <c:pt idx="0">
                  <c:v>1510SP Multi Machine Solution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Sheet1!$G$38:$G$41</c:f>
              <c:strCache>
                <c:ptCount val="4"/>
                <c:pt idx="0">
                  <c:v>Hardware Flexability</c:v>
                </c:pt>
                <c:pt idx="1">
                  <c:v>SoftwareFlexability</c:v>
                </c:pt>
                <c:pt idx="2">
                  <c:v>Initial Setup</c:v>
                </c:pt>
                <c:pt idx="3">
                  <c:v>Value</c:v>
                </c:pt>
              </c:strCache>
            </c:strRef>
          </c:cat>
          <c:val>
            <c:numRef>
              <c:f>Sheet1!$K$38:$K$41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A4-4564-8E5C-C60EA14962A1}"/>
            </c:ext>
          </c:extLst>
        </c:ser>
        <c:ser>
          <c:idx val="4"/>
          <c:order val="3"/>
          <c:tx>
            <c:strRef>
              <c:f>Sheet1!$M$36</c:f>
              <c:strCache>
                <c:ptCount val="1"/>
                <c:pt idx="0">
                  <c:v>1510SP Line Solution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Sheet1!$G$38:$G$41</c:f>
              <c:strCache>
                <c:ptCount val="4"/>
                <c:pt idx="0">
                  <c:v>Hardware Flexability</c:v>
                </c:pt>
                <c:pt idx="1">
                  <c:v>SoftwareFlexability</c:v>
                </c:pt>
                <c:pt idx="2">
                  <c:v>Initial Setup</c:v>
                </c:pt>
                <c:pt idx="3">
                  <c:v>Value</c:v>
                </c:pt>
              </c:strCache>
            </c:strRef>
          </c:cat>
          <c:val>
            <c:numRef>
              <c:f>Sheet1!$M$38:$M$41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EA4-4564-8E5C-C60EA149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6218728"/>
        <c:axId val="676227584"/>
      </c:barChart>
      <c:lineChart>
        <c:grouping val="standard"/>
        <c:varyColors val="0"/>
        <c:ser>
          <c:idx val="7"/>
          <c:order val="4"/>
          <c:tx>
            <c:strRef>
              <c:f>Sheet1!$O$36</c:f>
              <c:strCache>
                <c:ptCount val="1"/>
                <c:pt idx="0">
                  <c:v>Weight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Sheet1!$G$38:$G$41</c:f>
              <c:strCache>
                <c:ptCount val="4"/>
                <c:pt idx="0">
                  <c:v>Hardware Flexability</c:v>
                </c:pt>
                <c:pt idx="1">
                  <c:v>SoftwareFlexability</c:v>
                </c:pt>
                <c:pt idx="2">
                  <c:v>Initial Setup</c:v>
                </c:pt>
                <c:pt idx="3">
                  <c:v>Value</c:v>
                </c:pt>
              </c:strCache>
            </c:strRef>
          </c:cat>
          <c:val>
            <c:numRef>
              <c:f>Sheet1!$O$38:$O$41</c:f>
              <c:numCache>
                <c:formatCode>General</c:formatCode>
                <c:ptCount val="4"/>
                <c:pt idx="0">
                  <c:v>7.3400000000000007</c:v>
                </c:pt>
                <c:pt idx="1">
                  <c:v>7</c:v>
                </c:pt>
                <c:pt idx="2">
                  <c:v>3.7</c:v>
                </c:pt>
                <c:pt idx="3" formatCode="0.0">
                  <c:v>1.6666666666666667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A4-4564-8E5C-C60EA149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6234472"/>
        <c:axId val="676230208"/>
      </c:lineChart>
      <c:catAx>
        <c:axId val="676218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227584"/>
        <c:crosses val="autoZero"/>
        <c:auto val="1"/>
        <c:lblAlgn val="ctr"/>
        <c:lblOffset val="100"/>
        <c:noMultiLvlLbl val="0"/>
      </c:catAx>
      <c:valAx>
        <c:axId val="6762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6218728"/>
        <c:crosses val="autoZero"/>
        <c:crossBetween val="between"/>
      </c:valAx>
      <c:valAx>
        <c:axId val="67623020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676234472"/>
        <c:crosses val="max"/>
        <c:crossBetween val="between"/>
      </c:valAx>
      <c:catAx>
        <c:axId val="676234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62302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'Price Per Machine Graph'!$K$1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Graph'!$K$2:$K$69</c:f>
              <c:numCache>
                <c:formatCode>General</c:formatCode>
                <c:ptCount val="6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1-45BF-ABB7-20D53D7C4C39}"/>
            </c:ext>
          </c:extLst>
        </c:ser>
        <c:ser>
          <c:idx val="1"/>
          <c:order val="1"/>
          <c:tx>
            <c:strRef>
              <c:f>'Price Per Machine Graph'!$L$1</c:f>
              <c:strCache>
                <c:ptCount val="1"/>
                <c:pt idx="0">
                  <c:v>1212C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Graph'!$L$2:$L$69</c:f>
              <c:numCache>
                <c:formatCode>"$"#,##0</c:formatCode>
                <c:ptCount val="68"/>
                <c:pt idx="0">
                  <c:v>829.9</c:v>
                </c:pt>
                <c:pt idx="1">
                  <c:v>1659.8</c:v>
                </c:pt>
                <c:pt idx="2">
                  <c:v>2489.6999999999998</c:v>
                </c:pt>
                <c:pt idx="3">
                  <c:v>3319.6</c:v>
                </c:pt>
                <c:pt idx="4">
                  <c:v>4149.5</c:v>
                </c:pt>
                <c:pt idx="5">
                  <c:v>4979.3999999999996</c:v>
                </c:pt>
                <c:pt idx="6">
                  <c:v>5809.2999999999993</c:v>
                </c:pt>
                <c:pt idx="7">
                  <c:v>6639.2</c:v>
                </c:pt>
                <c:pt idx="8">
                  <c:v>7469.1</c:v>
                </c:pt>
                <c:pt idx="9">
                  <c:v>8299</c:v>
                </c:pt>
                <c:pt idx="10">
                  <c:v>9128.9</c:v>
                </c:pt>
                <c:pt idx="11">
                  <c:v>9958.7999999999993</c:v>
                </c:pt>
                <c:pt idx="12">
                  <c:v>10788.7</c:v>
                </c:pt>
                <c:pt idx="13">
                  <c:v>11618.599999999999</c:v>
                </c:pt>
                <c:pt idx="14">
                  <c:v>12448.5</c:v>
                </c:pt>
                <c:pt idx="15">
                  <c:v>13278.4</c:v>
                </c:pt>
                <c:pt idx="16">
                  <c:v>14108.3</c:v>
                </c:pt>
                <c:pt idx="17">
                  <c:v>14938.2</c:v>
                </c:pt>
                <c:pt idx="18">
                  <c:v>15768.1</c:v>
                </c:pt>
                <c:pt idx="19">
                  <c:v>16598</c:v>
                </c:pt>
                <c:pt idx="20">
                  <c:v>17427.900000000001</c:v>
                </c:pt>
                <c:pt idx="21">
                  <c:v>18257.8</c:v>
                </c:pt>
                <c:pt idx="22">
                  <c:v>19087.699999999997</c:v>
                </c:pt>
                <c:pt idx="23">
                  <c:v>19917.599999999999</c:v>
                </c:pt>
                <c:pt idx="24">
                  <c:v>20747.5</c:v>
                </c:pt>
                <c:pt idx="25">
                  <c:v>21577.4</c:v>
                </c:pt>
                <c:pt idx="26">
                  <c:v>22407.3</c:v>
                </c:pt>
                <c:pt idx="27">
                  <c:v>23237.199999999997</c:v>
                </c:pt>
                <c:pt idx="28">
                  <c:v>24067.1</c:v>
                </c:pt>
                <c:pt idx="29">
                  <c:v>24897</c:v>
                </c:pt>
                <c:pt idx="30">
                  <c:v>25726.9</c:v>
                </c:pt>
                <c:pt idx="31">
                  <c:v>26556.799999999999</c:v>
                </c:pt>
                <c:pt idx="32">
                  <c:v>27386.699999999997</c:v>
                </c:pt>
                <c:pt idx="33">
                  <c:v>28216.6</c:v>
                </c:pt>
                <c:pt idx="34">
                  <c:v>29046.5</c:v>
                </c:pt>
                <c:pt idx="35">
                  <c:v>29876.400000000001</c:v>
                </c:pt>
                <c:pt idx="36">
                  <c:v>30706.3</c:v>
                </c:pt>
                <c:pt idx="37">
                  <c:v>31536.2</c:v>
                </c:pt>
                <c:pt idx="38">
                  <c:v>32366.1</c:v>
                </c:pt>
                <c:pt idx="39">
                  <c:v>33196</c:v>
                </c:pt>
                <c:pt idx="40">
                  <c:v>34025.899999999994</c:v>
                </c:pt>
                <c:pt idx="41">
                  <c:v>34855.800000000003</c:v>
                </c:pt>
                <c:pt idx="42">
                  <c:v>35685.699999999997</c:v>
                </c:pt>
                <c:pt idx="43">
                  <c:v>36515.599999999999</c:v>
                </c:pt>
                <c:pt idx="44">
                  <c:v>37345.5</c:v>
                </c:pt>
                <c:pt idx="45">
                  <c:v>38175.399999999994</c:v>
                </c:pt>
                <c:pt idx="46">
                  <c:v>39005.300000000003</c:v>
                </c:pt>
                <c:pt idx="47">
                  <c:v>39835.199999999997</c:v>
                </c:pt>
                <c:pt idx="48">
                  <c:v>40665.1</c:v>
                </c:pt>
                <c:pt idx="49">
                  <c:v>41495</c:v>
                </c:pt>
                <c:pt idx="50">
                  <c:v>42324.899999999994</c:v>
                </c:pt>
                <c:pt idx="51">
                  <c:v>43154.8</c:v>
                </c:pt>
                <c:pt idx="52">
                  <c:v>43984.7</c:v>
                </c:pt>
                <c:pt idx="53">
                  <c:v>44814.6</c:v>
                </c:pt>
                <c:pt idx="54">
                  <c:v>45644.5</c:v>
                </c:pt>
                <c:pt idx="55">
                  <c:v>46474.399999999994</c:v>
                </c:pt>
                <c:pt idx="56">
                  <c:v>47304.3</c:v>
                </c:pt>
                <c:pt idx="57">
                  <c:v>48134.2</c:v>
                </c:pt>
                <c:pt idx="58">
                  <c:v>48964.1</c:v>
                </c:pt>
                <c:pt idx="59">
                  <c:v>49794</c:v>
                </c:pt>
                <c:pt idx="60">
                  <c:v>50623.899999999994</c:v>
                </c:pt>
                <c:pt idx="61">
                  <c:v>51453.8</c:v>
                </c:pt>
                <c:pt idx="62">
                  <c:v>52283.7</c:v>
                </c:pt>
                <c:pt idx="63">
                  <c:v>53113.599999999999</c:v>
                </c:pt>
                <c:pt idx="64">
                  <c:v>53943.5</c:v>
                </c:pt>
                <c:pt idx="65">
                  <c:v>54773.399999999994</c:v>
                </c:pt>
                <c:pt idx="66">
                  <c:v>55603.3</c:v>
                </c:pt>
                <c:pt idx="67">
                  <c:v>56433.2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61-45BF-ABB7-20D53D7C4C39}"/>
            </c:ext>
          </c:extLst>
        </c:ser>
        <c:ser>
          <c:idx val="2"/>
          <c:order val="2"/>
          <c:tx>
            <c:strRef>
              <c:f>'Price Per Machine Graph'!$M$1</c:f>
              <c:strCache>
                <c:ptCount val="1"/>
                <c:pt idx="0">
                  <c:v>1510 Single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Graph'!$M$2:$M$69</c:f>
              <c:numCache>
                <c:formatCode>"$"#,##0</c:formatCode>
                <c:ptCount val="68"/>
                <c:pt idx="0">
                  <c:v>1522</c:v>
                </c:pt>
                <c:pt idx="1">
                  <c:v>3044</c:v>
                </c:pt>
                <c:pt idx="2">
                  <c:v>4566</c:v>
                </c:pt>
                <c:pt idx="3">
                  <c:v>6088</c:v>
                </c:pt>
                <c:pt idx="4">
                  <c:v>7610</c:v>
                </c:pt>
                <c:pt idx="5">
                  <c:v>9132</c:v>
                </c:pt>
                <c:pt idx="6">
                  <c:v>10654</c:v>
                </c:pt>
                <c:pt idx="7">
                  <c:v>12176</c:v>
                </c:pt>
                <c:pt idx="8">
                  <c:v>13698</c:v>
                </c:pt>
                <c:pt idx="9">
                  <c:v>15220</c:v>
                </c:pt>
                <c:pt idx="10">
                  <c:v>16742</c:v>
                </c:pt>
                <c:pt idx="11">
                  <c:v>18264</c:v>
                </c:pt>
                <c:pt idx="12">
                  <c:v>19786</c:v>
                </c:pt>
                <c:pt idx="13">
                  <c:v>21308</c:v>
                </c:pt>
                <c:pt idx="14">
                  <c:v>22830</c:v>
                </c:pt>
                <c:pt idx="15">
                  <c:v>24352</c:v>
                </c:pt>
                <c:pt idx="16">
                  <c:v>25874</c:v>
                </c:pt>
                <c:pt idx="17">
                  <c:v>27396</c:v>
                </c:pt>
                <c:pt idx="18">
                  <c:v>28918</c:v>
                </c:pt>
                <c:pt idx="19">
                  <c:v>30440</c:v>
                </c:pt>
                <c:pt idx="20">
                  <c:v>31962</c:v>
                </c:pt>
                <c:pt idx="21">
                  <c:v>33484</c:v>
                </c:pt>
                <c:pt idx="22">
                  <c:v>35006</c:v>
                </c:pt>
                <c:pt idx="23">
                  <c:v>36528</c:v>
                </c:pt>
                <c:pt idx="24">
                  <c:v>38050</c:v>
                </c:pt>
                <c:pt idx="25">
                  <c:v>39572</c:v>
                </c:pt>
                <c:pt idx="26">
                  <c:v>41094</c:v>
                </c:pt>
                <c:pt idx="27">
                  <c:v>42616</c:v>
                </c:pt>
                <c:pt idx="28">
                  <c:v>44138</c:v>
                </c:pt>
                <c:pt idx="29">
                  <c:v>45660</c:v>
                </c:pt>
                <c:pt idx="30">
                  <c:v>47182</c:v>
                </c:pt>
                <c:pt idx="31">
                  <c:v>48704</c:v>
                </c:pt>
                <c:pt idx="32">
                  <c:v>50226</c:v>
                </c:pt>
                <c:pt idx="33">
                  <c:v>51748</c:v>
                </c:pt>
                <c:pt idx="34">
                  <c:v>53270</c:v>
                </c:pt>
                <c:pt idx="35">
                  <c:v>54792</c:v>
                </c:pt>
                <c:pt idx="36">
                  <c:v>56314</c:v>
                </c:pt>
                <c:pt idx="37">
                  <c:v>57836</c:v>
                </c:pt>
                <c:pt idx="38">
                  <c:v>59358</c:v>
                </c:pt>
                <c:pt idx="39">
                  <c:v>60880</c:v>
                </c:pt>
                <c:pt idx="40">
                  <c:v>62402</c:v>
                </c:pt>
                <c:pt idx="41">
                  <c:v>63924</c:v>
                </c:pt>
                <c:pt idx="42">
                  <c:v>65446</c:v>
                </c:pt>
                <c:pt idx="43">
                  <c:v>66968</c:v>
                </c:pt>
                <c:pt idx="44">
                  <c:v>68490</c:v>
                </c:pt>
                <c:pt idx="45">
                  <c:v>70012</c:v>
                </c:pt>
                <c:pt idx="46">
                  <c:v>71534</c:v>
                </c:pt>
                <c:pt idx="47">
                  <c:v>73056</c:v>
                </c:pt>
                <c:pt idx="48">
                  <c:v>74578</c:v>
                </c:pt>
                <c:pt idx="49">
                  <c:v>76100</c:v>
                </c:pt>
                <c:pt idx="50">
                  <c:v>77622</c:v>
                </c:pt>
                <c:pt idx="51">
                  <c:v>79144</c:v>
                </c:pt>
                <c:pt idx="52">
                  <c:v>80666</c:v>
                </c:pt>
                <c:pt idx="53">
                  <c:v>82188</c:v>
                </c:pt>
                <c:pt idx="54">
                  <c:v>83710</c:v>
                </c:pt>
                <c:pt idx="55">
                  <c:v>85232</c:v>
                </c:pt>
                <c:pt idx="56">
                  <c:v>86754</c:v>
                </c:pt>
                <c:pt idx="57">
                  <c:v>88276</c:v>
                </c:pt>
                <c:pt idx="58">
                  <c:v>89798</c:v>
                </c:pt>
                <c:pt idx="59">
                  <c:v>91320</c:v>
                </c:pt>
                <c:pt idx="60">
                  <c:v>92842</c:v>
                </c:pt>
                <c:pt idx="61">
                  <c:v>94364</c:v>
                </c:pt>
                <c:pt idx="62">
                  <c:v>95886</c:v>
                </c:pt>
                <c:pt idx="63">
                  <c:v>97408</c:v>
                </c:pt>
                <c:pt idx="64">
                  <c:v>98930</c:v>
                </c:pt>
                <c:pt idx="65">
                  <c:v>100452</c:v>
                </c:pt>
                <c:pt idx="66">
                  <c:v>101974</c:v>
                </c:pt>
                <c:pt idx="67">
                  <c:v>103496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61-45BF-ABB7-20D53D7C4C39}"/>
            </c:ext>
          </c:extLst>
        </c:ser>
        <c:ser>
          <c:idx val="3"/>
          <c:order val="3"/>
          <c:tx>
            <c:strRef>
              <c:f>'Price Per Machine Graph'!$N$1</c:f>
              <c:strCache>
                <c:ptCount val="1"/>
                <c:pt idx="0">
                  <c:v>Scada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Graph'!$N$2:$N$69</c:f>
              <c:numCache>
                <c:formatCode>"$"#,##0</c:formatCode>
                <c:ptCount val="68"/>
                <c:pt idx="0">
                  <c:v>527</c:v>
                </c:pt>
                <c:pt idx="1">
                  <c:v>1054</c:v>
                </c:pt>
                <c:pt idx="2">
                  <c:v>1581</c:v>
                </c:pt>
                <c:pt idx="3">
                  <c:v>2108</c:v>
                </c:pt>
                <c:pt idx="4">
                  <c:v>2635</c:v>
                </c:pt>
                <c:pt idx="5">
                  <c:v>3162</c:v>
                </c:pt>
                <c:pt idx="6">
                  <c:v>3689</c:v>
                </c:pt>
                <c:pt idx="7">
                  <c:v>4216</c:v>
                </c:pt>
                <c:pt idx="8">
                  <c:v>4743</c:v>
                </c:pt>
                <c:pt idx="9">
                  <c:v>5270</c:v>
                </c:pt>
                <c:pt idx="10">
                  <c:v>5797</c:v>
                </c:pt>
                <c:pt idx="11">
                  <c:v>6324</c:v>
                </c:pt>
                <c:pt idx="12">
                  <c:v>6851</c:v>
                </c:pt>
                <c:pt idx="13">
                  <c:v>7378</c:v>
                </c:pt>
                <c:pt idx="14">
                  <c:v>7905</c:v>
                </c:pt>
                <c:pt idx="15">
                  <c:v>8432</c:v>
                </c:pt>
                <c:pt idx="16">
                  <c:v>8959</c:v>
                </c:pt>
                <c:pt idx="17">
                  <c:v>9486</c:v>
                </c:pt>
                <c:pt idx="18">
                  <c:v>10013</c:v>
                </c:pt>
                <c:pt idx="19">
                  <c:v>10540</c:v>
                </c:pt>
                <c:pt idx="20">
                  <c:v>11067</c:v>
                </c:pt>
                <c:pt idx="21">
                  <c:v>11594</c:v>
                </c:pt>
                <c:pt idx="22">
                  <c:v>12121</c:v>
                </c:pt>
                <c:pt idx="23">
                  <c:v>12648</c:v>
                </c:pt>
                <c:pt idx="24">
                  <c:v>13175</c:v>
                </c:pt>
                <c:pt idx="25">
                  <c:v>13702</c:v>
                </c:pt>
                <c:pt idx="26">
                  <c:v>14229</c:v>
                </c:pt>
                <c:pt idx="27">
                  <c:v>14756</c:v>
                </c:pt>
                <c:pt idx="28">
                  <c:v>15283</c:v>
                </c:pt>
                <c:pt idx="29">
                  <c:v>15810</c:v>
                </c:pt>
                <c:pt idx="30">
                  <c:v>16337</c:v>
                </c:pt>
                <c:pt idx="31">
                  <c:v>16864</c:v>
                </c:pt>
                <c:pt idx="32">
                  <c:v>17391</c:v>
                </c:pt>
                <c:pt idx="33">
                  <c:v>17918</c:v>
                </c:pt>
                <c:pt idx="34">
                  <c:v>18445</c:v>
                </c:pt>
                <c:pt idx="35">
                  <c:v>18972</c:v>
                </c:pt>
                <c:pt idx="36">
                  <c:v>19499</c:v>
                </c:pt>
                <c:pt idx="37">
                  <c:v>20026</c:v>
                </c:pt>
                <c:pt idx="38">
                  <c:v>20553</c:v>
                </c:pt>
                <c:pt idx="39">
                  <c:v>21080</c:v>
                </c:pt>
                <c:pt idx="40">
                  <c:v>21607</c:v>
                </c:pt>
                <c:pt idx="41">
                  <c:v>22134</c:v>
                </c:pt>
                <c:pt idx="42">
                  <c:v>22661</c:v>
                </c:pt>
                <c:pt idx="43">
                  <c:v>23188</c:v>
                </c:pt>
                <c:pt idx="44">
                  <c:v>23715</c:v>
                </c:pt>
                <c:pt idx="45">
                  <c:v>24242</c:v>
                </c:pt>
                <c:pt idx="46">
                  <c:v>24769</c:v>
                </c:pt>
                <c:pt idx="47">
                  <c:v>25296</c:v>
                </c:pt>
                <c:pt idx="48">
                  <c:v>25823</c:v>
                </c:pt>
                <c:pt idx="49">
                  <c:v>26350</c:v>
                </c:pt>
                <c:pt idx="50">
                  <c:v>26877</c:v>
                </c:pt>
                <c:pt idx="51">
                  <c:v>27404</c:v>
                </c:pt>
                <c:pt idx="52">
                  <c:v>27931</c:v>
                </c:pt>
                <c:pt idx="53">
                  <c:v>28458</c:v>
                </c:pt>
                <c:pt idx="54">
                  <c:v>28985</c:v>
                </c:pt>
                <c:pt idx="55">
                  <c:v>29512</c:v>
                </c:pt>
                <c:pt idx="56">
                  <c:v>30039</c:v>
                </c:pt>
                <c:pt idx="57">
                  <c:v>30566</c:v>
                </c:pt>
                <c:pt idx="58">
                  <c:v>31093</c:v>
                </c:pt>
                <c:pt idx="59">
                  <c:v>31620</c:v>
                </c:pt>
                <c:pt idx="60">
                  <c:v>32147</c:v>
                </c:pt>
                <c:pt idx="61">
                  <c:v>32674</c:v>
                </c:pt>
                <c:pt idx="62">
                  <c:v>33201</c:v>
                </c:pt>
                <c:pt idx="63">
                  <c:v>33728</c:v>
                </c:pt>
                <c:pt idx="64">
                  <c:v>34255</c:v>
                </c:pt>
                <c:pt idx="65">
                  <c:v>34782</c:v>
                </c:pt>
                <c:pt idx="66">
                  <c:v>35309</c:v>
                </c:pt>
                <c:pt idx="67">
                  <c:v>35836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61-45BF-ABB7-20D53D7C4C39}"/>
            </c:ext>
          </c:extLst>
        </c:ser>
        <c:ser>
          <c:idx val="4"/>
          <c:order val="4"/>
          <c:tx>
            <c:strRef>
              <c:f>'Price Per Machine Graph'!$O$1</c:f>
              <c:strCache>
                <c:ptCount val="1"/>
                <c:pt idx="0">
                  <c:v>1510 Multi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Graph'!$O$2:$O$69</c:f>
              <c:numCache>
                <c:formatCode>"$"#,##0</c:formatCode>
                <c:ptCount val="68"/>
                <c:pt idx="0">
                  <c:v>2704.99</c:v>
                </c:pt>
                <c:pt idx="1">
                  <c:v>3459.98</c:v>
                </c:pt>
                <c:pt idx="2">
                  <c:v>4214.97</c:v>
                </c:pt>
                <c:pt idx="3">
                  <c:v>4969.96</c:v>
                </c:pt>
                <c:pt idx="4">
                  <c:v>6699.95</c:v>
                </c:pt>
                <c:pt idx="5">
                  <c:v>8429.94</c:v>
                </c:pt>
                <c:pt idx="6">
                  <c:v>9184.93</c:v>
                </c:pt>
                <c:pt idx="7">
                  <c:v>9939.92</c:v>
                </c:pt>
                <c:pt idx="8">
                  <c:v>10694.91</c:v>
                </c:pt>
                <c:pt idx="9">
                  <c:v>12424.9</c:v>
                </c:pt>
                <c:pt idx="10">
                  <c:v>14154.89</c:v>
                </c:pt>
                <c:pt idx="11">
                  <c:v>14909.880000000001</c:v>
                </c:pt>
                <c:pt idx="12">
                  <c:v>15664.87</c:v>
                </c:pt>
                <c:pt idx="13">
                  <c:v>16419.86</c:v>
                </c:pt>
                <c:pt idx="14">
                  <c:v>18149.849999999999</c:v>
                </c:pt>
                <c:pt idx="15">
                  <c:v>19879.84</c:v>
                </c:pt>
                <c:pt idx="16">
                  <c:v>20634.830000000002</c:v>
                </c:pt>
                <c:pt idx="17">
                  <c:v>21389.82</c:v>
                </c:pt>
                <c:pt idx="18">
                  <c:v>22144.809999999998</c:v>
                </c:pt>
                <c:pt idx="19">
                  <c:v>23874.799999999999</c:v>
                </c:pt>
                <c:pt idx="20">
                  <c:v>25604.79</c:v>
                </c:pt>
                <c:pt idx="21">
                  <c:v>26359.78</c:v>
                </c:pt>
                <c:pt idx="22">
                  <c:v>27114.77</c:v>
                </c:pt>
                <c:pt idx="23">
                  <c:v>27869.760000000002</c:v>
                </c:pt>
                <c:pt idx="24">
                  <c:v>29599.75</c:v>
                </c:pt>
                <c:pt idx="25">
                  <c:v>31329.74</c:v>
                </c:pt>
                <c:pt idx="26">
                  <c:v>32084.73</c:v>
                </c:pt>
                <c:pt idx="27">
                  <c:v>32839.72</c:v>
                </c:pt>
                <c:pt idx="28">
                  <c:v>33594.71</c:v>
                </c:pt>
                <c:pt idx="29">
                  <c:v>35324.699999999997</c:v>
                </c:pt>
                <c:pt idx="30">
                  <c:v>37054.69</c:v>
                </c:pt>
                <c:pt idx="31">
                  <c:v>37809.68</c:v>
                </c:pt>
                <c:pt idx="32">
                  <c:v>38564.67</c:v>
                </c:pt>
                <c:pt idx="33">
                  <c:v>39319.660000000003</c:v>
                </c:pt>
                <c:pt idx="34">
                  <c:v>41049.65</c:v>
                </c:pt>
                <c:pt idx="35">
                  <c:v>42779.64</c:v>
                </c:pt>
                <c:pt idx="36">
                  <c:v>43534.630000000005</c:v>
                </c:pt>
                <c:pt idx="37">
                  <c:v>44289.619999999995</c:v>
                </c:pt>
                <c:pt idx="38">
                  <c:v>45044.61</c:v>
                </c:pt>
                <c:pt idx="39">
                  <c:v>46774.6</c:v>
                </c:pt>
                <c:pt idx="40">
                  <c:v>48504.59</c:v>
                </c:pt>
                <c:pt idx="41">
                  <c:v>49259.58</c:v>
                </c:pt>
                <c:pt idx="42">
                  <c:v>50014.57</c:v>
                </c:pt>
                <c:pt idx="43">
                  <c:v>50769.56</c:v>
                </c:pt>
                <c:pt idx="44">
                  <c:v>52499.55</c:v>
                </c:pt>
                <c:pt idx="45">
                  <c:v>54229.54</c:v>
                </c:pt>
                <c:pt idx="46">
                  <c:v>54984.53</c:v>
                </c:pt>
                <c:pt idx="47">
                  <c:v>55739.520000000004</c:v>
                </c:pt>
                <c:pt idx="48">
                  <c:v>56494.51</c:v>
                </c:pt>
                <c:pt idx="49">
                  <c:v>58224.5</c:v>
                </c:pt>
                <c:pt idx="50">
                  <c:v>59954.49</c:v>
                </c:pt>
                <c:pt idx="51">
                  <c:v>60709.48</c:v>
                </c:pt>
                <c:pt idx="52">
                  <c:v>61464.47</c:v>
                </c:pt>
                <c:pt idx="53">
                  <c:v>62219.46</c:v>
                </c:pt>
                <c:pt idx="54">
                  <c:v>63949.45</c:v>
                </c:pt>
                <c:pt idx="55">
                  <c:v>65679.44</c:v>
                </c:pt>
                <c:pt idx="56">
                  <c:v>66434.429999999993</c:v>
                </c:pt>
                <c:pt idx="57">
                  <c:v>67189.42</c:v>
                </c:pt>
                <c:pt idx="58">
                  <c:v>67944.41</c:v>
                </c:pt>
                <c:pt idx="59">
                  <c:v>69674.399999999994</c:v>
                </c:pt>
                <c:pt idx="60">
                  <c:v>71404.39</c:v>
                </c:pt>
                <c:pt idx="61">
                  <c:v>72159.38</c:v>
                </c:pt>
                <c:pt idx="62">
                  <c:v>72914.37</c:v>
                </c:pt>
                <c:pt idx="63">
                  <c:v>73669.36</c:v>
                </c:pt>
                <c:pt idx="64">
                  <c:v>75399.350000000006</c:v>
                </c:pt>
                <c:pt idx="65">
                  <c:v>77129.34</c:v>
                </c:pt>
                <c:pt idx="66">
                  <c:v>77884.33</c:v>
                </c:pt>
                <c:pt idx="67">
                  <c:v>78639.320000000007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61-45BF-ABB7-20D53D7C4C39}"/>
            </c:ext>
          </c:extLst>
        </c:ser>
        <c:ser>
          <c:idx val="5"/>
          <c:order val="5"/>
          <c:tx>
            <c:strRef>
              <c:f>'Price Per Machine Graph'!$P$1</c:f>
              <c:strCache>
                <c:ptCount val="1"/>
                <c:pt idx="0">
                  <c:v>1212C Multi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Graph'!$P$2:$P$69</c:f>
              <c:numCache>
                <c:formatCode>"$"#,##0</c:formatCode>
                <c:ptCount val="68"/>
                <c:pt idx="0">
                  <c:v>1145.99</c:v>
                </c:pt>
                <c:pt idx="1">
                  <c:v>1900.98</c:v>
                </c:pt>
                <c:pt idx="2">
                  <c:v>2655.9700000000003</c:v>
                </c:pt>
                <c:pt idx="3">
                  <c:v>3801.96</c:v>
                </c:pt>
                <c:pt idx="4">
                  <c:v>4556.95</c:v>
                </c:pt>
                <c:pt idx="5">
                  <c:v>5702.9400000000005</c:v>
                </c:pt>
                <c:pt idx="6">
                  <c:v>6457.93</c:v>
                </c:pt>
                <c:pt idx="7">
                  <c:v>7212.92</c:v>
                </c:pt>
                <c:pt idx="8">
                  <c:v>8358.91</c:v>
                </c:pt>
                <c:pt idx="9">
                  <c:v>9113.9</c:v>
                </c:pt>
                <c:pt idx="10">
                  <c:v>10259.89</c:v>
                </c:pt>
                <c:pt idx="11">
                  <c:v>11014.880000000001</c:v>
                </c:pt>
                <c:pt idx="12">
                  <c:v>11769.87</c:v>
                </c:pt>
                <c:pt idx="13">
                  <c:v>12915.86</c:v>
                </c:pt>
                <c:pt idx="14">
                  <c:v>13670.85</c:v>
                </c:pt>
                <c:pt idx="15">
                  <c:v>14816.84</c:v>
                </c:pt>
                <c:pt idx="16">
                  <c:v>15571.83</c:v>
                </c:pt>
                <c:pt idx="17">
                  <c:v>16326.82</c:v>
                </c:pt>
                <c:pt idx="18">
                  <c:v>17472.809999999998</c:v>
                </c:pt>
                <c:pt idx="19">
                  <c:v>18227.8</c:v>
                </c:pt>
                <c:pt idx="20">
                  <c:v>19373.79</c:v>
                </c:pt>
                <c:pt idx="21">
                  <c:v>20128.78</c:v>
                </c:pt>
                <c:pt idx="22">
                  <c:v>20883.77</c:v>
                </c:pt>
                <c:pt idx="23">
                  <c:v>22029.760000000002</c:v>
                </c:pt>
                <c:pt idx="24">
                  <c:v>22784.75</c:v>
                </c:pt>
                <c:pt idx="25">
                  <c:v>23930.74</c:v>
                </c:pt>
                <c:pt idx="26">
                  <c:v>24685.73</c:v>
                </c:pt>
                <c:pt idx="27">
                  <c:v>25440.720000000001</c:v>
                </c:pt>
                <c:pt idx="28">
                  <c:v>26586.71</c:v>
                </c:pt>
                <c:pt idx="29">
                  <c:v>27341.7</c:v>
                </c:pt>
                <c:pt idx="30">
                  <c:v>28487.69</c:v>
                </c:pt>
                <c:pt idx="31">
                  <c:v>29242.68</c:v>
                </c:pt>
                <c:pt idx="32">
                  <c:v>29997.670000000002</c:v>
                </c:pt>
                <c:pt idx="33">
                  <c:v>31143.66</c:v>
                </c:pt>
                <c:pt idx="34">
                  <c:v>31898.65</c:v>
                </c:pt>
                <c:pt idx="35">
                  <c:v>33044.639999999999</c:v>
                </c:pt>
                <c:pt idx="36">
                  <c:v>33799.630000000005</c:v>
                </c:pt>
                <c:pt idx="37">
                  <c:v>34554.619999999995</c:v>
                </c:pt>
                <c:pt idx="38">
                  <c:v>35700.61</c:v>
                </c:pt>
                <c:pt idx="39">
                  <c:v>36455.599999999999</c:v>
                </c:pt>
                <c:pt idx="40">
                  <c:v>37601.589999999997</c:v>
                </c:pt>
                <c:pt idx="41">
                  <c:v>38356.58</c:v>
                </c:pt>
                <c:pt idx="42">
                  <c:v>39111.57</c:v>
                </c:pt>
                <c:pt idx="43">
                  <c:v>40257.56</c:v>
                </c:pt>
                <c:pt idx="44">
                  <c:v>41012.550000000003</c:v>
                </c:pt>
                <c:pt idx="45">
                  <c:v>42158.54</c:v>
                </c:pt>
                <c:pt idx="46">
                  <c:v>42913.53</c:v>
                </c:pt>
                <c:pt idx="47">
                  <c:v>43668.520000000004</c:v>
                </c:pt>
                <c:pt idx="48">
                  <c:v>44814.51</c:v>
                </c:pt>
                <c:pt idx="49">
                  <c:v>45569.5</c:v>
                </c:pt>
                <c:pt idx="50">
                  <c:v>46715.49</c:v>
                </c:pt>
                <c:pt idx="51">
                  <c:v>47470.48</c:v>
                </c:pt>
                <c:pt idx="52">
                  <c:v>48225.47</c:v>
                </c:pt>
                <c:pt idx="53">
                  <c:v>49371.46</c:v>
                </c:pt>
                <c:pt idx="54">
                  <c:v>50126.45</c:v>
                </c:pt>
                <c:pt idx="55">
                  <c:v>51272.44</c:v>
                </c:pt>
                <c:pt idx="56">
                  <c:v>52027.43</c:v>
                </c:pt>
                <c:pt idx="57">
                  <c:v>52782.42</c:v>
                </c:pt>
                <c:pt idx="58">
                  <c:v>53928.41</c:v>
                </c:pt>
                <c:pt idx="59">
                  <c:v>54683.4</c:v>
                </c:pt>
                <c:pt idx="60">
                  <c:v>55829.39</c:v>
                </c:pt>
                <c:pt idx="61">
                  <c:v>56584.38</c:v>
                </c:pt>
                <c:pt idx="62">
                  <c:v>57339.37</c:v>
                </c:pt>
                <c:pt idx="63">
                  <c:v>58485.36</c:v>
                </c:pt>
                <c:pt idx="64">
                  <c:v>59240.35</c:v>
                </c:pt>
                <c:pt idx="65">
                  <c:v>60386.340000000004</c:v>
                </c:pt>
                <c:pt idx="66">
                  <c:v>61141.33</c:v>
                </c:pt>
                <c:pt idx="67">
                  <c:v>61896.32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61-45BF-ABB7-20D53D7C4C39}"/>
            </c:ext>
          </c:extLst>
        </c:ser>
        <c:ser>
          <c:idx val="6"/>
          <c:order val="6"/>
          <c:tx>
            <c:strRef>
              <c:f>'Price Per Machine Graph'!$Q$1</c:f>
              <c:strCache>
                <c:ptCount val="1"/>
                <c:pt idx="0">
                  <c:v>1510 Line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Graph'!$Q$2:$Q$69</c:f>
              <c:numCache>
                <c:formatCode>"$"#,##0</c:formatCode>
                <c:ptCount val="68"/>
                <c:pt idx="0">
                  <c:v>2138</c:v>
                </c:pt>
                <c:pt idx="1">
                  <c:v>2607</c:v>
                </c:pt>
                <c:pt idx="2">
                  <c:v>3076</c:v>
                </c:pt>
                <c:pt idx="3">
                  <c:v>3545</c:v>
                </c:pt>
                <c:pt idx="4">
                  <c:v>4014</c:v>
                </c:pt>
                <c:pt idx="5">
                  <c:v>5177</c:v>
                </c:pt>
                <c:pt idx="6">
                  <c:v>5646</c:v>
                </c:pt>
                <c:pt idx="7">
                  <c:v>6115</c:v>
                </c:pt>
                <c:pt idx="8">
                  <c:v>6584</c:v>
                </c:pt>
                <c:pt idx="9">
                  <c:v>7053</c:v>
                </c:pt>
                <c:pt idx="10">
                  <c:v>9191</c:v>
                </c:pt>
                <c:pt idx="11">
                  <c:v>9660</c:v>
                </c:pt>
                <c:pt idx="12">
                  <c:v>10129</c:v>
                </c:pt>
                <c:pt idx="13">
                  <c:v>10598</c:v>
                </c:pt>
                <c:pt idx="14">
                  <c:v>11067</c:v>
                </c:pt>
                <c:pt idx="15">
                  <c:v>12230</c:v>
                </c:pt>
                <c:pt idx="16">
                  <c:v>12699</c:v>
                </c:pt>
                <c:pt idx="17">
                  <c:v>13168</c:v>
                </c:pt>
                <c:pt idx="18">
                  <c:v>13637</c:v>
                </c:pt>
                <c:pt idx="19">
                  <c:v>14106</c:v>
                </c:pt>
                <c:pt idx="20">
                  <c:v>16244</c:v>
                </c:pt>
                <c:pt idx="21">
                  <c:v>16713</c:v>
                </c:pt>
                <c:pt idx="22">
                  <c:v>17182</c:v>
                </c:pt>
                <c:pt idx="23">
                  <c:v>17651</c:v>
                </c:pt>
                <c:pt idx="24">
                  <c:v>18120</c:v>
                </c:pt>
                <c:pt idx="25">
                  <c:v>19283</c:v>
                </c:pt>
                <c:pt idx="26">
                  <c:v>19752</c:v>
                </c:pt>
                <c:pt idx="27">
                  <c:v>20221</c:v>
                </c:pt>
                <c:pt idx="28">
                  <c:v>20690</c:v>
                </c:pt>
                <c:pt idx="29">
                  <c:v>21159</c:v>
                </c:pt>
                <c:pt idx="30">
                  <c:v>23297</c:v>
                </c:pt>
                <c:pt idx="31">
                  <c:v>23766</c:v>
                </c:pt>
                <c:pt idx="32">
                  <c:v>24235</c:v>
                </c:pt>
                <c:pt idx="33">
                  <c:v>24704</c:v>
                </c:pt>
                <c:pt idx="34">
                  <c:v>25173</c:v>
                </c:pt>
                <c:pt idx="35">
                  <c:v>26336</c:v>
                </c:pt>
                <c:pt idx="36">
                  <c:v>26805</c:v>
                </c:pt>
                <c:pt idx="37">
                  <c:v>27274</c:v>
                </c:pt>
                <c:pt idx="38">
                  <c:v>27743</c:v>
                </c:pt>
                <c:pt idx="39">
                  <c:v>28212</c:v>
                </c:pt>
                <c:pt idx="40">
                  <c:v>30350</c:v>
                </c:pt>
                <c:pt idx="41">
                  <c:v>30819</c:v>
                </c:pt>
                <c:pt idx="42">
                  <c:v>31288</c:v>
                </c:pt>
                <c:pt idx="43">
                  <c:v>31757</c:v>
                </c:pt>
                <c:pt idx="44">
                  <c:v>32226</c:v>
                </c:pt>
                <c:pt idx="45">
                  <c:v>33389</c:v>
                </c:pt>
                <c:pt idx="46">
                  <c:v>33858</c:v>
                </c:pt>
                <c:pt idx="47">
                  <c:v>34327</c:v>
                </c:pt>
                <c:pt idx="48">
                  <c:v>34796</c:v>
                </c:pt>
                <c:pt idx="49">
                  <c:v>35265</c:v>
                </c:pt>
                <c:pt idx="50">
                  <c:v>37403</c:v>
                </c:pt>
                <c:pt idx="51">
                  <c:v>37872</c:v>
                </c:pt>
                <c:pt idx="52">
                  <c:v>38341</c:v>
                </c:pt>
                <c:pt idx="53">
                  <c:v>38810</c:v>
                </c:pt>
                <c:pt idx="54">
                  <c:v>39279</c:v>
                </c:pt>
                <c:pt idx="55">
                  <c:v>40442</c:v>
                </c:pt>
                <c:pt idx="56">
                  <c:v>40911</c:v>
                </c:pt>
                <c:pt idx="57">
                  <c:v>41380</c:v>
                </c:pt>
                <c:pt idx="58">
                  <c:v>41849</c:v>
                </c:pt>
                <c:pt idx="59">
                  <c:v>42318</c:v>
                </c:pt>
                <c:pt idx="60">
                  <c:v>44456</c:v>
                </c:pt>
                <c:pt idx="61">
                  <c:v>44925</c:v>
                </c:pt>
                <c:pt idx="62">
                  <c:v>45394</c:v>
                </c:pt>
                <c:pt idx="63">
                  <c:v>45863</c:v>
                </c:pt>
                <c:pt idx="64">
                  <c:v>46332</c:v>
                </c:pt>
                <c:pt idx="65">
                  <c:v>47495</c:v>
                </c:pt>
                <c:pt idx="66">
                  <c:v>47964</c:v>
                </c:pt>
                <c:pt idx="67">
                  <c:v>48433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61-45BF-ABB7-20D53D7C4C39}"/>
            </c:ext>
          </c:extLst>
        </c:ser>
        <c:ser>
          <c:idx val="7"/>
          <c:order val="7"/>
          <c:tx>
            <c:strRef>
              <c:f>'Price Per Machine Graph'!$R$1</c:f>
              <c:strCache>
                <c:ptCount val="1"/>
                <c:pt idx="0">
                  <c:v>1212C Line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'Price Per Machine Graph'!$R$2:$R$69</c:f>
              <c:numCache>
                <c:formatCode>"$"#,##0</c:formatCode>
                <c:ptCount val="68"/>
                <c:pt idx="0">
                  <c:v>1554</c:v>
                </c:pt>
                <c:pt idx="1">
                  <c:v>2023</c:v>
                </c:pt>
                <c:pt idx="2">
                  <c:v>2492</c:v>
                </c:pt>
                <c:pt idx="3">
                  <c:v>2961</c:v>
                </c:pt>
                <c:pt idx="4">
                  <c:v>3430</c:v>
                </c:pt>
                <c:pt idx="5">
                  <c:v>4984</c:v>
                </c:pt>
                <c:pt idx="6">
                  <c:v>5453</c:v>
                </c:pt>
                <c:pt idx="7">
                  <c:v>5922</c:v>
                </c:pt>
                <c:pt idx="8">
                  <c:v>6391</c:v>
                </c:pt>
                <c:pt idx="9">
                  <c:v>6860</c:v>
                </c:pt>
                <c:pt idx="10">
                  <c:v>8414</c:v>
                </c:pt>
                <c:pt idx="11">
                  <c:v>8883</c:v>
                </c:pt>
                <c:pt idx="12">
                  <c:v>9352</c:v>
                </c:pt>
                <c:pt idx="13">
                  <c:v>9821</c:v>
                </c:pt>
                <c:pt idx="14">
                  <c:v>10290</c:v>
                </c:pt>
                <c:pt idx="15">
                  <c:v>11844</c:v>
                </c:pt>
                <c:pt idx="16">
                  <c:v>12313</c:v>
                </c:pt>
                <c:pt idx="17">
                  <c:v>12782</c:v>
                </c:pt>
                <c:pt idx="18">
                  <c:v>13251</c:v>
                </c:pt>
                <c:pt idx="19">
                  <c:v>13720</c:v>
                </c:pt>
                <c:pt idx="20">
                  <c:v>15274</c:v>
                </c:pt>
                <c:pt idx="21">
                  <c:v>15743</c:v>
                </c:pt>
                <c:pt idx="22">
                  <c:v>16212</c:v>
                </c:pt>
                <c:pt idx="23">
                  <c:v>16681</c:v>
                </c:pt>
                <c:pt idx="24">
                  <c:v>17150</c:v>
                </c:pt>
                <c:pt idx="25">
                  <c:v>18704</c:v>
                </c:pt>
                <c:pt idx="26">
                  <c:v>19173</c:v>
                </c:pt>
                <c:pt idx="27">
                  <c:v>19642</c:v>
                </c:pt>
                <c:pt idx="28">
                  <c:v>20111</c:v>
                </c:pt>
                <c:pt idx="29">
                  <c:v>20580</c:v>
                </c:pt>
                <c:pt idx="30">
                  <c:v>22134</c:v>
                </c:pt>
                <c:pt idx="31">
                  <c:v>22603</c:v>
                </c:pt>
                <c:pt idx="32">
                  <c:v>23072</c:v>
                </c:pt>
                <c:pt idx="33">
                  <c:v>23541</c:v>
                </c:pt>
                <c:pt idx="34">
                  <c:v>24010</c:v>
                </c:pt>
                <c:pt idx="35">
                  <c:v>25564</c:v>
                </c:pt>
                <c:pt idx="36">
                  <c:v>26033</c:v>
                </c:pt>
                <c:pt idx="37">
                  <c:v>26502</c:v>
                </c:pt>
                <c:pt idx="38">
                  <c:v>26971</c:v>
                </c:pt>
                <c:pt idx="39">
                  <c:v>27440</c:v>
                </c:pt>
                <c:pt idx="40">
                  <c:v>28994</c:v>
                </c:pt>
                <c:pt idx="41">
                  <c:v>29463</c:v>
                </c:pt>
                <c:pt idx="42">
                  <c:v>29932</c:v>
                </c:pt>
                <c:pt idx="43">
                  <c:v>30401</c:v>
                </c:pt>
                <c:pt idx="44">
                  <c:v>30870</c:v>
                </c:pt>
                <c:pt idx="45">
                  <c:v>32424</c:v>
                </c:pt>
                <c:pt idx="46">
                  <c:v>32893</c:v>
                </c:pt>
                <c:pt idx="47">
                  <c:v>33362</c:v>
                </c:pt>
                <c:pt idx="48">
                  <c:v>33831</c:v>
                </c:pt>
                <c:pt idx="49">
                  <c:v>34300</c:v>
                </c:pt>
                <c:pt idx="50">
                  <c:v>35854</c:v>
                </c:pt>
                <c:pt idx="51">
                  <c:v>36323</c:v>
                </c:pt>
                <c:pt idx="52">
                  <c:v>36792</c:v>
                </c:pt>
                <c:pt idx="53">
                  <c:v>37261</c:v>
                </c:pt>
                <c:pt idx="54">
                  <c:v>37730</c:v>
                </c:pt>
                <c:pt idx="55">
                  <c:v>39284</c:v>
                </c:pt>
                <c:pt idx="56">
                  <c:v>39753</c:v>
                </c:pt>
                <c:pt idx="57">
                  <c:v>40222</c:v>
                </c:pt>
                <c:pt idx="58">
                  <c:v>40691</c:v>
                </c:pt>
                <c:pt idx="59">
                  <c:v>41160</c:v>
                </c:pt>
                <c:pt idx="60">
                  <c:v>42714</c:v>
                </c:pt>
                <c:pt idx="61">
                  <c:v>43183</c:v>
                </c:pt>
                <c:pt idx="62">
                  <c:v>43652</c:v>
                </c:pt>
                <c:pt idx="63">
                  <c:v>44121</c:v>
                </c:pt>
                <c:pt idx="64">
                  <c:v>44590</c:v>
                </c:pt>
                <c:pt idx="65">
                  <c:v>46144</c:v>
                </c:pt>
                <c:pt idx="66">
                  <c:v>46613</c:v>
                </c:pt>
                <c:pt idx="67">
                  <c:v>47082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61-45BF-ABB7-20D53D7C4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7914672"/>
        <c:axId val="692158776"/>
      </c:lineChart>
      <c:catAx>
        <c:axId val="83791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158776"/>
        <c:crosses val="autoZero"/>
        <c:auto val="1"/>
        <c:lblAlgn val="ctr"/>
        <c:lblOffset val="100"/>
        <c:noMultiLvlLbl val="0"/>
      </c:catAx>
      <c:valAx>
        <c:axId val="692158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91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Cost</a:t>
            </a:r>
            <a:r>
              <a:rPr lang="en-US" baseline="0" dirty="0"/>
              <a:t> </a:t>
            </a:r>
            <a:r>
              <a:rPr lang="en-US" sz="1800" baseline="0" dirty="0"/>
              <a:t>Comparison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96227872804212"/>
          <c:y val="7.2924118824198456E-2"/>
          <c:w val="0.82270729391638509"/>
          <c:h val="0.7923102214533451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Prices!$N$21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Prices!$O$20:$O$20</c:f>
              <c:strCache>
                <c:ptCount val="1"/>
                <c:pt idx="0">
                  <c:v>Scada</c:v>
                </c:pt>
              </c:strCache>
            </c:strRef>
          </c:cat>
          <c:val>
            <c:numRef>
              <c:f>Prices!$O$21:$O$21</c:f>
              <c:numCache>
                <c:formatCode>"$"#,##0</c:formatCode>
                <c:ptCount val="1"/>
                <c:pt idx="0">
                  <c:v>2580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9F-460D-81F5-6EDBEF6B89B0}"/>
            </c:ext>
          </c:extLst>
        </c:ser>
        <c:ser>
          <c:idx val="1"/>
          <c:order val="1"/>
          <c:tx>
            <c:strRef>
              <c:f>Prices!$N$22</c:f>
              <c:strCache>
                <c:ptCount val="1"/>
                <c:pt idx="0">
                  <c:v>Display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Prices!$O$20:$O$20</c:f>
              <c:strCache>
                <c:ptCount val="1"/>
                <c:pt idx="0">
                  <c:v>Scada</c:v>
                </c:pt>
              </c:strCache>
            </c:strRef>
          </c:cat>
          <c:val>
            <c:numRef>
              <c:f>Prices!$O$22:$O$22</c:f>
              <c:numCache>
                <c:formatCode>"$"#,##0</c:formatCode>
                <c:ptCount val="1"/>
                <c:pt idx="0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9F-460D-81F5-6EDBEF6B89B0}"/>
            </c:ext>
          </c:extLst>
        </c:ser>
        <c:ser>
          <c:idx val="2"/>
          <c:order val="2"/>
          <c:tx>
            <c:strRef>
              <c:f>Prices!$N$23</c:f>
              <c:strCache>
                <c:ptCount val="1"/>
                <c:pt idx="0">
                  <c:v>Expansion IO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Prices!$O$20:$O$20</c:f>
              <c:strCache>
                <c:ptCount val="1"/>
                <c:pt idx="0">
                  <c:v>Scada</c:v>
                </c:pt>
              </c:strCache>
            </c:strRef>
          </c:cat>
          <c:val>
            <c:numRef>
              <c:f>Prices!$O$23:$O$23</c:f>
              <c:numCache>
                <c:formatCode>"$"#,##0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9F-460D-81F5-6EDBEF6B89B0}"/>
            </c:ext>
          </c:extLst>
        </c:ser>
        <c:ser>
          <c:idx val="3"/>
          <c:order val="3"/>
          <c:tx>
            <c:strRef>
              <c:f>Prices!$N$24</c:f>
              <c:strCache>
                <c:ptCount val="1"/>
                <c:pt idx="0">
                  <c:v>Storage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Prices!$O$20:$O$20</c:f>
              <c:strCache>
                <c:ptCount val="1"/>
                <c:pt idx="0">
                  <c:v>Scada</c:v>
                </c:pt>
              </c:strCache>
            </c:strRef>
          </c:cat>
          <c:val>
            <c:numRef>
              <c:f>Prices!$O$24:$O$24</c:f>
              <c:numCache>
                <c:formatCode>"$"#,##0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9F-460D-81F5-6EDBEF6B89B0}"/>
            </c:ext>
          </c:extLst>
        </c:ser>
        <c:ser>
          <c:idx val="4"/>
          <c:order val="4"/>
          <c:tx>
            <c:strRef>
              <c:f>Prices!$N$25</c:f>
              <c:strCache>
                <c:ptCount val="1"/>
                <c:pt idx="0">
                  <c:v>Misc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Prices!$O$20:$O$20</c:f>
              <c:strCache>
                <c:ptCount val="1"/>
                <c:pt idx="0">
                  <c:v>Scada</c:v>
                </c:pt>
              </c:strCache>
            </c:strRef>
          </c:cat>
          <c:val>
            <c:numRef>
              <c:f>Prices!$O$25:$O$25</c:f>
              <c:numCache>
                <c:formatCode>"$"#,##0</c:formatCode>
                <c:ptCount val="1"/>
                <c:pt idx="0">
                  <c:v>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9F-460D-81F5-6EDBEF6B89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7289192"/>
        <c:axId val="507284272"/>
      </c:barChart>
      <c:catAx>
        <c:axId val="507289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84272"/>
        <c:crosses val="autoZero"/>
        <c:auto val="1"/>
        <c:lblAlgn val="ctr"/>
        <c:lblOffset val="100"/>
        <c:noMultiLvlLbl val="0"/>
      </c:catAx>
      <c:valAx>
        <c:axId val="5072842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289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37270341207349"/>
          <c:y val="0.17171296296296298"/>
          <c:w val="0.85862729658792647"/>
          <c:h val="0.513270997375328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Prices!$D$21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Prices!$C$22:$C$24</c:f>
              <c:strCache>
                <c:ptCount val="3"/>
                <c:pt idx="0">
                  <c:v>1212C</c:v>
                </c:pt>
                <c:pt idx="1">
                  <c:v>1510sp</c:v>
                </c:pt>
                <c:pt idx="2">
                  <c:v>SCADA  </c:v>
                </c:pt>
              </c:strCache>
            </c:strRef>
          </c:cat>
          <c:val>
            <c:numRef>
              <c:f>Prices!$D$22:$D$24</c:f>
              <c:numCache>
                <c:formatCode>"$"#,##0</c:formatCode>
                <c:ptCount val="3"/>
                <c:pt idx="0">
                  <c:v>926.6</c:v>
                </c:pt>
                <c:pt idx="1">
                  <c:v>816.46</c:v>
                </c:pt>
                <c:pt idx="2">
                  <c:v>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6-456F-9569-86BB2824B74E}"/>
            </c:ext>
          </c:extLst>
        </c:ser>
        <c:ser>
          <c:idx val="1"/>
          <c:order val="1"/>
          <c:tx>
            <c:strRef>
              <c:f>Prices!$E$21</c:f>
              <c:strCache>
                <c:ptCount val="1"/>
                <c:pt idx="0">
                  <c:v>HMI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Prices!$C$22:$C$24</c:f>
              <c:strCache>
                <c:ptCount val="3"/>
                <c:pt idx="0">
                  <c:v>1212C</c:v>
                </c:pt>
                <c:pt idx="1">
                  <c:v>1510sp</c:v>
                </c:pt>
                <c:pt idx="2">
                  <c:v>SCADA  </c:v>
                </c:pt>
              </c:strCache>
            </c:strRef>
          </c:cat>
          <c:val>
            <c:numRef>
              <c:f>Prices!$E$22:$E$24</c:f>
              <c:numCache>
                <c:formatCode>"$"#,##0</c:formatCode>
                <c:ptCount val="3"/>
                <c:pt idx="0">
                  <c:v>1386.84</c:v>
                </c:pt>
                <c:pt idx="1">
                  <c:v>1386.84</c:v>
                </c:pt>
                <c:pt idx="2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6-456F-9569-86BB2824B74E}"/>
            </c:ext>
          </c:extLst>
        </c:ser>
        <c:ser>
          <c:idx val="2"/>
          <c:order val="2"/>
          <c:tx>
            <c:strRef>
              <c:f>Prices!$F$21</c:f>
              <c:strCache>
                <c:ptCount val="1"/>
                <c:pt idx="0">
                  <c:v>Storage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Prices!$C$22:$C$24</c:f>
              <c:strCache>
                <c:ptCount val="3"/>
                <c:pt idx="0">
                  <c:v>1212C</c:v>
                </c:pt>
                <c:pt idx="1">
                  <c:v>1510sp</c:v>
                </c:pt>
                <c:pt idx="2">
                  <c:v>SCADA  </c:v>
                </c:pt>
              </c:strCache>
            </c:strRef>
          </c:cat>
          <c:val>
            <c:numRef>
              <c:f>Prices!$F$22:$F$24</c:f>
              <c:numCache>
                <c:formatCode>"$"#,##0</c:formatCode>
                <c:ptCount val="3"/>
                <c:pt idx="0">
                  <c:v>637.96</c:v>
                </c:pt>
                <c:pt idx="1">
                  <c:v>637.96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6-456F-9569-86BB2824B74E}"/>
            </c:ext>
          </c:extLst>
        </c:ser>
        <c:ser>
          <c:idx val="3"/>
          <c:order val="3"/>
          <c:tx>
            <c:strRef>
              <c:f>Prices!$G$21</c:f>
              <c:strCache>
                <c:ptCount val="1"/>
                <c:pt idx="0">
                  <c:v>IO Expansion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Prices!$C$22:$C$24</c:f>
              <c:strCache>
                <c:ptCount val="3"/>
                <c:pt idx="0">
                  <c:v>1212C</c:v>
                </c:pt>
                <c:pt idx="1">
                  <c:v>1510sp</c:v>
                </c:pt>
                <c:pt idx="2">
                  <c:v>SCADA  </c:v>
                </c:pt>
              </c:strCache>
            </c:strRef>
          </c:cat>
          <c:val>
            <c:numRef>
              <c:f>Prices!$G$22:$G$24</c:f>
              <c:numCache>
                <c:formatCode>"$"#,##0</c:formatCode>
                <c:ptCount val="3"/>
                <c:pt idx="0">
                  <c:v>0</c:v>
                </c:pt>
                <c:pt idx="1">
                  <c:v>799.96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96-456F-9569-86BB2824B7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5363480"/>
        <c:axId val="665363808"/>
      </c:barChart>
      <c:catAx>
        <c:axId val="665363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363808"/>
        <c:crosses val="autoZero"/>
        <c:auto val="1"/>
        <c:lblAlgn val="ctr"/>
        <c:lblOffset val="100"/>
        <c:noMultiLvlLbl val="0"/>
      </c:catAx>
      <c:valAx>
        <c:axId val="66536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36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249" y="0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05350"/>
            <a:ext cx="542798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249" y="9408981"/>
            <a:ext cx="29401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917457-1F20-47F6-BE95-58D269157FA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08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7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page less detail on makeup.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slide not sure how it got in here fix</a:t>
            </a:r>
          </a:p>
          <a:p>
            <a:r>
              <a:rPr lang="en-US" dirty="0"/>
              <a:t>Organize better and </a:t>
            </a:r>
            <a:r>
              <a:rPr lang="en-US" dirty="0" err="1"/>
              <a:t>displayin</a:t>
            </a:r>
            <a:r>
              <a:rPr lang="en-US" dirty="0"/>
              <a:t> a ordered way based of weight.</a:t>
            </a:r>
          </a:p>
          <a:p>
            <a:r>
              <a:rPr lang="en-US" dirty="0"/>
              <a:t>Color the tops with which color they are and put in same order as bottom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slide not sure how it got in here fix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7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0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17457-1F20-47F6-BE95-58D269157FAF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182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Reduce slightly.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//Add original project def slide to backup slides. Add backup slides section after final slide.</a:t>
            </a:r>
          </a:p>
          <a:p>
            <a:r>
              <a:rPr lang="en-US" dirty="0"/>
              <a:t>//look into possibility of 1 HMI instead of 4.  restriction was on HMI’s I believe that it was limited to 128 IO expansion at 8 per remote IO max.</a:t>
            </a:r>
          </a:p>
          <a:p>
            <a:r>
              <a:rPr lang="en-US" dirty="0"/>
              <a:t>//Check out support for communicating Between two plc’s in the 1200 series to allow switching the NAED at one location instead of two.</a:t>
            </a:r>
          </a:p>
          <a:p>
            <a:r>
              <a:rPr lang="en-US" dirty="0"/>
              <a:t>Replace diagrams on right with images of siemens pc’s</a:t>
            </a:r>
          </a:p>
          <a:p>
            <a:r>
              <a:rPr lang="en-US" dirty="0"/>
              <a:t>Shift slide 10-11 in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8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into hardware more </a:t>
            </a:r>
            <a:r>
              <a:rPr lang="en-US" dirty="0" err="1"/>
              <a:t>indepth</a:t>
            </a:r>
            <a:r>
              <a:rPr lang="en-US" dirty="0"/>
              <a:t> glossed over before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06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28C8-CC2E-404D-A355-7F1704F8DC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 bwMode="gray">
          <a:xfrm>
            <a:off x="-14513" y="1"/>
            <a:ext cx="12235542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2596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2596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84356 w 9144000"/>
              <a:gd name="connsiteY8" fmla="*/ 2596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6660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59644 w 9144000"/>
              <a:gd name="connsiteY5" fmla="*/ 48748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59644 w 9144000"/>
              <a:gd name="connsiteY9" fmla="*/ 48748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266844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266844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259644 w 9144000"/>
              <a:gd name="connsiteY6" fmla="*/ 6598355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884356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877156 w 9144000"/>
              <a:gd name="connsiteY8" fmla="*/ 4284444 h 6857999"/>
              <a:gd name="connsiteX9" fmla="*/ 191835 w 9144000"/>
              <a:gd name="connsiteY9" fmla="*/ 4284444 h 6857999"/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  <a:gd name="connsiteX4" fmla="*/ 0 w 9144000"/>
              <a:gd name="connsiteY4" fmla="*/ 0 h 6857999"/>
              <a:gd name="connsiteX5" fmla="*/ 191835 w 9144000"/>
              <a:gd name="connsiteY5" fmla="*/ 4284444 h 6857999"/>
              <a:gd name="connsiteX6" fmla="*/ 195350 w 9144000"/>
              <a:gd name="connsiteY6" fmla="*/ 6593593 h 6857999"/>
              <a:gd name="connsiteX7" fmla="*/ 8945078 w 9144000"/>
              <a:gd name="connsiteY7" fmla="*/ 6598355 h 6857999"/>
              <a:gd name="connsiteX8" fmla="*/ 8945021 w 9144000"/>
              <a:gd name="connsiteY8" fmla="*/ 4284444 h 6857999"/>
              <a:gd name="connsiteX9" fmla="*/ 191835 w 9144000"/>
              <a:gd name="connsiteY9" fmla="*/ 4284444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191835" y="4284444"/>
                </a:moveTo>
                <a:cubicBezTo>
                  <a:pt x="193007" y="5054160"/>
                  <a:pt x="194178" y="5823877"/>
                  <a:pt x="195350" y="6593593"/>
                </a:cubicBezTo>
                <a:lnTo>
                  <a:pt x="8945078" y="6598355"/>
                </a:lnTo>
                <a:cubicBezTo>
                  <a:pt x="8945059" y="5827051"/>
                  <a:pt x="8945040" y="5055748"/>
                  <a:pt x="8945021" y="4284444"/>
                </a:cubicBezTo>
                <a:lnTo>
                  <a:pt x="191835" y="4284444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550863" y="4508501"/>
            <a:ext cx="11090275" cy="996950"/>
          </a:xfrm>
        </p:spPr>
        <p:txBody>
          <a:bodyPr/>
          <a:lstStyle>
            <a:lvl1pPr>
              <a:lnSpc>
                <a:spcPct val="100000"/>
              </a:lnSpc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550863" y="5661248"/>
            <a:ext cx="8328555" cy="698276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550863" y="2647950"/>
            <a:ext cx="11090275" cy="996950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50863" y="3789363"/>
            <a:ext cx="8328555" cy="2570162"/>
          </a:xfrm>
        </p:spPr>
        <p:txBody>
          <a:bodyPr anchor="b"/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7" name="Bild 1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8153" y="5824199"/>
            <a:ext cx="1683257" cy="739498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0"/>
          </p:nvPr>
        </p:nvSpPr>
        <p:spPr bwMode="gray">
          <a:xfrm>
            <a:off x="0" y="404813"/>
            <a:ext cx="12192000" cy="324000"/>
          </a:xfrm>
          <a:solidFill>
            <a:schemeClr val="tx2"/>
          </a:solidFill>
          <a:ln>
            <a:noFill/>
          </a:ln>
        </p:spPr>
        <p:txBody>
          <a:bodyPr lIns="540000" anchor="ctr" anchorCtr="0"/>
          <a:lstStyle>
            <a:lvl1pPr>
              <a:lnSpc>
                <a:spcPct val="100000"/>
              </a:lnSpc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31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0863" y="1357340"/>
            <a:ext cx="5473700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67438" y="1357340"/>
            <a:ext cx="5473699" cy="480796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84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3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6308725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550863" y="4857751"/>
            <a:ext cx="11090275" cy="110172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defRPr lang="en-GB" sz="2400" kern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71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12192000" cy="5516563"/>
          </a:xfrm>
          <a:solidFill>
            <a:schemeClr val="bg2"/>
          </a:solidFill>
          <a:ln>
            <a:noFill/>
          </a:ln>
        </p:spPr>
        <p:txBody>
          <a:bodyPr anchor="ctr" anchorCtr="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50863" y="5517232"/>
            <a:ext cx="5473700" cy="79208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 anchor="t" anchorCtr="0"/>
          <a:lstStyle>
            <a:lvl1pPr>
              <a:lnSpc>
                <a:spcPct val="100000"/>
              </a:lnSpc>
              <a:defRPr lang="en-GB" sz="1500" b="0" kern="1200" noProof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 bwMode="gray">
          <a:xfrm>
            <a:off x="6167438" y="5516563"/>
            <a:ext cx="5473699" cy="7921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6000" rIns="0" bIns="0"/>
          <a:lstStyle>
            <a:lvl1pPr>
              <a:lnSpc>
                <a:spcPct val="100000"/>
              </a:lnSpc>
              <a:defRPr lang="en-GB" sz="1500" b="0" kern="1200" noProof="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lvl="0">
              <a:buSzPct val="100000"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01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96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0863" y="298800"/>
            <a:ext cx="11090275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0863" y="1357340"/>
            <a:ext cx="11090275" cy="480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gray">
          <a:xfrm>
            <a:off x="550863" y="1252538"/>
            <a:ext cx="110902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noProof="0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gray">
          <a:xfrm>
            <a:off x="550863" y="6296025"/>
            <a:ext cx="1109027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noProof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gray">
          <a:xfrm>
            <a:off x="885600" y="6413501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Pac-Lite Hardware Benchmark </a:t>
            </a:r>
            <a:r>
              <a:rPr lang="en-US" sz="900" b="1" noProof="0" dirty="0">
                <a:solidFill>
                  <a:schemeClr val="accent1"/>
                </a:solidFill>
              </a:rPr>
              <a:t>| DP</a:t>
            </a:r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gray">
          <a:xfrm>
            <a:off x="885600" y="6580189"/>
            <a:ext cx="837353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en-US" sz="900" noProof="0" dirty="0">
                <a:solidFill>
                  <a:schemeClr val="accent1"/>
                </a:solidFill>
              </a:rPr>
              <a:t>6/12/2019</a:t>
            </a: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gray">
          <a:xfrm>
            <a:off x="550863" y="6413501"/>
            <a:ext cx="288553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/>
            <a:fld id="{2038635E-414F-4658-B6A4-A994F0136445}" type="slidenum">
              <a:rPr lang="en-US" sz="900" noProof="0">
                <a:solidFill>
                  <a:schemeClr val="tx2"/>
                </a:solidFill>
              </a:rPr>
              <a:pPr algn="l"/>
              <a:t>‹#›</a:t>
            </a:fld>
            <a:endParaRPr lang="en-US" sz="900" noProof="0" dirty="0">
              <a:solidFill>
                <a:schemeClr val="tx2"/>
              </a:solidFill>
            </a:endParaRPr>
          </a:p>
        </p:txBody>
      </p:sp>
      <p:pic>
        <p:nvPicPr>
          <p:cNvPr id="10" name="Bild 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25587" y="6352141"/>
            <a:ext cx="838197" cy="368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2" r:id="rId4"/>
    <p:sldLayoutId id="2147483654" r:id="rId5"/>
    <p:sldLayoutId id="2147483659" r:id="rId6"/>
    <p:sldLayoutId id="2147483660" r:id="rId7"/>
    <p:sldLayoutId id="2147483655" r:id="rId8"/>
  </p:sldLayoutIdLst>
  <p:hf sldNum="0" hdr="0" ft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500">
          <a:solidFill>
            <a:schemeClr val="tx1"/>
          </a:solidFill>
          <a:latin typeface="+mn-lt"/>
          <a:cs typeface="+mn-cs"/>
        </a:defRPr>
      </a:lvl2pPr>
      <a:lvl3pPr marL="149225" indent="-1460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304800" indent="-1539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•"/>
        <a:defRPr sz="1500">
          <a:solidFill>
            <a:schemeClr val="tx1"/>
          </a:solidFill>
          <a:latin typeface="+mn-lt"/>
          <a:cs typeface="+mn-cs"/>
        </a:defRPr>
      </a:lvl4pPr>
      <a:lvl5pPr marL="485775" indent="-1619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5pPr>
      <a:lvl6pPr marL="9969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14541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19113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2368550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3885" userDrawn="1">
          <p15:clr>
            <a:srgbClr val="F26B43"/>
          </p15:clr>
        </p15:guide>
        <p15:guide id="4" orient="horz" pos="2296" userDrawn="1">
          <p15:clr>
            <a:srgbClr val="F26B43"/>
          </p15:clr>
        </p15:guide>
        <p15:guide id="5" orient="horz" pos="2387" userDrawn="1">
          <p15:clr>
            <a:srgbClr val="F26B43"/>
          </p15:clr>
        </p15:guide>
        <p15:guide id="6" orient="horz" pos="3793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4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9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780" b="12780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Pac-Lite Hardware Benchmark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Devlin Paddock | 06/12/19</a:t>
            </a:r>
          </a:p>
          <a:p>
            <a:r>
              <a:rPr lang="en-US" b="1" dirty="0">
                <a:solidFill>
                  <a:schemeClr val="tx2"/>
                </a:solidFill>
              </a:rPr>
              <a:t>Light is OSRAM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0" y="404813"/>
            <a:ext cx="12192000" cy="324000"/>
          </a:xfrm>
        </p:spPr>
        <p:txBody>
          <a:bodyPr/>
          <a:lstStyle/>
          <a:p>
            <a:r>
              <a:rPr lang="de-DE" dirty="0"/>
              <a:t>Automotive</a:t>
            </a:r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7" name="Bild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8" name="Bild 17">
            <a:extLst>
              <a:ext uri="{FF2B5EF4-FFF2-40B4-BE49-F238E27FC236}">
                <a16:creationId xmlns:a16="http://schemas.microsoft.com/office/drawing/2014/main" id="{243A45F7-5285-4BCA-9E29-1DA5A0731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82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7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8" y="687976"/>
            <a:ext cx="10752667" cy="403405"/>
          </a:xfrm>
        </p:spPr>
        <p:txBody>
          <a:bodyPr/>
          <a:lstStyle/>
          <a:p>
            <a:r>
              <a:rPr lang="en-US" dirty="0"/>
              <a:t>Siemens Solution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140" y="1253930"/>
            <a:ext cx="10750271" cy="5008880"/>
          </a:xfrm>
        </p:spPr>
        <p:txBody>
          <a:bodyPr/>
          <a:lstStyle/>
          <a:p>
            <a:r>
              <a:rPr lang="en-US" sz="2800" dirty="0"/>
              <a:t>Better Maintainability: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Local Factors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Local Experience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Replacement Parts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Development Environment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Forums</a:t>
            </a:r>
          </a:p>
          <a:p>
            <a:r>
              <a:rPr lang="en-US" sz="2800" dirty="0"/>
              <a:t>IO Expansion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More IO available for more in depth error reporting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 Modules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add Serial, Profinet, Ethernet, Profibus, Etc.</a:t>
            </a:r>
          </a:p>
          <a:p>
            <a:r>
              <a:rPr lang="en-US" sz="2800" dirty="0"/>
              <a:t>Misc.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deploy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troubleshoot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Durability tested to -20C, and 15g shock, IP20 protection rating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5E1C085-ED30-437B-B137-31F3844C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03A572-D0D9-4F4D-8394-ED63C8D6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551" y="2238815"/>
            <a:ext cx="4534303" cy="2333185"/>
          </a:xfrm>
          <a:prstGeom prst="rect">
            <a:avLst/>
          </a:prstGeom>
        </p:spPr>
      </p:pic>
      <p:pic>
        <p:nvPicPr>
          <p:cNvPr id="10" name="Bild 17">
            <a:extLst>
              <a:ext uri="{FF2B5EF4-FFF2-40B4-BE49-F238E27FC236}">
                <a16:creationId xmlns:a16="http://schemas.microsoft.com/office/drawing/2014/main" id="{41248A98-0EE6-4831-B55F-3E59D76CA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41" y="546652"/>
            <a:ext cx="10752667" cy="43662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Cost Breakdown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E53B3DBF-27F4-4D34-829A-AEB4EAA9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5" name="Bild 17">
            <a:extLst>
              <a:ext uri="{FF2B5EF4-FFF2-40B4-BE49-F238E27FC236}">
                <a16:creationId xmlns:a16="http://schemas.microsoft.com/office/drawing/2014/main" id="{64A9D4D7-9C5A-4A60-9F84-4330C0849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D4344B-4BEF-4385-BCD0-0220F143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82375"/>
              </p:ext>
            </p:extLst>
          </p:nvPr>
        </p:nvGraphicFramePr>
        <p:xfrm>
          <a:off x="533400" y="1319877"/>
          <a:ext cx="11108912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9259">
                  <a:extLst>
                    <a:ext uri="{9D8B030D-6E8A-4147-A177-3AD203B41FA5}">
                      <a16:colId xmlns:a16="http://schemas.microsoft.com/office/drawing/2014/main" val="7506777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10168096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7405493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28619941"/>
                    </a:ext>
                  </a:extLst>
                </a:gridCol>
                <a:gridCol w="1849853">
                  <a:extLst>
                    <a:ext uri="{9D8B030D-6E8A-4147-A177-3AD203B41FA5}">
                      <a16:colId xmlns:a16="http://schemas.microsoft.com/office/drawing/2014/main" val="3863032359"/>
                    </a:ext>
                  </a:extLst>
                </a:gridCol>
              </a:tblGrid>
              <a:tr h="6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1212C Single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Scada Single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</a:rPr>
                        <a:t>1510 Multi</a:t>
                      </a:r>
                      <a:endParaRPr lang="en-US" sz="2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1510 Line</a:t>
                      </a:r>
                      <a:endParaRPr lang="en-US" sz="20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157798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Cost for 1 machine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$830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$536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$1,730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$2,077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56789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Cost for 4 Machines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$3,320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$2,144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$3,995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$3,301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474732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Cost for Straight Base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$4,979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$3,216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$6,480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$4,117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5677835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AC284C7-FD04-486A-B4AB-500502B07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36329"/>
              </p:ext>
            </p:extLst>
          </p:nvPr>
        </p:nvGraphicFramePr>
        <p:xfrm>
          <a:off x="533400" y="2209800"/>
          <a:ext cx="11108912" cy="3940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49B2B6-690E-453B-8207-B162A7F9EDA5}"/>
              </a:ext>
            </a:extLst>
          </p:cNvPr>
          <p:cNvSpPr txBox="1"/>
          <p:nvPr/>
        </p:nvSpPr>
        <p:spPr>
          <a:xfrm>
            <a:off x="-152400" y="2724572"/>
            <a:ext cx="419100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Cost over X machines</a:t>
            </a:r>
          </a:p>
        </p:txBody>
      </p:sp>
    </p:spTree>
    <p:extLst>
      <p:ext uri="{BB962C8B-B14F-4D97-AF65-F5344CB8AC3E}">
        <p14:creationId xmlns:p14="http://schemas.microsoft.com/office/powerpoint/2010/main" val="81902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74505"/>
            <a:ext cx="3840431" cy="392295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Category Comparisons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A44F6A-CD99-4E4F-BF47-85863930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16" y="1262788"/>
            <a:ext cx="4344064" cy="2216776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Scada: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Maintainability</a:t>
            </a:r>
          </a:p>
          <a:p>
            <a:pPr marL="641350" lvl="3" indent="-285750"/>
            <a:r>
              <a:rPr lang="en-US" sz="1600" dirty="0"/>
              <a:t>Less local experience</a:t>
            </a:r>
          </a:p>
          <a:p>
            <a:pPr marL="641350" lvl="3" indent="-285750"/>
            <a:r>
              <a:rPr lang="en-US" sz="1600" dirty="0"/>
              <a:t>Poor documentation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Adaptability/software flexibility</a:t>
            </a:r>
          </a:p>
          <a:p>
            <a:pPr marL="641350" lvl="3" indent="-285750"/>
            <a:r>
              <a:rPr lang="en-US" sz="1600" dirty="0"/>
              <a:t>Two way MQTT communication, and ability to run SQL queries.</a:t>
            </a:r>
          </a:p>
          <a:p>
            <a:pPr marL="641350" lvl="3" indent="-285750"/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41350" lvl="3" indent="-285750"/>
            <a:endParaRPr lang="en-US" sz="1600" dirty="0"/>
          </a:p>
          <a:p>
            <a:pPr marL="641350" lvl="3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641350" lvl="3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E14DFFB-90CA-42F1-B4F2-3FAD62E5E8C2}"/>
              </a:ext>
            </a:extLst>
          </p:cNvPr>
          <p:cNvSpPr txBox="1">
            <a:spLocks/>
          </p:cNvSpPr>
          <p:nvPr/>
        </p:nvSpPr>
        <p:spPr bwMode="gray">
          <a:xfrm>
            <a:off x="8458200" y="1258722"/>
            <a:ext cx="3657600" cy="218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</a:rPr>
              <a:t>1510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sp: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All benefits of 1212C listed.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Adaptability/software flexibility</a:t>
            </a:r>
            <a:endParaRPr lang="en-US" sz="1600" kern="0" dirty="0"/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kern="0" dirty="0"/>
              <a:t>Can support more machines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kern="0" dirty="0"/>
              <a:t>Supports Graph and STL programming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D9A190-F58B-48AD-8855-CF3B3AEE9EC7}"/>
              </a:ext>
            </a:extLst>
          </p:cNvPr>
          <p:cNvSpPr txBox="1">
            <a:spLocks/>
          </p:cNvSpPr>
          <p:nvPr/>
        </p:nvSpPr>
        <p:spPr bwMode="gray">
          <a:xfrm>
            <a:off x="4907280" y="1283065"/>
            <a:ext cx="3550920" cy="221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1212C: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Maintainability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local experience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More industrialized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Siemens documentation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Adaptability/Software Flexibility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IO Expansion allows more descriptive fail reporting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F2AB0D9B-A7D4-4A7F-96DC-EE42EAF9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C5E22201-22CA-4B1F-A341-C0EE55096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B0F1FE3-FC0F-4791-8FCD-E083067EF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880387"/>
              </p:ext>
            </p:extLst>
          </p:nvPr>
        </p:nvGraphicFramePr>
        <p:xfrm>
          <a:off x="533400" y="3319145"/>
          <a:ext cx="11353800" cy="3077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F2F0FDF-E0C8-439A-A077-7DCAE95AAA71}"/>
              </a:ext>
            </a:extLst>
          </p:cNvPr>
          <p:cNvSpPr txBox="1"/>
          <p:nvPr/>
        </p:nvSpPr>
        <p:spPr>
          <a:xfrm>
            <a:off x="-45424" y="3333407"/>
            <a:ext cx="732893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Better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C10C4739-E7E9-4AD2-8FC1-87EC2C97F89A}"/>
              </a:ext>
            </a:extLst>
          </p:cNvPr>
          <p:cNvSpPr/>
          <p:nvPr/>
        </p:nvSpPr>
        <p:spPr bwMode="auto">
          <a:xfrm>
            <a:off x="533400" y="3480517"/>
            <a:ext cx="516730" cy="2160996"/>
          </a:xfrm>
          <a:prstGeom prst="upArrow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19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16226"/>
            <a:ext cx="10752667" cy="45057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Hillsboro Recommendation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EEF41A-AC51-4432-ADE3-ABDAF827E5B4}"/>
              </a:ext>
            </a:extLst>
          </p:cNvPr>
          <p:cNvSpPr txBox="1"/>
          <p:nvPr/>
        </p:nvSpPr>
        <p:spPr>
          <a:xfrm>
            <a:off x="533400" y="1219200"/>
            <a:ext cx="82977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Siemens PLC 1510sp Line solution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Environment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Local experience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Common development environment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Easy troubleshooting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Designed for an industrial setting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Diverse Hardware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More IO can allow for more complex error reporting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Benefits of Scada IO can be added separately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Flexible setup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1 box is capable of up to 32 machines or 2 lines.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Support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More likely to get software/hardware support for longer (three year newer release date)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Better support for MQTT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Remote IO allows for a new CPU when this one loses support.</a:t>
            </a:r>
          </a:p>
          <a:p>
            <a:pPr marL="892175" lvl="3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0" name="Datumsplatzhalter 3">
            <a:extLst>
              <a:ext uri="{FF2B5EF4-FFF2-40B4-BE49-F238E27FC236}">
                <a16:creationId xmlns:a16="http://schemas.microsoft.com/office/drawing/2014/main" id="{64A4F035-B348-43EE-B8E1-F92D7696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Bild 17">
            <a:extLst>
              <a:ext uri="{FF2B5EF4-FFF2-40B4-BE49-F238E27FC236}">
                <a16:creationId xmlns:a16="http://schemas.microsoft.com/office/drawing/2014/main" id="{863CBE47-3817-4A01-8560-2EC2259C5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A01AE8-0F82-4A1B-B80E-0AA00AA0EC0D}"/>
              </a:ext>
            </a:extLst>
          </p:cNvPr>
          <p:cNvSpPr/>
          <p:nvPr/>
        </p:nvSpPr>
        <p:spPr bwMode="auto">
          <a:xfrm>
            <a:off x="8913845" y="1219200"/>
            <a:ext cx="3292376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BA4972-FC5D-4562-A465-C7D0C9939773}"/>
              </a:ext>
            </a:extLst>
          </p:cNvPr>
          <p:cNvSpPr/>
          <p:nvPr/>
        </p:nvSpPr>
        <p:spPr bwMode="auto">
          <a:xfrm>
            <a:off x="9891833" y="1359442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9ED14-3970-4DF8-85CA-3C56CDA50B9A}"/>
              </a:ext>
            </a:extLst>
          </p:cNvPr>
          <p:cNvSpPr/>
          <p:nvPr/>
        </p:nvSpPr>
        <p:spPr bwMode="auto">
          <a:xfrm>
            <a:off x="10013060" y="2512563"/>
            <a:ext cx="906964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AB4253-0DDD-43B8-A07A-BC98A233FFC3}"/>
              </a:ext>
            </a:extLst>
          </p:cNvPr>
          <p:cNvSpPr/>
          <p:nvPr/>
        </p:nvSpPr>
        <p:spPr bwMode="auto">
          <a:xfrm>
            <a:off x="9048063" y="2512561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9569D-C4F3-46D6-82F6-A587D06A2337}"/>
              </a:ext>
            </a:extLst>
          </p:cNvPr>
          <p:cNvSpPr/>
          <p:nvPr/>
        </p:nvSpPr>
        <p:spPr bwMode="auto">
          <a:xfrm>
            <a:off x="11002158" y="2512562"/>
            <a:ext cx="935627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07075D-8712-4251-97DB-3E5A4A3F58A1}"/>
              </a:ext>
            </a:extLst>
          </p:cNvPr>
          <p:cNvSpPr/>
          <p:nvPr/>
        </p:nvSpPr>
        <p:spPr bwMode="auto">
          <a:xfrm>
            <a:off x="11106162" y="1832924"/>
            <a:ext cx="935500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8A4FDB-6A69-44C5-AA43-558CE37324F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 bwMode="auto">
          <a:xfrm flipH="1" flipV="1">
            <a:off x="10471180" y="1825389"/>
            <a:ext cx="998792" cy="6871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A9F053-0CF1-4FA3-AF42-EA866646E04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10466542" y="1825389"/>
            <a:ext cx="4638" cy="6871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51C05-182C-4295-A5C1-9F63EE320918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 bwMode="auto">
          <a:xfrm flipV="1">
            <a:off x="9497766" y="1825389"/>
            <a:ext cx="973414" cy="6871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BD3F58-BB3D-4E8F-816C-2F24AD7E6AFF}"/>
              </a:ext>
            </a:extLst>
          </p:cNvPr>
          <p:cNvSpPr/>
          <p:nvPr/>
        </p:nvSpPr>
        <p:spPr bwMode="auto">
          <a:xfrm>
            <a:off x="8982636" y="1832924"/>
            <a:ext cx="855794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D61A176-A163-410F-947F-19E0DC2D10B6}"/>
              </a:ext>
            </a:extLst>
          </p:cNvPr>
          <p:cNvCxnSpPr>
            <a:cxnSpLocks/>
            <a:stCxn id="10" idx="1"/>
            <a:endCxn id="19" idx="0"/>
          </p:cNvCxnSpPr>
          <p:nvPr/>
        </p:nvCxnSpPr>
        <p:spPr bwMode="auto">
          <a:xfrm rot="10800000" flipV="1">
            <a:off x="9410533" y="1592416"/>
            <a:ext cx="481300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37DB332-9F72-40AD-9586-A0AB36505F46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 bwMode="auto">
          <a:xfrm>
            <a:off x="11050526" y="1592416"/>
            <a:ext cx="523386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2AB14-7312-409A-B026-92394C763E6F}"/>
              </a:ext>
            </a:extLst>
          </p:cNvPr>
          <p:cNvSpPr/>
          <p:nvPr/>
        </p:nvSpPr>
        <p:spPr bwMode="auto">
          <a:xfrm flipH="1">
            <a:off x="8838842" y="2958775"/>
            <a:ext cx="3353157" cy="1006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098" name="Picture 2" descr="Image result for 1510sp siemens">
            <a:extLst>
              <a:ext uri="{FF2B5EF4-FFF2-40B4-BE49-F238E27FC236}">
                <a16:creationId xmlns:a16="http://schemas.microsoft.com/office/drawing/2014/main" id="{725FDDFE-3174-43E1-A9A9-97EA0F29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55" y="3081487"/>
            <a:ext cx="3369045" cy="336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66D949B-80A5-410A-BB79-036FFBFEF6F6}"/>
              </a:ext>
            </a:extLst>
          </p:cNvPr>
          <p:cNvSpPr/>
          <p:nvPr/>
        </p:nvSpPr>
        <p:spPr bwMode="auto">
          <a:xfrm flipH="1" flipV="1">
            <a:off x="8838843" y="1219200"/>
            <a:ext cx="122844" cy="514480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1F6383-8B32-4E1C-9A2B-71944DAE443F}"/>
              </a:ext>
            </a:extLst>
          </p:cNvPr>
          <p:cNvSpPr/>
          <p:nvPr/>
        </p:nvSpPr>
        <p:spPr bwMode="auto">
          <a:xfrm flipH="1">
            <a:off x="8837177" y="6263365"/>
            <a:ext cx="3369044" cy="10063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9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32081F7-9A52-4189-A542-4ABB1A58824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3141" y="2064733"/>
            <a:ext cx="11090275" cy="654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667528AE-4615-4987-9344-F1D771B0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9" name="Bild 17">
            <a:extLst>
              <a:ext uri="{FF2B5EF4-FFF2-40B4-BE49-F238E27FC236}">
                <a16:creationId xmlns:a16="http://schemas.microsoft.com/office/drawing/2014/main" id="{DF6FFCAA-027E-4A16-810F-A38814C9D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81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1505-1723-4C92-8BC3-69C035E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6EBF-1C30-4963-993B-84FA264F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image002">
            <a:extLst>
              <a:ext uri="{FF2B5EF4-FFF2-40B4-BE49-F238E27FC236}">
                <a16:creationId xmlns:a16="http://schemas.microsoft.com/office/drawing/2014/main" id="{AA506E6B-D294-4ED7-8E9F-DBC2033A2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63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C284C7-FD04-486A-B4AB-500502B07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3366"/>
              </p:ext>
            </p:extLst>
          </p:nvPr>
        </p:nvGraphicFramePr>
        <p:xfrm>
          <a:off x="533400" y="1219200"/>
          <a:ext cx="11201399" cy="510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05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1505-1723-4C92-8BC3-69C035EC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4EE681C-3961-4BB4-A8D9-347AA6B128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382921"/>
              </p:ext>
            </p:extLst>
          </p:nvPr>
        </p:nvGraphicFramePr>
        <p:xfrm>
          <a:off x="6172200" y="1357340"/>
          <a:ext cx="5468940" cy="245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Worksheet" r:id="rId4" imgW="3703533" imgH="1653595" progId="Excel.Sheet.12">
                  <p:embed/>
                </p:oleObj>
              </mc:Choice>
              <mc:Fallback>
                <p:oleObj name="Worksheet" r:id="rId4" imgW="3703533" imgH="16535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2200" y="1357340"/>
                        <a:ext cx="5468940" cy="245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360361-4757-4CFF-AE38-753CA6F77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97660"/>
              </p:ext>
            </p:extLst>
          </p:nvPr>
        </p:nvGraphicFramePr>
        <p:xfrm>
          <a:off x="555624" y="1295400"/>
          <a:ext cx="5540376" cy="489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5845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41" y="546652"/>
            <a:ext cx="10752667" cy="436622"/>
          </a:xfrm>
        </p:spPr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Cost Breakdown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141" y="6415200"/>
            <a:ext cx="380305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6800EE-FB0B-4A13-9FCF-935C3AEC0D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140" y="3382391"/>
          <a:ext cx="6174360" cy="287652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835069">
                  <a:extLst>
                    <a:ext uri="{9D8B030D-6E8A-4147-A177-3AD203B41FA5}">
                      <a16:colId xmlns:a16="http://schemas.microsoft.com/office/drawing/2014/main" val="387159151"/>
                    </a:ext>
                  </a:extLst>
                </a:gridCol>
                <a:gridCol w="1043608">
                  <a:extLst>
                    <a:ext uri="{9D8B030D-6E8A-4147-A177-3AD203B41FA5}">
                      <a16:colId xmlns:a16="http://schemas.microsoft.com/office/drawing/2014/main" val="3322326409"/>
                    </a:ext>
                  </a:extLst>
                </a:gridCol>
                <a:gridCol w="904461">
                  <a:extLst>
                    <a:ext uri="{9D8B030D-6E8A-4147-A177-3AD203B41FA5}">
                      <a16:colId xmlns:a16="http://schemas.microsoft.com/office/drawing/2014/main" val="2323032257"/>
                    </a:ext>
                  </a:extLst>
                </a:gridCol>
                <a:gridCol w="1391222">
                  <a:extLst>
                    <a:ext uri="{9D8B030D-6E8A-4147-A177-3AD203B41FA5}">
                      <a16:colId xmlns:a16="http://schemas.microsoft.com/office/drawing/2014/main" val="394686470"/>
                    </a:ext>
                  </a:extLst>
                </a:gridCol>
              </a:tblGrid>
              <a:tr h="5662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HMI Cost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storage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Expansion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16388682"/>
                  </a:ext>
                </a:extLst>
              </a:tr>
              <a:tr h="770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Siemens 1212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$347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$159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82368926"/>
                  </a:ext>
                </a:extLst>
              </a:tr>
              <a:tr h="770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Siemens Using Remote IO 1510sp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$347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$159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81707453"/>
                  </a:ext>
                </a:extLst>
              </a:tr>
              <a:tr h="77008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SCADA  PIResistiveTouchscreen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>
                          <a:effectLst/>
                        </a:rPr>
                        <a:t>$97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$0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387657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75CCFD-D1A3-4231-81E8-B3E9F22B395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3140" y="1496117"/>
          <a:ext cx="10752668" cy="178653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58972">
                  <a:extLst>
                    <a:ext uri="{9D8B030D-6E8A-4147-A177-3AD203B41FA5}">
                      <a16:colId xmlns:a16="http://schemas.microsoft.com/office/drawing/2014/main" val="1146587996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33752237"/>
                    </a:ext>
                  </a:extLst>
                </a:gridCol>
                <a:gridCol w="2121408">
                  <a:extLst>
                    <a:ext uri="{9D8B030D-6E8A-4147-A177-3AD203B41FA5}">
                      <a16:colId xmlns:a16="http://schemas.microsoft.com/office/drawing/2014/main" val="2167559884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172601259"/>
                    </a:ext>
                  </a:extLst>
                </a:gridCol>
                <a:gridCol w="1316736">
                  <a:extLst>
                    <a:ext uri="{9D8B030D-6E8A-4147-A177-3AD203B41FA5}">
                      <a16:colId xmlns:a16="http://schemas.microsoft.com/office/drawing/2014/main" val="3398025185"/>
                    </a:ext>
                  </a:extLst>
                </a:gridCol>
                <a:gridCol w="918464">
                  <a:extLst>
                    <a:ext uri="{9D8B030D-6E8A-4147-A177-3AD203B41FA5}">
                      <a16:colId xmlns:a16="http://schemas.microsoft.com/office/drawing/2014/main" val="1911858860"/>
                    </a:ext>
                  </a:extLst>
                </a:gridCol>
                <a:gridCol w="1437728">
                  <a:extLst>
                    <a:ext uri="{9D8B030D-6E8A-4147-A177-3AD203B41FA5}">
                      <a16:colId xmlns:a16="http://schemas.microsoft.com/office/drawing/2014/main" val="4284692829"/>
                    </a:ext>
                  </a:extLst>
                </a:gridCol>
              </a:tblGrid>
              <a:tr h="3006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CPU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Cost Per Device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Cost Per New Machine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Cost per 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Straight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CPU 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Accessory Cost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04038369"/>
                  </a:ext>
                </a:extLst>
              </a:tr>
              <a:tr h="235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Siemens 1212C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$738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$738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$2,952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$4,427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$232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$506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58933642"/>
                  </a:ext>
                </a:extLst>
              </a:tr>
              <a:tr h="4472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Siemens Using Remote IO 1510sp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$1,523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$3,641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$5,870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$816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$706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17356700"/>
                  </a:ext>
                </a:extLst>
              </a:tr>
              <a:tr h="6674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SCADA  Resistive Touchscreen keyboard Mouse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$527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$527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$2,108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$3,162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>
                          <a:effectLst/>
                        </a:rPr>
                        <a:t>$430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u="none" strike="noStrike" dirty="0">
                          <a:effectLst/>
                        </a:rPr>
                        <a:t>$97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04527527"/>
                  </a:ext>
                </a:extLst>
              </a:tr>
            </a:tbl>
          </a:graphicData>
        </a:graphic>
      </p:graphicFrame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33CBB5A4-032A-409C-B40E-C747FA7CCC8A}"/>
              </a:ext>
            </a:extLst>
          </p:cNvPr>
          <p:cNvSpPr/>
          <p:nvPr/>
        </p:nvSpPr>
        <p:spPr bwMode="auto">
          <a:xfrm>
            <a:off x="11094720" y="2528060"/>
            <a:ext cx="381088" cy="2835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E689FA09-95C1-42D1-B63E-CCDE3E3AB6A5}"/>
              </a:ext>
            </a:extLst>
          </p:cNvPr>
          <p:cNvSpPr/>
          <p:nvPr/>
        </p:nvSpPr>
        <p:spPr bwMode="auto">
          <a:xfrm>
            <a:off x="7098539" y="2027962"/>
            <a:ext cx="712753" cy="31966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BBFBE9EC-B267-4FBE-AE33-3A7A63D7D9F5}"/>
              </a:ext>
            </a:extLst>
          </p:cNvPr>
          <p:cNvSpPr/>
          <p:nvPr/>
        </p:nvSpPr>
        <p:spPr bwMode="auto">
          <a:xfrm>
            <a:off x="7086347" y="2540253"/>
            <a:ext cx="809501" cy="283522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E53B3DBF-27F4-4D34-829A-AEB4EAA9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667E46-9082-406C-9762-ED76389ECE18}"/>
              </a:ext>
            </a:extLst>
          </p:cNvPr>
          <p:cNvSpPr txBox="1"/>
          <p:nvPr/>
        </p:nvSpPr>
        <p:spPr>
          <a:xfrm>
            <a:off x="7506558" y="3267507"/>
            <a:ext cx="3962944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Cost For 4 Machines (best case for 1510)</a:t>
            </a:r>
          </a:p>
        </p:txBody>
      </p:sp>
      <p:pic>
        <p:nvPicPr>
          <p:cNvPr id="15" name="Bild 17">
            <a:extLst>
              <a:ext uri="{FF2B5EF4-FFF2-40B4-BE49-F238E27FC236}">
                <a16:creationId xmlns:a16="http://schemas.microsoft.com/office/drawing/2014/main" id="{64A9D4D7-9C5A-4A60-9F84-4330C0849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7BDB571-F30D-4A7C-B25D-D9F493FE4C44}"/>
              </a:ext>
            </a:extLst>
          </p:cNvPr>
          <p:cNvGraphicFramePr>
            <a:graphicFrameLocks/>
          </p:cNvGraphicFramePr>
          <p:nvPr/>
        </p:nvGraphicFramePr>
        <p:xfrm>
          <a:off x="6897500" y="3292808"/>
          <a:ext cx="4744812" cy="3047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618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699400"/>
            <a:ext cx="10752667" cy="424447"/>
          </a:xfrm>
        </p:spPr>
        <p:txBody>
          <a:bodyPr/>
          <a:lstStyle/>
          <a:p>
            <a:r>
              <a:rPr lang="en-US" dirty="0"/>
              <a:t>Why do we need Pac-Lite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533400" y="1241816"/>
            <a:ext cx="7812459" cy="5039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Camstar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A Manufacturing Execution System.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Communicates primarily in XML UDP packets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Receives information directly from Pac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Pac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A Process Automation Control software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A Machine abstraction layer that allows communication between machine controls and Camstar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Doesn’t mesh well with legacy machines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$ 1000 license per machine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Pac</a:t>
            </a:r>
            <a:r>
              <a:rPr lang="en-US" sz="2000" kern="0" dirty="0">
                <a:solidFill>
                  <a:schemeClr val="accent1"/>
                </a:solidFill>
              </a:rPr>
              <a:t>-</a:t>
            </a:r>
            <a:r>
              <a:rPr lang="en-US" sz="2000" dirty="0">
                <a:solidFill>
                  <a:schemeClr val="accent1"/>
                </a:solidFill>
              </a:rPr>
              <a:t>Light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Black box to allow legacy machines to communicate with Camstar in the absence of an MDE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Provides basic functionality for Camstar modules without the time and expense of a full blown MDE system but lacks the features of a full MDE system</a:t>
            </a:r>
          </a:p>
        </p:txBody>
      </p:sp>
      <p:sp>
        <p:nvSpPr>
          <p:cNvPr id="64" name="Datumsplatzhalter 3">
            <a:extLst>
              <a:ext uri="{FF2B5EF4-FFF2-40B4-BE49-F238E27FC236}">
                <a16:creationId xmlns:a16="http://schemas.microsoft.com/office/drawing/2014/main" id="{6942B73F-6CD6-464D-9B6A-DC9F606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209C12E-CD0C-415F-BD3D-C262615BF905}"/>
              </a:ext>
            </a:extLst>
          </p:cNvPr>
          <p:cNvSpPr/>
          <p:nvPr/>
        </p:nvSpPr>
        <p:spPr bwMode="auto">
          <a:xfrm>
            <a:off x="8471199" y="1616197"/>
            <a:ext cx="1478348" cy="6421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CA83108-2310-4E6E-855B-B1D579E35A62}"/>
              </a:ext>
            </a:extLst>
          </p:cNvPr>
          <p:cNvSpPr/>
          <p:nvPr/>
        </p:nvSpPr>
        <p:spPr bwMode="auto">
          <a:xfrm>
            <a:off x="10186763" y="3021610"/>
            <a:ext cx="1535764" cy="6318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3CC325-A2AE-49A8-9A33-475FFF67151F}"/>
              </a:ext>
            </a:extLst>
          </p:cNvPr>
          <p:cNvCxnSpPr>
            <a:cxnSpLocks/>
            <a:stCxn id="111" idx="0"/>
            <a:endCxn id="110" idx="2"/>
          </p:cNvCxnSpPr>
          <p:nvPr/>
        </p:nvCxnSpPr>
        <p:spPr bwMode="auto">
          <a:xfrm flipH="1" flipV="1">
            <a:off x="9210373" y="2258323"/>
            <a:ext cx="1744272" cy="7632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EE59EB-3B58-4F22-93A6-DCE571F45C79}"/>
              </a:ext>
            </a:extLst>
          </p:cNvPr>
          <p:cNvSpPr/>
          <p:nvPr/>
        </p:nvSpPr>
        <p:spPr bwMode="auto">
          <a:xfrm>
            <a:off x="10194131" y="5352742"/>
            <a:ext cx="1535764" cy="74480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Legacy Machines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8EFC176-D509-436A-9A33-C3CA5C49643E}"/>
              </a:ext>
            </a:extLst>
          </p:cNvPr>
          <p:cNvCxnSpPr>
            <a:cxnSpLocks/>
            <a:stCxn id="113" idx="0"/>
            <a:endCxn id="111" idx="2"/>
          </p:cNvCxnSpPr>
          <p:nvPr/>
        </p:nvCxnSpPr>
        <p:spPr bwMode="auto">
          <a:xfrm flipH="1" flipV="1">
            <a:off x="10954645" y="3653453"/>
            <a:ext cx="7368" cy="169928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FCBF58E-AF6B-4E84-9884-14F20BD6FFE8}"/>
              </a:ext>
            </a:extLst>
          </p:cNvPr>
          <p:cNvSpPr/>
          <p:nvPr/>
        </p:nvSpPr>
        <p:spPr bwMode="auto">
          <a:xfrm>
            <a:off x="8471199" y="3017648"/>
            <a:ext cx="1447878" cy="6358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3B05E9-D496-4197-BC17-1FCDB05B189A}"/>
              </a:ext>
            </a:extLst>
          </p:cNvPr>
          <p:cNvSpPr/>
          <p:nvPr/>
        </p:nvSpPr>
        <p:spPr bwMode="auto">
          <a:xfrm>
            <a:off x="8488762" y="5352742"/>
            <a:ext cx="1435053" cy="74591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55B918-DF03-494A-B0B0-989257561227}"/>
              </a:ext>
            </a:extLst>
          </p:cNvPr>
          <p:cNvCxnSpPr>
            <a:cxnSpLocks/>
            <a:stCxn id="116" idx="0"/>
            <a:endCxn id="35" idx="2"/>
          </p:cNvCxnSpPr>
          <p:nvPr/>
        </p:nvCxnSpPr>
        <p:spPr bwMode="auto">
          <a:xfrm flipH="1" flipV="1">
            <a:off x="9205182" y="4873283"/>
            <a:ext cx="1107" cy="47945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AB02EE-5076-451D-B5BF-4315ECDBBEB1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 bwMode="auto">
          <a:xfrm flipV="1">
            <a:off x="9195138" y="2258323"/>
            <a:ext cx="15235" cy="75932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FF57727-C476-4F93-8329-2953B361C407}"/>
              </a:ext>
            </a:extLst>
          </p:cNvPr>
          <p:cNvSpPr txBox="1"/>
          <p:nvPr/>
        </p:nvSpPr>
        <p:spPr>
          <a:xfrm>
            <a:off x="7947060" y="2274112"/>
            <a:ext cx="1758745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TCP XML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8410FF2-0EC1-45A1-9F0B-B66DAA2C1B30}"/>
              </a:ext>
            </a:extLst>
          </p:cNvPr>
          <p:cNvSpPr/>
          <p:nvPr/>
        </p:nvSpPr>
        <p:spPr bwMode="auto">
          <a:xfrm>
            <a:off x="8345860" y="1243507"/>
            <a:ext cx="86939" cy="255631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DD2200-8EE6-4FCD-B448-E60EFA962114}"/>
              </a:ext>
            </a:extLst>
          </p:cNvPr>
          <p:cNvSpPr/>
          <p:nvPr/>
        </p:nvSpPr>
        <p:spPr bwMode="auto">
          <a:xfrm>
            <a:off x="8345860" y="3691319"/>
            <a:ext cx="81396" cy="260964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794C9-2D0D-4E60-8DF8-A32D56ADB670}"/>
              </a:ext>
            </a:extLst>
          </p:cNvPr>
          <p:cNvSpPr/>
          <p:nvPr/>
        </p:nvSpPr>
        <p:spPr bwMode="auto">
          <a:xfrm>
            <a:off x="8487655" y="4127373"/>
            <a:ext cx="1435053" cy="7459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63E4C1-4036-4528-A1B6-DFED6CB34474}"/>
              </a:ext>
            </a:extLst>
          </p:cNvPr>
          <p:cNvCxnSpPr>
            <a:cxnSpLocks/>
            <a:stCxn id="35" idx="0"/>
            <a:endCxn id="115" idx="2"/>
          </p:cNvCxnSpPr>
          <p:nvPr/>
        </p:nvCxnSpPr>
        <p:spPr bwMode="auto">
          <a:xfrm flipH="1" flipV="1">
            <a:off x="9195138" y="3653453"/>
            <a:ext cx="10044" cy="4739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DFE105-35D0-44EC-B94E-470EF30A0FDA}"/>
              </a:ext>
            </a:extLst>
          </p:cNvPr>
          <p:cNvSpPr txBox="1"/>
          <p:nvPr/>
        </p:nvSpPr>
        <p:spPr>
          <a:xfrm>
            <a:off x="8436514" y="3773966"/>
            <a:ext cx="1643399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Packetized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28FF8E-06B4-4F95-9281-8517E62B92AC}"/>
              </a:ext>
            </a:extLst>
          </p:cNvPr>
          <p:cNvSpPr txBox="1"/>
          <p:nvPr/>
        </p:nvSpPr>
        <p:spPr>
          <a:xfrm>
            <a:off x="8662375" y="4904092"/>
            <a:ext cx="1296637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UDP Packet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64F114-875A-405E-BA16-B0D83A286377}"/>
              </a:ext>
            </a:extLst>
          </p:cNvPr>
          <p:cNvSpPr txBox="1"/>
          <p:nvPr/>
        </p:nvSpPr>
        <p:spPr>
          <a:xfrm>
            <a:off x="10453926" y="4343400"/>
            <a:ext cx="1027846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Digital IO</a:t>
            </a:r>
          </a:p>
        </p:txBody>
      </p:sp>
      <p:pic>
        <p:nvPicPr>
          <p:cNvPr id="25" name="Bild 17">
            <a:extLst>
              <a:ext uri="{FF2B5EF4-FFF2-40B4-BE49-F238E27FC236}">
                <a16:creationId xmlns:a16="http://schemas.microsoft.com/office/drawing/2014/main" id="{21AA96D2-3B98-4DF5-A1CC-6253D5D2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F1BE9F-29AA-4FEC-BC44-2650868550AC}"/>
              </a:ext>
            </a:extLst>
          </p:cNvPr>
          <p:cNvSpPr/>
          <p:nvPr/>
        </p:nvSpPr>
        <p:spPr bwMode="auto">
          <a:xfrm>
            <a:off x="10043867" y="1612316"/>
            <a:ext cx="2080635" cy="642126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Engineering Database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FABEA3-0C37-4B31-AED2-A88E0D88BA6A}"/>
              </a:ext>
            </a:extLst>
          </p:cNvPr>
          <p:cNvCxnSpPr>
            <a:cxnSpLocks/>
            <a:stCxn id="111" idx="0"/>
          </p:cNvCxnSpPr>
          <p:nvPr/>
        </p:nvCxnSpPr>
        <p:spPr bwMode="auto">
          <a:xfrm flipV="1">
            <a:off x="10954645" y="2204457"/>
            <a:ext cx="15235" cy="81715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204533-F6E7-4E2A-9EBD-2758CCF61C7B}"/>
              </a:ext>
            </a:extLst>
          </p:cNvPr>
          <p:cNvCxnSpPr>
            <a:cxnSpLocks/>
            <a:stCxn id="115" idx="0"/>
          </p:cNvCxnSpPr>
          <p:nvPr/>
        </p:nvCxnSpPr>
        <p:spPr bwMode="auto">
          <a:xfrm flipV="1">
            <a:off x="9195138" y="2254361"/>
            <a:ext cx="1759507" cy="76328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456C3E-969B-4C6F-A18A-DB604DE64B30}"/>
              </a:ext>
            </a:extLst>
          </p:cNvPr>
          <p:cNvSpPr txBox="1"/>
          <p:nvPr/>
        </p:nvSpPr>
        <p:spPr>
          <a:xfrm>
            <a:off x="10602399" y="2288496"/>
            <a:ext cx="1758745" cy="310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 err="1"/>
              <a:t>ActiveMQ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34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85" y="639472"/>
            <a:ext cx="3806440" cy="4634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Score Breakdown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386" y="6538542"/>
            <a:ext cx="417370" cy="17367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0B7B60C4-1085-4CD0-94C7-BB6C5639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091" y="6548703"/>
            <a:ext cx="8376000" cy="163512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13" name="Bild 17">
            <a:extLst>
              <a:ext uri="{FF2B5EF4-FFF2-40B4-BE49-F238E27FC236}">
                <a16:creationId xmlns:a16="http://schemas.microsoft.com/office/drawing/2014/main" id="{4A06C60A-0805-4027-830E-AEBF15860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2E1E7B-247D-4657-A034-54893BB66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7275"/>
              </p:ext>
            </p:extLst>
          </p:nvPr>
        </p:nvGraphicFramePr>
        <p:xfrm>
          <a:off x="76200" y="803680"/>
          <a:ext cx="12039598" cy="5992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6751">
                  <a:extLst>
                    <a:ext uri="{9D8B030D-6E8A-4147-A177-3AD203B41FA5}">
                      <a16:colId xmlns:a16="http://schemas.microsoft.com/office/drawing/2014/main" val="201870721"/>
                    </a:ext>
                  </a:extLst>
                </a:gridCol>
                <a:gridCol w="2977929">
                  <a:extLst>
                    <a:ext uri="{9D8B030D-6E8A-4147-A177-3AD203B41FA5}">
                      <a16:colId xmlns:a16="http://schemas.microsoft.com/office/drawing/2014/main" val="2174331569"/>
                    </a:ext>
                  </a:extLst>
                </a:gridCol>
                <a:gridCol w="644520">
                  <a:extLst>
                    <a:ext uri="{9D8B030D-6E8A-4147-A177-3AD203B41FA5}">
                      <a16:colId xmlns:a16="http://schemas.microsoft.com/office/drawing/2014/main" val="38981171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55564559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33052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01669445"/>
                    </a:ext>
                  </a:extLst>
                </a:gridCol>
                <a:gridCol w="733669">
                  <a:extLst>
                    <a:ext uri="{9D8B030D-6E8A-4147-A177-3AD203B41FA5}">
                      <a16:colId xmlns:a16="http://schemas.microsoft.com/office/drawing/2014/main" val="3879279639"/>
                    </a:ext>
                  </a:extLst>
                </a:gridCol>
                <a:gridCol w="456738">
                  <a:extLst>
                    <a:ext uri="{9D8B030D-6E8A-4147-A177-3AD203B41FA5}">
                      <a16:colId xmlns:a16="http://schemas.microsoft.com/office/drawing/2014/main" val="195869924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3781920617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4184674049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2347550665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3181613389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2528354185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1341218321"/>
                    </a:ext>
                  </a:extLst>
                </a:gridCol>
                <a:gridCol w="365390">
                  <a:extLst>
                    <a:ext uri="{9D8B030D-6E8A-4147-A177-3AD203B41FA5}">
                      <a16:colId xmlns:a16="http://schemas.microsoft.com/office/drawing/2014/main" val="548096208"/>
                    </a:ext>
                  </a:extLst>
                </a:gridCol>
                <a:gridCol w="519063">
                  <a:extLst>
                    <a:ext uri="{9D8B030D-6E8A-4147-A177-3AD203B41FA5}">
                      <a16:colId xmlns:a16="http://schemas.microsoft.com/office/drawing/2014/main" val="4775918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1672121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957299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98980493"/>
                    </a:ext>
                  </a:extLst>
                </a:gridCol>
                <a:gridCol w="380998">
                  <a:extLst>
                    <a:ext uri="{9D8B030D-6E8A-4147-A177-3AD203B41FA5}">
                      <a16:colId xmlns:a16="http://schemas.microsoft.com/office/drawing/2014/main" val="3010848110"/>
                    </a:ext>
                  </a:extLst>
                </a:gridCol>
              </a:tblGrid>
              <a:tr h="18797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Rating of Importance to Customer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4277533421"/>
                  </a:ext>
                </a:extLst>
              </a:tr>
              <a:tr h="36521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625028834"/>
                  </a:ext>
                </a:extLst>
              </a:tr>
              <a:tr h="1192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MQTT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Ability to heavy tasks without impacting realtime applications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Supports a Local HMI per machine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Experience of local engineers and E-Techs with the hardware/ software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Ease of remote administration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Repairability/ replacability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Commonly installed development environment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Software and Hardware documentation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Resident IO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IO Expandability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Complexity of initial setup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Adding restrictions from external software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support for multiple machines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report Complexity for part failure reasons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Cost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1651712684"/>
                  </a:ext>
                </a:extLst>
              </a:tr>
              <a:tr h="3598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Area of opportunity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 of Improvement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Process Input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vert="vert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extLst>
                  <a:ext uri="{0D108BD9-81ED-4DB2-BD59-A6C34878D82A}">
                    <a16:rowId xmlns:a16="http://schemas.microsoft.com/office/drawing/2014/main" val="4055833282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Scada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Scada Box reporting to camstar with a local HMI Built in Node red and a remote administrative site in FreeBoard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501.7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1907275928"/>
                  </a:ext>
                </a:extLst>
              </a:tr>
              <a:tr h="370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Siemens PLC Reporting a single machine to camstar with a local HMI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833.3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437712726"/>
                  </a:ext>
                </a:extLst>
              </a:tr>
              <a:tr h="363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Single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1510sp Siemens PLC Reporting a single machine to camstar with a local HMI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826.7</a:t>
                      </a:r>
                      <a:endParaRPr lang="en-US" sz="1200" b="0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2496007300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Multi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1510SP CPU with remote IO, and HMI spread to each machine it is connected to. Limited to 4 machines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835.0</a:t>
                      </a:r>
                      <a:endParaRPr lang="en-US" sz="1200" b="0" i="0" u="none" strike="noStrike">
                        <a:solidFill>
                          <a:srgbClr val="F79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009718852"/>
                  </a:ext>
                </a:extLst>
              </a:tr>
              <a:tr h="5422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1212C Multi Machine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1212C with remote IO, and HMI spread to each machine it is connected to. Limited to 4 machines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785.0</a:t>
                      </a:r>
                      <a:endParaRPr lang="en-US" sz="1200" b="0" i="0" u="none" strike="noStrike">
                        <a:solidFill>
                          <a:srgbClr val="F7964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2927029410"/>
                  </a:ext>
                </a:extLst>
              </a:tr>
              <a:tr h="7213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1510SP Line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 1510SP CPU with remote IO spread to each machine on a line. With 1 HMI at the end and beginning of the line only. Can support up to 32 machines.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764.3</a:t>
                      </a:r>
                      <a:endParaRPr lang="en-US" sz="1200" b="0" i="0" u="none" strike="noStrike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3864976448"/>
                  </a:ext>
                </a:extLst>
              </a:tr>
              <a:tr h="721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1212C Line Solution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 1212Ccpu with remote IO spread to each machine on a line with 1 HMI at the end and beginning of the line only. Can support up to 32 machines.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764.3</a:t>
                      </a:r>
                      <a:endParaRPr lang="en-US" sz="12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9" marR="5049" marT="5049" marB="0" anchor="ctr"/>
                </a:tc>
                <a:extLst>
                  <a:ext uri="{0D108BD9-81ED-4DB2-BD59-A6C34878D82A}">
                    <a16:rowId xmlns:a16="http://schemas.microsoft.com/office/drawing/2014/main" val="413380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ED2330-19D7-4269-BCA8-4FE8F0E07355}"/>
              </a:ext>
            </a:extLst>
          </p:cNvPr>
          <p:cNvSpPr/>
          <p:nvPr/>
        </p:nvSpPr>
        <p:spPr bwMode="auto">
          <a:xfrm>
            <a:off x="4077668" y="1572629"/>
            <a:ext cx="3064331" cy="4666246"/>
          </a:xfrm>
          <a:custGeom>
            <a:avLst/>
            <a:gdLst>
              <a:gd name="connsiteX0" fmla="*/ 0 w 1941624"/>
              <a:gd name="connsiteY0" fmla="*/ 0 h 3438940"/>
              <a:gd name="connsiteX1" fmla="*/ 1941624 w 1941624"/>
              <a:gd name="connsiteY1" fmla="*/ 0 h 3438940"/>
              <a:gd name="connsiteX2" fmla="*/ 1941624 w 1941624"/>
              <a:gd name="connsiteY2" fmla="*/ 3438940 h 3438940"/>
              <a:gd name="connsiteX3" fmla="*/ 0 w 1941624"/>
              <a:gd name="connsiteY3" fmla="*/ 3438940 h 3438940"/>
              <a:gd name="connsiteX4" fmla="*/ 0 w 1941624"/>
              <a:gd name="connsiteY4" fmla="*/ 0 h 3438940"/>
              <a:gd name="connsiteX0" fmla="*/ 0 w 1941624"/>
              <a:gd name="connsiteY0" fmla="*/ 0 h 3438940"/>
              <a:gd name="connsiteX1" fmla="*/ 1941624 w 1941624"/>
              <a:gd name="connsiteY1" fmla="*/ 0 h 3438940"/>
              <a:gd name="connsiteX2" fmla="*/ 1941624 w 1941624"/>
              <a:gd name="connsiteY2" fmla="*/ 3438940 h 3438940"/>
              <a:gd name="connsiteX3" fmla="*/ 1921755 w 1941624"/>
              <a:gd name="connsiteY3" fmla="*/ 1152939 h 3438940"/>
              <a:gd name="connsiteX4" fmla="*/ 0 w 1941624"/>
              <a:gd name="connsiteY4" fmla="*/ 3438940 h 3438940"/>
              <a:gd name="connsiteX5" fmla="*/ 0 w 1941624"/>
              <a:gd name="connsiteY5" fmla="*/ 0 h 3438940"/>
              <a:gd name="connsiteX0" fmla="*/ 0 w 1961512"/>
              <a:gd name="connsiteY0" fmla="*/ 0 h 3538330"/>
              <a:gd name="connsiteX1" fmla="*/ 1941624 w 1961512"/>
              <a:gd name="connsiteY1" fmla="*/ 0 h 3538330"/>
              <a:gd name="connsiteX2" fmla="*/ 1941624 w 1961512"/>
              <a:gd name="connsiteY2" fmla="*/ 3438940 h 3538330"/>
              <a:gd name="connsiteX3" fmla="*/ 1961512 w 1961512"/>
              <a:gd name="connsiteY3" fmla="*/ 3538330 h 3538330"/>
              <a:gd name="connsiteX4" fmla="*/ 0 w 1961512"/>
              <a:gd name="connsiteY4" fmla="*/ 3438940 h 3538330"/>
              <a:gd name="connsiteX5" fmla="*/ 0 w 1961512"/>
              <a:gd name="connsiteY5" fmla="*/ 0 h 3538330"/>
              <a:gd name="connsiteX0" fmla="*/ 0 w 1961512"/>
              <a:gd name="connsiteY0" fmla="*/ 0 h 3538330"/>
              <a:gd name="connsiteX1" fmla="*/ 1941624 w 1961512"/>
              <a:gd name="connsiteY1" fmla="*/ 0 h 3538330"/>
              <a:gd name="connsiteX2" fmla="*/ 1931685 w 1961512"/>
              <a:gd name="connsiteY2" fmla="*/ 1192696 h 3538330"/>
              <a:gd name="connsiteX3" fmla="*/ 1961512 w 1961512"/>
              <a:gd name="connsiteY3" fmla="*/ 3538330 h 3538330"/>
              <a:gd name="connsiteX4" fmla="*/ 0 w 1961512"/>
              <a:gd name="connsiteY4" fmla="*/ 3438940 h 3538330"/>
              <a:gd name="connsiteX5" fmla="*/ 0 w 1961512"/>
              <a:gd name="connsiteY5" fmla="*/ 0 h 3538330"/>
              <a:gd name="connsiteX0" fmla="*/ 0 w 1941633"/>
              <a:gd name="connsiteY0" fmla="*/ 0 h 3438940"/>
              <a:gd name="connsiteX1" fmla="*/ 1941624 w 1941633"/>
              <a:gd name="connsiteY1" fmla="*/ 0 h 3438940"/>
              <a:gd name="connsiteX2" fmla="*/ 1931685 w 1941633"/>
              <a:gd name="connsiteY2" fmla="*/ 1192696 h 3438940"/>
              <a:gd name="connsiteX3" fmla="*/ 1941633 w 1941633"/>
              <a:gd name="connsiteY3" fmla="*/ 3438939 h 3438940"/>
              <a:gd name="connsiteX4" fmla="*/ 0 w 1941633"/>
              <a:gd name="connsiteY4" fmla="*/ 3438940 h 3438940"/>
              <a:gd name="connsiteX5" fmla="*/ 0 w 1941633"/>
              <a:gd name="connsiteY5" fmla="*/ 0 h 3438940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1941633 w 3054807"/>
              <a:gd name="connsiteY3" fmla="*/ 3458817 h 3458818"/>
              <a:gd name="connsiteX4" fmla="*/ 0 w 3054807"/>
              <a:gd name="connsiteY4" fmla="*/ 3458818 h 3458818"/>
              <a:gd name="connsiteX5" fmla="*/ 0 w 3054807"/>
              <a:gd name="connsiteY5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2637373 w 3054807"/>
              <a:gd name="connsiteY3" fmla="*/ 477077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1931685 w 3054807"/>
              <a:gd name="connsiteY2" fmla="*/ 1212574 h 3458818"/>
              <a:gd name="connsiteX3" fmla="*/ 1951573 w 3054807"/>
              <a:gd name="connsiteY3" fmla="*/ 142129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51573 w 3054807"/>
              <a:gd name="connsiteY3" fmla="*/ 142129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31695 w 3054807"/>
              <a:gd name="connsiteY3" fmla="*/ 108336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54807"/>
              <a:gd name="connsiteY0" fmla="*/ 19878 h 3458818"/>
              <a:gd name="connsiteX1" fmla="*/ 3054807 w 3054807"/>
              <a:gd name="connsiteY1" fmla="*/ 0 h 3458818"/>
              <a:gd name="connsiteX2" fmla="*/ 3054806 w 3054807"/>
              <a:gd name="connsiteY2" fmla="*/ 1093304 h 3458818"/>
              <a:gd name="connsiteX3" fmla="*/ 1941220 w 3054807"/>
              <a:gd name="connsiteY3" fmla="*/ 871555 h 3458818"/>
              <a:gd name="connsiteX4" fmla="*/ 1941633 w 3054807"/>
              <a:gd name="connsiteY4" fmla="*/ 3458817 h 3458818"/>
              <a:gd name="connsiteX5" fmla="*/ 0 w 3054807"/>
              <a:gd name="connsiteY5" fmla="*/ 3458818 h 3458818"/>
              <a:gd name="connsiteX6" fmla="*/ 0 w 3054807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41220 w 3064331"/>
              <a:gd name="connsiteY3" fmla="*/ 871555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50745 w 3064331"/>
              <a:gd name="connsiteY3" fmla="*/ 935098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  <a:gd name="connsiteX0" fmla="*/ 0 w 3064331"/>
              <a:gd name="connsiteY0" fmla="*/ 19878 h 3458818"/>
              <a:gd name="connsiteX1" fmla="*/ 3054807 w 3064331"/>
              <a:gd name="connsiteY1" fmla="*/ 0 h 3458818"/>
              <a:gd name="connsiteX2" fmla="*/ 3064331 w 3064331"/>
              <a:gd name="connsiteY2" fmla="*/ 930916 h 3458818"/>
              <a:gd name="connsiteX3" fmla="*/ 1950745 w 3064331"/>
              <a:gd name="connsiteY3" fmla="*/ 935098 h 3458818"/>
              <a:gd name="connsiteX4" fmla="*/ 1941633 w 3064331"/>
              <a:gd name="connsiteY4" fmla="*/ 3458817 h 3458818"/>
              <a:gd name="connsiteX5" fmla="*/ 0 w 3064331"/>
              <a:gd name="connsiteY5" fmla="*/ 3458818 h 3458818"/>
              <a:gd name="connsiteX6" fmla="*/ 0 w 3064331"/>
              <a:gd name="connsiteY6" fmla="*/ 19878 h 345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64331" h="3458818">
                <a:moveTo>
                  <a:pt x="0" y="19878"/>
                </a:moveTo>
                <a:lnTo>
                  <a:pt x="3054807" y="0"/>
                </a:lnTo>
                <a:cubicBezTo>
                  <a:pt x="3054807" y="364435"/>
                  <a:pt x="3064331" y="566481"/>
                  <a:pt x="3064331" y="930916"/>
                </a:cubicBezTo>
                <a:lnTo>
                  <a:pt x="1950745" y="935098"/>
                </a:lnTo>
                <a:cubicBezTo>
                  <a:pt x="1947432" y="1614272"/>
                  <a:pt x="1944946" y="2779643"/>
                  <a:pt x="1941633" y="3458817"/>
                </a:cubicBezTo>
                <a:lnTo>
                  <a:pt x="0" y="3458818"/>
                </a:lnTo>
                <a:lnTo>
                  <a:pt x="0" y="19878"/>
                </a:lnTo>
                <a:close/>
              </a:path>
            </a:pathLst>
          </a:custGeom>
          <a:solidFill>
            <a:schemeClr val="tx2">
              <a:alpha val="0"/>
            </a:schemeClr>
          </a:solidFill>
          <a:ln w="730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599900"/>
            <a:ext cx="10752667" cy="403405"/>
          </a:xfrm>
        </p:spPr>
        <p:txBody>
          <a:bodyPr/>
          <a:lstStyle/>
          <a:p>
            <a:r>
              <a:rPr lang="en-US" dirty="0"/>
              <a:t>Pac-Lite 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9" y="1237781"/>
            <a:ext cx="3967763" cy="5111486"/>
          </a:xfrm>
        </p:spPr>
        <p:txBody>
          <a:bodyPr/>
          <a:lstStyle/>
          <a:p>
            <a:r>
              <a:rPr lang="en-US" sz="2000" dirty="0"/>
              <a:t>Report Machine Output</a:t>
            </a:r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Up/Down status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Good/Bad part output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Machine indexes 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Empty head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What product is being produced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power 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10 Input to </a:t>
            </a:r>
            <a:r>
              <a:rPr lang="en-US" sz="1600" dirty="0" err="1"/>
              <a:t>pac</a:t>
            </a:r>
            <a:r>
              <a:rPr lang="en-US" sz="1600" dirty="0"/>
              <a:t>-lite</a:t>
            </a:r>
          </a:p>
          <a:p>
            <a:r>
              <a:rPr lang="en-US" sz="2000" dirty="0"/>
              <a:t>Display Machine Status</a:t>
            </a:r>
            <a:endParaRPr lang="en-US" sz="160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Status stack light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use 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4 outputs from </a:t>
            </a:r>
            <a:r>
              <a:rPr lang="en-US" sz="1600" dirty="0" err="1"/>
              <a:t>pac</a:t>
            </a:r>
            <a:r>
              <a:rPr lang="en-US" sz="1600" dirty="0"/>
              <a:t>-lite</a:t>
            </a:r>
          </a:p>
          <a:p>
            <a:r>
              <a:rPr lang="en-US" sz="2000" dirty="0"/>
              <a:t>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selection- NAED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Defined DT button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Self managed NAED list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Display diagnostics.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926177C-1734-42FD-82EE-6CD2879D1CB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963461" y="1611162"/>
          <a:ext cx="4228576" cy="384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Acrobat Document" r:id="rId4" imgW="5486400" imgH="4114800" progId="AcroExch.Document.DC">
                  <p:embed/>
                </p:oleObj>
              </mc:Choice>
              <mc:Fallback>
                <p:oleObj name="Acrobat Document" r:id="rId4" imgW="5486400" imgH="4114800" progId="AcroExch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926177C-1734-42FD-82EE-6CD2879D1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63461" y="1611162"/>
                        <a:ext cx="4228576" cy="3840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81982C-ADBB-4E8E-9187-E37566DACDB7}"/>
              </a:ext>
            </a:extLst>
          </p:cNvPr>
          <p:cNvSpPr txBox="1"/>
          <p:nvPr/>
        </p:nvSpPr>
        <p:spPr>
          <a:xfrm>
            <a:off x="9242846" y="1219157"/>
            <a:ext cx="2903563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Sample UI on a Siemens HMI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CA552-4ED4-45F0-BE9A-C8021C7F6182}"/>
              </a:ext>
            </a:extLst>
          </p:cNvPr>
          <p:cNvSpPr txBox="1"/>
          <p:nvPr/>
        </p:nvSpPr>
        <p:spPr>
          <a:xfrm>
            <a:off x="8115971" y="5001340"/>
            <a:ext cx="1218603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New NAED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16300-6C28-4027-B096-D78F1E3E7F89}"/>
              </a:ext>
            </a:extLst>
          </p:cNvPr>
          <p:cNvSpPr txBox="1"/>
          <p:nvPr/>
        </p:nvSpPr>
        <p:spPr>
          <a:xfrm>
            <a:off x="9408977" y="4985520"/>
            <a:ext cx="675185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F06DE-BDA4-4EB7-824D-FF0AD1ADF972}"/>
              </a:ext>
            </a:extLst>
          </p:cNvPr>
          <p:cNvSpPr txBox="1"/>
          <p:nvPr/>
        </p:nvSpPr>
        <p:spPr>
          <a:xfrm>
            <a:off x="10954682" y="4971340"/>
            <a:ext cx="561372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79A9D-B253-4B78-9F0A-17E4B9E02576}"/>
              </a:ext>
            </a:extLst>
          </p:cNvPr>
          <p:cNvSpPr/>
          <p:nvPr/>
        </p:nvSpPr>
        <p:spPr bwMode="auto">
          <a:xfrm>
            <a:off x="5123313" y="1769025"/>
            <a:ext cx="1774481" cy="75424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Camstar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5D9CA-E5B0-4550-BE3D-89C84D289F22}"/>
              </a:ext>
            </a:extLst>
          </p:cNvPr>
          <p:cNvSpPr/>
          <p:nvPr/>
        </p:nvSpPr>
        <p:spPr bwMode="auto">
          <a:xfrm>
            <a:off x="4154126" y="2958327"/>
            <a:ext cx="1772315" cy="754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A3A14-D525-41C3-A1D3-467031FC99E6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 bwMode="auto">
          <a:xfrm flipV="1">
            <a:off x="5040284" y="2523272"/>
            <a:ext cx="970270" cy="435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F7E45-635B-43A9-BBBD-3DF10EFF9266}"/>
              </a:ext>
            </a:extLst>
          </p:cNvPr>
          <p:cNvSpPr/>
          <p:nvPr/>
        </p:nvSpPr>
        <p:spPr bwMode="auto">
          <a:xfrm>
            <a:off x="4151961" y="5257800"/>
            <a:ext cx="1774480" cy="900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Legacy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6D1D2F-523D-45B3-ACAD-E9788CA79A16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 bwMode="auto">
          <a:xfrm flipV="1">
            <a:off x="5039201" y="3712574"/>
            <a:ext cx="1083" cy="154522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Datumsplatzhalter 3">
            <a:extLst>
              <a:ext uri="{FF2B5EF4-FFF2-40B4-BE49-F238E27FC236}">
                <a16:creationId xmlns:a16="http://schemas.microsoft.com/office/drawing/2014/main" id="{E1E1482E-D24B-40D0-A569-26253239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210E18-0C9F-4CF4-9206-39EC397335E1}"/>
              </a:ext>
            </a:extLst>
          </p:cNvPr>
          <p:cNvSpPr/>
          <p:nvPr/>
        </p:nvSpPr>
        <p:spPr bwMode="auto">
          <a:xfrm>
            <a:off x="6094667" y="2958327"/>
            <a:ext cx="1774481" cy="7542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5C1B9-4666-4802-A31B-B1CCC14619C2}"/>
              </a:ext>
            </a:extLst>
          </p:cNvPr>
          <p:cNvSpPr/>
          <p:nvPr/>
        </p:nvSpPr>
        <p:spPr bwMode="auto">
          <a:xfrm>
            <a:off x="6096545" y="5271698"/>
            <a:ext cx="1774481" cy="900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CE5B15-67D5-4230-98A9-E1DC86E16D6D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 bwMode="auto">
          <a:xfrm flipH="1" flipV="1">
            <a:off x="6981908" y="4969631"/>
            <a:ext cx="1878" cy="3020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94E939-FAFA-4FCC-961E-1E82F0FBC354}"/>
              </a:ext>
            </a:extLst>
          </p:cNvPr>
          <p:cNvCxnSpPr>
            <a:cxnSpLocks/>
            <a:stCxn id="28" idx="0"/>
            <a:endCxn id="14" idx="2"/>
          </p:cNvCxnSpPr>
          <p:nvPr/>
        </p:nvCxnSpPr>
        <p:spPr bwMode="auto">
          <a:xfrm flipH="1" flipV="1">
            <a:off x="6010554" y="2523272"/>
            <a:ext cx="971354" cy="4350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072338-8CDF-4E31-BCBF-90648707C4ED}"/>
              </a:ext>
            </a:extLst>
          </p:cNvPr>
          <p:cNvSpPr txBox="1"/>
          <p:nvPr/>
        </p:nvSpPr>
        <p:spPr>
          <a:xfrm>
            <a:off x="4151961" y="1247986"/>
            <a:ext cx="2922595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Scope of the project in orange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B0963-2AEA-4407-93C3-52351A83E12F}"/>
              </a:ext>
            </a:extLst>
          </p:cNvPr>
          <p:cNvSpPr/>
          <p:nvPr/>
        </p:nvSpPr>
        <p:spPr bwMode="auto">
          <a:xfrm>
            <a:off x="6094667" y="4069129"/>
            <a:ext cx="1774481" cy="9005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AFD9B-D421-43FA-A706-E1931A0DD0CD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 bwMode="auto">
          <a:xfrm flipV="1">
            <a:off x="6981908" y="3712574"/>
            <a:ext cx="0" cy="35655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886C25-7D53-484E-A3FA-D5AC7E21A80F}"/>
              </a:ext>
            </a:extLst>
          </p:cNvPr>
          <p:cNvSpPr txBox="1"/>
          <p:nvPr/>
        </p:nvSpPr>
        <p:spPr>
          <a:xfrm>
            <a:off x="3935390" y="2540850"/>
            <a:ext cx="1758745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MQTT Packets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FFF974-AA3A-4A63-8600-781B2FDA071B}"/>
              </a:ext>
            </a:extLst>
          </p:cNvPr>
          <p:cNvSpPr txBox="1"/>
          <p:nvPr/>
        </p:nvSpPr>
        <p:spPr>
          <a:xfrm>
            <a:off x="4388550" y="4307327"/>
            <a:ext cx="1027846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Digital IO</a:t>
            </a:r>
          </a:p>
        </p:txBody>
      </p:sp>
      <p:pic>
        <p:nvPicPr>
          <p:cNvPr id="33" name="Bild 17">
            <a:extLst>
              <a:ext uri="{FF2B5EF4-FFF2-40B4-BE49-F238E27FC236}">
                <a16:creationId xmlns:a16="http://schemas.microsoft.com/office/drawing/2014/main" id="{C75F61AC-046E-4712-9A66-4D7D3924D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0DA6A2F-9DC7-48CD-AD57-BB75FFD2790E}"/>
              </a:ext>
            </a:extLst>
          </p:cNvPr>
          <p:cNvSpPr txBox="1"/>
          <p:nvPr/>
        </p:nvSpPr>
        <p:spPr>
          <a:xfrm>
            <a:off x="9998400" y="5013556"/>
            <a:ext cx="821059" cy="342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98033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725366"/>
            <a:ext cx="10752667" cy="400171"/>
          </a:xfrm>
        </p:spPr>
        <p:txBody>
          <a:bodyPr/>
          <a:lstStyle/>
          <a:p>
            <a:r>
              <a:rPr lang="en-US" dirty="0"/>
              <a:t>Proposed Pac Light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719667" y="1275769"/>
            <a:ext cx="8211059" cy="49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One CPU per machine solution</a:t>
            </a:r>
            <a:endParaRPr lang="en-US" sz="18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 a local HMI for user input, information and diagnostics display.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Easy for E-Techs to troubleshoot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a single machine and report it to Camstar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One CPU per three machine solution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Integration with up to three target machines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 up to four remote HMIs for user input, information and diagnostics display.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up to three machines and report it to Camstar as separate machines.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One CPU per line solution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One remote IO bundle per machine.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Provides one display at beginning or end of line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800" kern="0" dirty="0"/>
              <a:t>Reliably record output of up to 32 machines and report it to Camstar as separate machines.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C7461-BB1E-40CF-AA25-ED4A36F025D0}"/>
              </a:ext>
            </a:extLst>
          </p:cNvPr>
          <p:cNvSpPr/>
          <p:nvPr/>
        </p:nvSpPr>
        <p:spPr bwMode="auto">
          <a:xfrm>
            <a:off x="9062287" y="1914968"/>
            <a:ext cx="899196" cy="4420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0CF26-AE64-4029-9B14-76E6284834EF}"/>
              </a:ext>
            </a:extLst>
          </p:cNvPr>
          <p:cNvSpPr/>
          <p:nvPr/>
        </p:nvSpPr>
        <p:spPr bwMode="auto">
          <a:xfrm>
            <a:off x="10006099" y="1256600"/>
            <a:ext cx="1161134" cy="472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6D45F1-3D8F-4091-BBBC-DDC93EA7458B}"/>
              </a:ext>
            </a:extLst>
          </p:cNvPr>
          <p:cNvSpPr/>
          <p:nvPr/>
        </p:nvSpPr>
        <p:spPr bwMode="auto">
          <a:xfrm>
            <a:off x="10008540" y="2613919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E32572-4C82-4A0A-9593-57857F264718}"/>
              </a:ext>
            </a:extLst>
          </p:cNvPr>
          <p:cNvSpPr/>
          <p:nvPr/>
        </p:nvSpPr>
        <p:spPr bwMode="auto">
          <a:xfrm>
            <a:off x="11137467" y="4047249"/>
            <a:ext cx="965266" cy="36921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C91248-C940-4DAB-B976-22B578D36A8E}"/>
              </a:ext>
            </a:extLst>
          </p:cNvPr>
          <p:cNvSpPr/>
          <p:nvPr/>
        </p:nvSpPr>
        <p:spPr bwMode="auto">
          <a:xfrm>
            <a:off x="11131011" y="3161420"/>
            <a:ext cx="971722" cy="381665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D9E207-9DD9-439D-BFA0-7DC94B4BC7E2}"/>
              </a:ext>
            </a:extLst>
          </p:cNvPr>
          <p:cNvSpPr/>
          <p:nvPr/>
        </p:nvSpPr>
        <p:spPr bwMode="auto">
          <a:xfrm>
            <a:off x="11131011" y="3619452"/>
            <a:ext cx="971722" cy="34624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003B8D-8BE3-47CC-98B3-6DE1887FDFD5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 bwMode="auto">
          <a:xfrm flipV="1">
            <a:off x="9961483" y="1729464"/>
            <a:ext cx="625183" cy="40653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AC3F342A-55DC-4CEC-9AD5-082B433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08AB68-E590-494D-A9F0-93ADBAB5D8CF}"/>
              </a:ext>
            </a:extLst>
          </p:cNvPr>
          <p:cNvSpPr/>
          <p:nvPr/>
        </p:nvSpPr>
        <p:spPr bwMode="auto">
          <a:xfrm>
            <a:off x="8930726" y="3716018"/>
            <a:ext cx="91440" cy="260093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F6109-D7A9-4A28-838F-FE001FE588C7}"/>
              </a:ext>
            </a:extLst>
          </p:cNvPr>
          <p:cNvSpPr/>
          <p:nvPr/>
        </p:nvSpPr>
        <p:spPr bwMode="auto">
          <a:xfrm>
            <a:off x="8930726" y="1233943"/>
            <a:ext cx="91440" cy="250269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EC74BF-9AAC-458B-A98A-2C77BDDA7919}"/>
              </a:ext>
            </a:extLst>
          </p:cNvPr>
          <p:cNvSpPr/>
          <p:nvPr/>
        </p:nvSpPr>
        <p:spPr bwMode="auto">
          <a:xfrm>
            <a:off x="8951632" y="246250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6" name="Bild 17">
            <a:extLst>
              <a:ext uri="{FF2B5EF4-FFF2-40B4-BE49-F238E27FC236}">
                <a16:creationId xmlns:a16="http://schemas.microsoft.com/office/drawing/2014/main" id="{DB81FAFA-929D-4371-847E-D160BBCD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B926C18-014A-4DEC-821F-2F3B37693177}"/>
              </a:ext>
            </a:extLst>
          </p:cNvPr>
          <p:cNvSpPr/>
          <p:nvPr/>
        </p:nvSpPr>
        <p:spPr bwMode="auto">
          <a:xfrm>
            <a:off x="11137467" y="1948854"/>
            <a:ext cx="965266" cy="41334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88C716-AC5F-4526-9434-9B45A1F56898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 bwMode="auto">
          <a:xfrm>
            <a:off x="10586666" y="1729464"/>
            <a:ext cx="550801" cy="42606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A6267-BDEE-4110-9DD8-136977DD7EB8}"/>
              </a:ext>
            </a:extLst>
          </p:cNvPr>
          <p:cNvSpPr/>
          <p:nvPr/>
        </p:nvSpPr>
        <p:spPr bwMode="auto">
          <a:xfrm>
            <a:off x="9069762" y="4027218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Machine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3586E-E3EF-4746-8A86-07D3FC80E127}"/>
              </a:ext>
            </a:extLst>
          </p:cNvPr>
          <p:cNvSpPr/>
          <p:nvPr/>
        </p:nvSpPr>
        <p:spPr bwMode="auto">
          <a:xfrm>
            <a:off x="9069542" y="3601451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45D870-3073-4309-8C92-077F10356F28}"/>
              </a:ext>
            </a:extLst>
          </p:cNvPr>
          <p:cNvSpPr/>
          <p:nvPr/>
        </p:nvSpPr>
        <p:spPr bwMode="auto">
          <a:xfrm>
            <a:off x="9062077" y="3153982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B9F64B-7DFC-4C76-B2F5-0BA83123D019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 bwMode="auto">
          <a:xfrm>
            <a:off x="10587887" y="3079866"/>
            <a:ext cx="543124" cy="27238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45042A5-F7F9-47E8-A5F5-7797B5104B56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 bwMode="auto">
          <a:xfrm>
            <a:off x="10587887" y="3079866"/>
            <a:ext cx="543124" cy="7127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4346AA-F55F-466E-B1B3-84A5F49F4AA3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 bwMode="auto">
          <a:xfrm>
            <a:off x="10587887" y="3079866"/>
            <a:ext cx="549580" cy="115199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4A34993-5830-4083-AE18-D4040885B287}"/>
              </a:ext>
            </a:extLst>
          </p:cNvPr>
          <p:cNvSpPr/>
          <p:nvPr/>
        </p:nvSpPr>
        <p:spPr bwMode="auto">
          <a:xfrm>
            <a:off x="8974917" y="450544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C769AD-07B4-4E80-B883-342649CFF907}"/>
              </a:ext>
            </a:extLst>
          </p:cNvPr>
          <p:cNvCxnSpPr>
            <a:cxnSpLocks/>
            <a:stCxn id="57" idx="3"/>
            <a:endCxn id="12" idx="2"/>
          </p:cNvCxnSpPr>
          <p:nvPr/>
        </p:nvCxnSpPr>
        <p:spPr bwMode="auto">
          <a:xfrm flipV="1">
            <a:off x="9961482" y="3079866"/>
            <a:ext cx="626405" cy="2713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21E8C3F-F1E8-4D94-BDFD-41AF3C71DE1D}"/>
              </a:ext>
            </a:extLst>
          </p:cNvPr>
          <p:cNvCxnSpPr>
            <a:cxnSpLocks/>
            <a:stCxn id="56" idx="3"/>
            <a:endCxn id="12" idx="2"/>
          </p:cNvCxnSpPr>
          <p:nvPr/>
        </p:nvCxnSpPr>
        <p:spPr bwMode="auto">
          <a:xfrm flipV="1">
            <a:off x="9968947" y="3079866"/>
            <a:ext cx="618940" cy="71881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5CE40C2-3490-4712-B3F0-59071CB9A102}"/>
              </a:ext>
            </a:extLst>
          </p:cNvPr>
          <p:cNvCxnSpPr>
            <a:cxnSpLocks/>
            <a:stCxn id="54" idx="3"/>
            <a:endCxn id="12" idx="2"/>
          </p:cNvCxnSpPr>
          <p:nvPr/>
        </p:nvCxnSpPr>
        <p:spPr bwMode="auto">
          <a:xfrm flipV="1">
            <a:off x="9969167" y="3079866"/>
            <a:ext cx="618720" cy="1144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ACF335-0C57-48C8-B5A2-5FEC59B291F7}"/>
              </a:ext>
            </a:extLst>
          </p:cNvPr>
          <p:cNvSpPr/>
          <p:nvPr/>
        </p:nvSpPr>
        <p:spPr bwMode="auto">
          <a:xfrm>
            <a:off x="9952905" y="4645691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B17718-56B5-424A-B0A9-966186A7D798}"/>
              </a:ext>
            </a:extLst>
          </p:cNvPr>
          <p:cNvSpPr/>
          <p:nvPr/>
        </p:nvSpPr>
        <p:spPr bwMode="auto">
          <a:xfrm>
            <a:off x="10074132" y="5798812"/>
            <a:ext cx="906964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E6F2F-341E-4016-B038-54B53D502655}"/>
              </a:ext>
            </a:extLst>
          </p:cNvPr>
          <p:cNvSpPr/>
          <p:nvPr/>
        </p:nvSpPr>
        <p:spPr bwMode="auto">
          <a:xfrm>
            <a:off x="9109135" y="5798810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5EA2D-67DF-486E-9229-D49ECF7118C8}"/>
              </a:ext>
            </a:extLst>
          </p:cNvPr>
          <p:cNvSpPr/>
          <p:nvPr/>
        </p:nvSpPr>
        <p:spPr bwMode="auto">
          <a:xfrm>
            <a:off x="11063230" y="5798811"/>
            <a:ext cx="935627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750E27-7772-4BE1-89B5-2A752CF7D254}"/>
              </a:ext>
            </a:extLst>
          </p:cNvPr>
          <p:cNvSpPr/>
          <p:nvPr/>
        </p:nvSpPr>
        <p:spPr bwMode="auto">
          <a:xfrm>
            <a:off x="11167234" y="5119173"/>
            <a:ext cx="935500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AB9C8A-18B3-48A7-96D3-7B9EF8054FD1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 bwMode="auto">
          <a:xfrm flipH="1" flipV="1">
            <a:off x="10532252" y="5111638"/>
            <a:ext cx="998792" cy="6871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C4E0D3-7CBA-4195-AABC-2736C5440B48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 bwMode="auto">
          <a:xfrm flipV="1">
            <a:off x="10527614" y="5111638"/>
            <a:ext cx="4638" cy="6871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F94DF2-AAC7-42D8-8DD0-49414990A34B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 bwMode="auto">
          <a:xfrm flipV="1">
            <a:off x="9558838" y="5111638"/>
            <a:ext cx="973414" cy="6871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8924F96-8F60-4802-9A31-7F2859212BD9}"/>
              </a:ext>
            </a:extLst>
          </p:cNvPr>
          <p:cNvSpPr/>
          <p:nvPr/>
        </p:nvSpPr>
        <p:spPr bwMode="auto">
          <a:xfrm>
            <a:off x="9043708" y="5119173"/>
            <a:ext cx="855794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FC2A43D-3B54-4503-B967-BD853A4C03A8}"/>
              </a:ext>
            </a:extLst>
          </p:cNvPr>
          <p:cNvCxnSpPr>
            <a:cxnSpLocks/>
            <a:stCxn id="38" idx="1"/>
            <a:endCxn id="46" idx="0"/>
          </p:cNvCxnSpPr>
          <p:nvPr/>
        </p:nvCxnSpPr>
        <p:spPr bwMode="auto">
          <a:xfrm rot="10800000" flipV="1">
            <a:off x="9471605" y="4878665"/>
            <a:ext cx="481300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24DA1BF-01CF-4AA8-8878-EE19C1D60211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 bwMode="auto">
          <a:xfrm>
            <a:off x="11111598" y="4878665"/>
            <a:ext cx="523386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694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A934-0BB6-42C0-9CA5-C58C93EC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725366"/>
            <a:ext cx="10752667" cy="400171"/>
          </a:xfrm>
        </p:spPr>
        <p:txBody>
          <a:bodyPr/>
          <a:lstStyle/>
          <a:p>
            <a:r>
              <a:rPr lang="en-US" dirty="0"/>
              <a:t>Architecture Hardware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9C3F-0B04-450F-814C-E1D7EFCD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21C32-9FA4-4FE5-9B4C-7C4587B1686F}"/>
              </a:ext>
            </a:extLst>
          </p:cNvPr>
          <p:cNvSpPr txBox="1">
            <a:spLocks/>
          </p:cNvSpPr>
          <p:nvPr/>
        </p:nvSpPr>
        <p:spPr bwMode="gray">
          <a:xfrm>
            <a:off x="719667" y="1275769"/>
            <a:ext cx="8211059" cy="494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55600" indent="-2047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5397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1"/>
                </a:solidFill>
              </a:rPr>
              <a:t>Scada</a:t>
            </a:r>
            <a:endParaRPr lang="en-US" sz="24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Single machine architecture 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Limited by IO and HMI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1212C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Single, Three machine, or line based architecture.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Limited by number of HMI’s.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Siemens remote IO for multiple machines.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1510SP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Four Machines, or line based architecture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Limited by number of HMI’s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400" kern="0" dirty="0"/>
              <a:t>No integrated IO, requires remote IO or expansion.</a:t>
            </a:r>
          </a:p>
        </p:txBody>
      </p:sp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AC3F342A-55DC-4CEC-9AD5-082B433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26" name="Bild 17">
            <a:extLst>
              <a:ext uri="{FF2B5EF4-FFF2-40B4-BE49-F238E27FC236}">
                <a16:creationId xmlns:a16="http://schemas.microsoft.com/office/drawing/2014/main" id="{DB81FAFA-929D-4371-847E-D160BBCDC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C9C4DD18-8118-4234-BEA6-001D361B54B6}"/>
              </a:ext>
            </a:extLst>
          </p:cNvPr>
          <p:cNvSpPr/>
          <p:nvPr/>
        </p:nvSpPr>
        <p:spPr bwMode="auto">
          <a:xfrm>
            <a:off x="9062287" y="1914968"/>
            <a:ext cx="899196" cy="442057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9345BC-1C7B-4911-88AB-03A63A82BBBF}"/>
              </a:ext>
            </a:extLst>
          </p:cNvPr>
          <p:cNvSpPr/>
          <p:nvPr/>
        </p:nvSpPr>
        <p:spPr bwMode="auto">
          <a:xfrm>
            <a:off x="10006099" y="1256600"/>
            <a:ext cx="1161134" cy="4728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Pac Lite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BC59B4-B555-4124-A9CA-40ECC11D6A26}"/>
              </a:ext>
            </a:extLst>
          </p:cNvPr>
          <p:cNvSpPr/>
          <p:nvPr/>
        </p:nvSpPr>
        <p:spPr bwMode="auto">
          <a:xfrm>
            <a:off x="10008540" y="2613919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DABA2E-04B9-457A-BFBE-943860D4A48C}"/>
              </a:ext>
            </a:extLst>
          </p:cNvPr>
          <p:cNvSpPr/>
          <p:nvPr/>
        </p:nvSpPr>
        <p:spPr bwMode="auto">
          <a:xfrm>
            <a:off x="11137467" y="4047249"/>
            <a:ext cx="965266" cy="36921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3EEF17-4A9A-435C-A517-E9A784E194B2}"/>
              </a:ext>
            </a:extLst>
          </p:cNvPr>
          <p:cNvSpPr/>
          <p:nvPr/>
        </p:nvSpPr>
        <p:spPr bwMode="auto">
          <a:xfrm>
            <a:off x="11131011" y="3161420"/>
            <a:ext cx="971722" cy="381665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1A54BB-812D-4392-A790-F60B5E09F21D}"/>
              </a:ext>
            </a:extLst>
          </p:cNvPr>
          <p:cNvSpPr/>
          <p:nvPr/>
        </p:nvSpPr>
        <p:spPr bwMode="auto">
          <a:xfrm>
            <a:off x="11131011" y="3619452"/>
            <a:ext cx="971722" cy="34624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C9F4E3-BFF8-4D94-B7FF-C1989D1F7FAC}"/>
              </a:ext>
            </a:extLst>
          </p:cNvPr>
          <p:cNvCxnSpPr>
            <a:cxnSpLocks/>
            <a:stCxn id="49" idx="3"/>
            <a:endCxn id="51" idx="2"/>
          </p:cNvCxnSpPr>
          <p:nvPr/>
        </p:nvCxnSpPr>
        <p:spPr bwMode="auto">
          <a:xfrm flipV="1">
            <a:off x="9961483" y="1729464"/>
            <a:ext cx="625183" cy="40653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29D170-6FD8-422E-9903-B1E88DDCC66F}"/>
              </a:ext>
            </a:extLst>
          </p:cNvPr>
          <p:cNvSpPr/>
          <p:nvPr/>
        </p:nvSpPr>
        <p:spPr bwMode="auto">
          <a:xfrm>
            <a:off x="8930726" y="3716018"/>
            <a:ext cx="91440" cy="260093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F6AF61-3FED-4DBD-AC66-A15F5B670377}"/>
              </a:ext>
            </a:extLst>
          </p:cNvPr>
          <p:cNvSpPr/>
          <p:nvPr/>
        </p:nvSpPr>
        <p:spPr bwMode="auto">
          <a:xfrm>
            <a:off x="8930726" y="1233943"/>
            <a:ext cx="91440" cy="250269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CA4E7C-7A90-43EA-A722-4D1194E2B3ED}"/>
              </a:ext>
            </a:extLst>
          </p:cNvPr>
          <p:cNvSpPr/>
          <p:nvPr/>
        </p:nvSpPr>
        <p:spPr bwMode="auto">
          <a:xfrm>
            <a:off x="8951632" y="246250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3B6858-9148-4228-9884-4D55F45CCDDB}"/>
              </a:ext>
            </a:extLst>
          </p:cNvPr>
          <p:cNvSpPr/>
          <p:nvPr/>
        </p:nvSpPr>
        <p:spPr bwMode="auto">
          <a:xfrm>
            <a:off x="11137467" y="1948854"/>
            <a:ext cx="965266" cy="41334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BBECAC-1BE4-4E13-B935-E8E6216A4FA1}"/>
              </a:ext>
            </a:extLst>
          </p:cNvPr>
          <p:cNvCxnSpPr>
            <a:cxnSpLocks/>
            <a:stCxn id="51" idx="2"/>
            <a:endCxn id="69" idx="1"/>
          </p:cNvCxnSpPr>
          <p:nvPr/>
        </p:nvCxnSpPr>
        <p:spPr bwMode="auto">
          <a:xfrm>
            <a:off x="10586666" y="1729464"/>
            <a:ext cx="550801" cy="42606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967110D-8C51-4A07-B2AB-29129B6BFA67}"/>
              </a:ext>
            </a:extLst>
          </p:cNvPr>
          <p:cNvSpPr/>
          <p:nvPr/>
        </p:nvSpPr>
        <p:spPr bwMode="auto">
          <a:xfrm>
            <a:off x="9069762" y="4027218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Machine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A3CA47-1492-4557-900F-C1DC7BEF8A8C}"/>
              </a:ext>
            </a:extLst>
          </p:cNvPr>
          <p:cNvSpPr/>
          <p:nvPr/>
        </p:nvSpPr>
        <p:spPr bwMode="auto">
          <a:xfrm>
            <a:off x="9069542" y="3601451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3B3B58-620A-4A02-97EF-5B9313FBA6EE}"/>
              </a:ext>
            </a:extLst>
          </p:cNvPr>
          <p:cNvSpPr/>
          <p:nvPr/>
        </p:nvSpPr>
        <p:spPr bwMode="auto">
          <a:xfrm>
            <a:off x="9062077" y="3153982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541FD8-5AB2-4EC1-9A27-E02CEF4E79BD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 bwMode="auto">
          <a:xfrm>
            <a:off x="10587887" y="3079866"/>
            <a:ext cx="543124" cy="27238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07F8A8B-6C12-446B-A202-B5309D0DC6FF}"/>
              </a:ext>
            </a:extLst>
          </p:cNvPr>
          <p:cNvCxnSpPr>
            <a:cxnSpLocks/>
            <a:stCxn id="58" idx="2"/>
            <a:endCxn id="61" idx="1"/>
          </p:cNvCxnSpPr>
          <p:nvPr/>
        </p:nvCxnSpPr>
        <p:spPr bwMode="auto">
          <a:xfrm>
            <a:off x="10587887" y="3079866"/>
            <a:ext cx="543124" cy="71270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A8C7D4E-8BBD-44C4-B1EF-63F8874C127C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 bwMode="auto">
          <a:xfrm>
            <a:off x="10587887" y="3079866"/>
            <a:ext cx="549580" cy="115199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339620A-AC09-4E5C-90A0-9611011678FC}"/>
              </a:ext>
            </a:extLst>
          </p:cNvPr>
          <p:cNvSpPr/>
          <p:nvPr/>
        </p:nvSpPr>
        <p:spPr bwMode="auto">
          <a:xfrm>
            <a:off x="8974917" y="4505449"/>
            <a:ext cx="3261274" cy="96644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2B860B-E3D8-4091-9102-B4985334F2FE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 bwMode="auto">
          <a:xfrm flipV="1">
            <a:off x="9961482" y="3079866"/>
            <a:ext cx="626405" cy="2713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936B6D-6927-4793-96A8-5E75B0116B11}"/>
              </a:ext>
            </a:extLst>
          </p:cNvPr>
          <p:cNvCxnSpPr>
            <a:cxnSpLocks/>
            <a:stCxn id="72" idx="3"/>
            <a:endCxn id="58" idx="2"/>
          </p:cNvCxnSpPr>
          <p:nvPr/>
        </p:nvCxnSpPr>
        <p:spPr bwMode="auto">
          <a:xfrm flipV="1">
            <a:off x="9968947" y="3079866"/>
            <a:ext cx="618940" cy="71881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BA19CC-A14C-48B7-8ED0-E20C8D8F4B73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 bwMode="auto">
          <a:xfrm flipV="1">
            <a:off x="9969167" y="3079866"/>
            <a:ext cx="618720" cy="114457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A7663AA-9EF3-4BD7-A7BB-9B28BA2A9D46}"/>
              </a:ext>
            </a:extLst>
          </p:cNvPr>
          <p:cNvSpPr/>
          <p:nvPr/>
        </p:nvSpPr>
        <p:spPr bwMode="auto">
          <a:xfrm>
            <a:off x="9952905" y="4645691"/>
            <a:ext cx="1158693" cy="4659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Pac Lite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82C6ED-D6DE-4B84-8E44-9142DD316528}"/>
              </a:ext>
            </a:extLst>
          </p:cNvPr>
          <p:cNvSpPr/>
          <p:nvPr/>
        </p:nvSpPr>
        <p:spPr bwMode="auto">
          <a:xfrm>
            <a:off x="10074132" y="5798812"/>
            <a:ext cx="906964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5D5C43A-164B-4787-8249-14AA4092CD3A}"/>
              </a:ext>
            </a:extLst>
          </p:cNvPr>
          <p:cNvSpPr/>
          <p:nvPr/>
        </p:nvSpPr>
        <p:spPr bwMode="auto">
          <a:xfrm>
            <a:off x="9109135" y="5798810"/>
            <a:ext cx="899405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6FAC26-72F9-48CF-8C22-302688397244}"/>
              </a:ext>
            </a:extLst>
          </p:cNvPr>
          <p:cNvSpPr/>
          <p:nvPr/>
        </p:nvSpPr>
        <p:spPr bwMode="auto">
          <a:xfrm>
            <a:off x="11063230" y="5798811"/>
            <a:ext cx="935627" cy="3944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Machine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A5AB53-86C6-4BDE-B4C3-C270A39AB7FB}"/>
              </a:ext>
            </a:extLst>
          </p:cNvPr>
          <p:cNvSpPr/>
          <p:nvPr/>
        </p:nvSpPr>
        <p:spPr bwMode="auto">
          <a:xfrm>
            <a:off x="11167234" y="5119173"/>
            <a:ext cx="935500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35603EA-0C3D-4B0B-BB6C-698975AAE957}"/>
              </a:ext>
            </a:extLst>
          </p:cNvPr>
          <p:cNvCxnSpPr>
            <a:cxnSpLocks/>
            <a:stCxn id="85" idx="0"/>
            <a:endCxn id="82" idx="2"/>
          </p:cNvCxnSpPr>
          <p:nvPr/>
        </p:nvCxnSpPr>
        <p:spPr bwMode="auto">
          <a:xfrm flipH="1" flipV="1">
            <a:off x="10532252" y="5111638"/>
            <a:ext cx="998792" cy="6871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5C7072-7BE4-4B38-9DFC-F82B502C45EE}"/>
              </a:ext>
            </a:extLst>
          </p:cNvPr>
          <p:cNvCxnSpPr>
            <a:cxnSpLocks/>
            <a:stCxn id="83" idx="0"/>
            <a:endCxn id="82" idx="2"/>
          </p:cNvCxnSpPr>
          <p:nvPr/>
        </p:nvCxnSpPr>
        <p:spPr bwMode="auto">
          <a:xfrm flipV="1">
            <a:off x="10527614" y="5111638"/>
            <a:ext cx="4638" cy="68717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4B754E-255A-42D8-AF60-BA314EE7DC5D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 bwMode="auto">
          <a:xfrm flipV="1">
            <a:off x="9558838" y="5111638"/>
            <a:ext cx="973414" cy="68717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4FEB4A12-E59C-4AD6-8E7A-A5C00430D08E}"/>
              </a:ext>
            </a:extLst>
          </p:cNvPr>
          <p:cNvSpPr/>
          <p:nvPr/>
        </p:nvSpPr>
        <p:spPr bwMode="auto">
          <a:xfrm>
            <a:off x="9043708" y="5119173"/>
            <a:ext cx="855794" cy="40188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HMI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39D97E3-C5BD-4675-9A57-14ED32EDCE66}"/>
              </a:ext>
            </a:extLst>
          </p:cNvPr>
          <p:cNvCxnSpPr>
            <a:cxnSpLocks/>
            <a:stCxn id="82" idx="1"/>
            <a:endCxn id="90" idx="0"/>
          </p:cNvCxnSpPr>
          <p:nvPr/>
        </p:nvCxnSpPr>
        <p:spPr bwMode="auto">
          <a:xfrm rot="10800000" flipV="1">
            <a:off x="9471605" y="4878665"/>
            <a:ext cx="481300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FCFEECB-4F78-443D-B713-3065A17FB315}"/>
              </a:ext>
            </a:extLst>
          </p:cNvPr>
          <p:cNvCxnSpPr>
            <a:cxnSpLocks/>
            <a:stCxn id="82" idx="3"/>
            <a:endCxn id="86" idx="0"/>
          </p:cNvCxnSpPr>
          <p:nvPr/>
        </p:nvCxnSpPr>
        <p:spPr bwMode="auto">
          <a:xfrm>
            <a:off x="11111598" y="4878665"/>
            <a:ext cx="523386" cy="2405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1662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7">
            <a:extLst>
              <a:ext uri="{FF2B5EF4-FFF2-40B4-BE49-F238E27FC236}">
                <a16:creationId xmlns:a16="http://schemas.microsoft.com/office/drawing/2014/main" id="{B9FB625B-9D43-4118-A96C-2DABBD6F3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485" y="353568"/>
            <a:ext cx="2304599" cy="3515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599900"/>
            <a:ext cx="10752667" cy="403405"/>
          </a:xfrm>
        </p:spPr>
        <p:txBody>
          <a:bodyPr/>
          <a:lstStyle/>
          <a:p>
            <a:r>
              <a:rPr lang="en-US" dirty="0"/>
              <a:t>SCADA Box ,One Machine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9" y="1249637"/>
            <a:ext cx="7774490" cy="4976992"/>
          </a:xfrm>
        </p:spPr>
        <p:txBody>
          <a:bodyPr/>
          <a:lstStyle/>
          <a:p>
            <a:r>
              <a:rPr lang="en-US" sz="2800" dirty="0"/>
              <a:t>Operating System: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An IPC Linux operating system.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level language allows for more communication flexibility</a:t>
            </a:r>
          </a:p>
          <a:p>
            <a:r>
              <a:rPr lang="en-US" sz="2800" dirty="0"/>
              <a:t>Hardware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Beagle Bone Black base</a:t>
            </a:r>
          </a:p>
          <a:p>
            <a:pPr marL="641350" lvl="3" indent="-285750"/>
            <a:r>
              <a:rPr lang="en-US" sz="2000" dirty="0"/>
              <a:t>4 GB internal storage</a:t>
            </a:r>
          </a:p>
          <a:p>
            <a:pPr marL="641350" lvl="3" indent="-285750"/>
            <a:r>
              <a:rPr lang="en-US" sz="2000" dirty="0"/>
              <a:t>Relevant IO</a:t>
            </a:r>
          </a:p>
          <a:p>
            <a:pPr marL="82550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USB, Micro HDMI,8 digital in, 8 digital out and 8 analog in.</a:t>
            </a:r>
          </a:p>
          <a:p>
            <a:r>
              <a:rPr lang="en-US" sz="2800" dirty="0"/>
              <a:t>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Freeboard Remote HMI for administration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Node Red Local HMI for management of the machine and NAED selection.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Outputs over HDMI allowing for much more freedom in </a:t>
            </a:r>
          </a:p>
          <a:p>
            <a:pPr lvl="2" indent="0">
              <a:buNone/>
            </a:pPr>
            <a:r>
              <a:rPr lang="en-US" sz="2000" dirty="0"/>
              <a:t>     display choices.</a:t>
            </a:r>
          </a:p>
          <a:p>
            <a:pPr marL="4889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3074" name="Picture 2" descr="Element 14 BeagleBone Black Rev C - 4GB - Pre-installed Debian - Element 14 Version">
            <a:extLst>
              <a:ext uri="{FF2B5EF4-FFF2-40B4-BE49-F238E27FC236}">
                <a16:creationId xmlns:a16="http://schemas.microsoft.com/office/drawing/2014/main" id="{81F6F914-690D-48B4-9FD1-3DC3384B6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267142"/>
            <a:ext cx="3335417" cy="25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D6A6BBC-0FD9-4FB1-A93E-8F303CE6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1C8D1-F7C1-4EA0-BDD5-A0C8763B4C9E}"/>
              </a:ext>
            </a:extLst>
          </p:cNvPr>
          <p:cNvSpPr/>
          <p:nvPr/>
        </p:nvSpPr>
        <p:spPr bwMode="auto">
          <a:xfrm>
            <a:off x="10796198" y="4361515"/>
            <a:ext cx="1269183" cy="66144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Free 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B8E2F-6DDF-4F75-9EA9-BCC0FD132763}"/>
              </a:ext>
            </a:extLst>
          </p:cNvPr>
          <p:cNvSpPr/>
          <p:nvPr/>
        </p:nvSpPr>
        <p:spPr bwMode="auto">
          <a:xfrm>
            <a:off x="9064704" y="4361516"/>
            <a:ext cx="1343095" cy="661445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Local HMI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D9793-C7C3-4558-B381-6224D6383C67}"/>
              </a:ext>
            </a:extLst>
          </p:cNvPr>
          <p:cNvSpPr/>
          <p:nvPr/>
        </p:nvSpPr>
        <p:spPr bwMode="auto">
          <a:xfrm>
            <a:off x="7436540" y="5525074"/>
            <a:ext cx="1165669" cy="734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C/C++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6E91F-7443-4958-AA47-C792F67A7ECC}"/>
              </a:ext>
            </a:extLst>
          </p:cNvPr>
          <p:cNvSpPr/>
          <p:nvPr/>
        </p:nvSpPr>
        <p:spPr bwMode="auto">
          <a:xfrm>
            <a:off x="10796199" y="5525074"/>
            <a:ext cx="1269183" cy="7015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Node Red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752084-760D-4851-A7E4-4899705EF194}"/>
              </a:ext>
            </a:extLst>
          </p:cNvPr>
          <p:cNvSpPr/>
          <p:nvPr/>
        </p:nvSpPr>
        <p:spPr bwMode="auto">
          <a:xfrm>
            <a:off x="9064704" y="5525074"/>
            <a:ext cx="1283748" cy="73444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Gamma 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Middleware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E5D458-6758-4E8A-BAEA-B55FED5386D3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9736252" y="5022961"/>
            <a:ext cx="1059946" cy="5021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34325E-CED6-4BF1-A2FB-107967A80B1D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8078414" y="5005458"/>
            <a:ext cx="986290" cy="51961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BB501-6BF6-4FDE-8867-314B21789FE9}"/>
              </a:ext>
            </a:extLst>
          </p:cNvPr>
          <p:cNvCxnSpPr>
            <a:cxnSpLocks/>
          </p:cNvCxnSpPr>
          <p:nvPr/>
        </p:nvCxnSpPr>
        <p:spPr bwMode="auto">
          <a:xfrm flipV="1">
            <a:off x="11201400" y="5032890"/>
            <a:ext cx="0" cy="5021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8786EB-9A50-4A03-81FA-03636174120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134600" y="5022961"/>
            <a:ext cx="1066799" cy="5021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39CA6-D446-4EEA-B459-5827FD7D94D4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 bwMode="auto">
          <a:xfrm flipH="1">
            <a:off x="10348452" y="5875852"/>
            <a:ext cx="447747" cy="1644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B3F684-A503-4D55-A806-A61FE0221072}"/>
              </a:ext>
            </a:extLst>
          </p:cNvPr>
          <p:cNvCxnSpPr>
            <a:cxnSpLocks/>
          </p:cNvCxnSpPr>
          <p:nvPr/>
        </p:nvCxnSpPr>
        <p:spPr bwMode="auto">
          <a:xfrm>
            <a:off x="11430790" y="5032890"/>
            <a:ext cx="1" cy="5021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BB3359-99B7-4B15-880E-9780BFB0D6EC}"/>
              </a:ext>
            </a:extLst>
          </p:cNvPr>
          <p:cNvCxnSpPr>
            <a:cxnSpLocks/>
          </p:cNvCxnSpPr>
          <p:nvPr/>
        </p:nvCxnSpPr>
        <p:spPr bwMode="auto">
          <a:xfrm flipH="1">
            <a:off x="8602209" y="5715000"/>
            <a:ext cx="462494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00E7CE-F35A-4748-BFB4-8CC726CE4BF3}"/>
              </a:ext>
            </a:extLst>
          </p:cNvPr>
          <p:cNvCxnSpPr>
            <a:cxnSpLocks/>
          </p:cNvCxnSpPr>
          <p:nvPr/>
        </p:nvCxnSpPr>
        <p:spPr bwMode="auto">
          <a:xfrm>
            <a:off x="10348452" y="5715000"/>
            <a:ext cx="447746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B8D78-1357-4EB9-A96B-D09963A8A290}"/>
              </a:ext>
            </a:extLst>
          </p:cNvPr>
          <p:cNvSpPr/>
          <p:nvPr/>
        </p:nvSpPr>
        <p:spPr bwMode="auto">
          <a:xfrm>
            <a:off x="7436540" y="4379020"/>
            <a:ext cx="1283748" cy="626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IO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2C2E51-6B57-49AA-98A7-03D716DAA2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58200" y="5005458"/>
            <a:ext cx="1079285" cy="51961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D8D3-2603-4BE6-90EA-13DAC554F18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auto">
          <a:xfrm>
            <a:off x="8602209" y="5892298"/>
            <a:ext cx="462495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1994F5-A197-486F-A1B8-4BA2F6FBF7B2}"/>
              </a:ext>
            </a:extLst>
          </p:cNvPr>
          <p:cNvSpPr txBox="1"/>
          <p:nvPr/>
        </p:nvSpPr>
        <p:spPr>
          <a:xfrm>
            <a:off x="7764279" y="6261257"/>
            <a:ext cx="258417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Also Supports High chart and </a:t>
            </a:r>
            <a:r>
              <a:rPr lang="en-US" sz="1600" dirty="0" err="1"/>
              <a:t>Xibase</a:t>
            </a:r>
            <a:r>
              <a:rPr lang="en-US" sz="1600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117465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599900"/>
            <a:ext cx="10752667" cy="403405"/>
          </a:xfrm>
        </p:spPr>
        <p:txBody>
          <a:bodyPr/>
          <a:lstStyle/>
          <a:p>
            <a:r>
              <a:rPr lang="en-US" dirty="0"/>
              <a:t>Siemens Products -Generic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8212" y="1265189"/>
            <a:ext cx="6024831" cy="2629581"/>
          </a:xfrm>
        </p:spPr>
        <p:txBody>
          <a:bodyPr/>
          <a:lstStyle/>
          <a:p>
            <a:r>
              <a:rPr lang="en-US" sz="2400" dirty="0"/>
              <a:t>Hardware</a:t>
            </a:r>
            <a:endParaRPr lang="en-US" sz="2000" dirty="0"/>
          </a:p>
          <a:p>
            <a:pPr marL="434975" lvl="2" indent="-285750"/>
            <a:r>
              <a:rPr lang="en-US" sz="2000" dirty="0"/>
              <a:t>Limited number of connections that has to be split between Web, IO, HMI, Etc.</a:t>
            </a:r>
          </a:p>
          <a:p>
            <a:pPr marL="434975" lvl="2" indent="-285750"/>
            <a:r>
              <a:rPr lang="en-US" sz="2000" dirty="0"/>
              <a:t>Expandable by IO and communication Modules.</a:t>
            </a:r>
          </a:p>
          <a:p>
            <a:pPr marL="590550" lvl="3" indent="-285750"/>
            <a:r>
              <a:rPr lang="en-US" sz="2000" dirty="0"/>
              <a:t>Communication: Serial, Profibus, Profinet, Etc.</a:t>
            </a:r>
          </a:p>
          <a:p>
            <a:pPr marL="590550" lvl="3" indent="-285750"/>
            <a:r>
              <a:rPr lang="en-US" sz="2000" dirty="0"/>
              <a:t>IO: Timers, PWM output, analog, Relay, Etc.</a:t>
            </a:r>
          </a:p>
          <a:p>
            <a:pPr lvl="2" indent="0"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A2313FED-3789-431C-BA21-D5B33F00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9" name="Bild 17">
            <a:extLst>
              <a:ext uri="{FF2B5EF4-FFF2-40B4-BE49-F238E27FC236}">
                <a16:creationId xmlns:a16="http://schemas.microsoft.com/office/drawing/2014/main" id="{C84384E0-EE4E-4D2C-A97C-47462D2A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1E9C7F-0B64-4D31-9BF7-7AA5E43F1A01}"/>
              </a:ext>
            </a:extLst>
          </p:cNvPr>
          <p:cNvSpPr/>
          <p:nvPr/>
        </p:nvSpPr>
        <p:spPr bwMode="auto">
          <a:xfrm>
            <a:off x="2466732" y="4717112"/>
            <a:ext cx="1955238" cy="505208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Profinet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B56B-1B6A-4528-9F56-D04AEA4D44E4}"/>
              </a:ext>
            </a:extLst>
          </p:cNvPr>
          <p:cNvSpPr/>
          <p:nvPr/>
        </p:nvSpPr>
        <p:spPr bwMode="auto">
          <a:xfrm>
            <a:off x="4767212" y="3894770"/>
            <a:ext cx="1196443" cy="49019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“Smart” HMI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DD490E-AA6F-49DF-8D95-5C2EE5D0BC29}"/>
              </a:ext>
            </a:extLst>
          </p:cNvPr>
          <p:cNvSpPr/>
          <p:nvPr/>
        </p:nvSpPr>
        <p:spPr bwMode="auto">
          <a:xfrm>
            <a:off x="2978432" y="5484204"/>
            <a:ext cx="931838" cy="736914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44395C-0042-43F8-A14D-3AA4A01D090E}"/>
              </a:ext>
            </a:extLst>
          </p:cNvPr>
          <p:cNvSpPr/>
          <p:nvPr/>
        </p:nvSpPr>
        <p:spPr bwMode="auto">
          <a:xfrm>
            <a:off x="4251812" y="5484204"/>
            <a:ext cx="992300" cy="7249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9B3448-72D6-43E1-AF20-F9055AA04E9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10272" y="5671862"/>
            <a:ext cx="361774" cy="729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B933BD-FAB8-488B-BBA2-EA29EB5FF4BA}"/>
              </a:ext>
            </a:extLst>
          </p:cNvPr>
          <p:cNvCxnSpPr>
            <a:cxnSpLocks/>
          </p:cNvCxnSpPr>
          <p:nvPr/>
        </p:nvCxnSpPr>
        <p:spPr bwMode="auto">
          <a:xfrm>
            <a:off x="2618641" y="6014499"/>
            <a:ext cx="359790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99FC3-5C75-4340-BEE0-CD975706FEAF}"/>
              </a:ext>
            </a:extLst>
          </p:cNvPr>
          <p:cNvCxnSpPr>
            <a:cxnSpLocks/>
          </p:cNvCxnSpPr>
          <p:nvPr/>
        </p:nvCxnSpPr>
        <p:spPr bwMode="auto">
          <a:xfrm>
            <a:off x="3910270" y="6014499"/>
            <a:ext cx="361776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65147-1AA5-469B-BD9D-26F7F0FD658D}"/>
              </a:ext>
            </a:extLst>
          </p:cNvPr>
          <p:cNvSpPr/>
          <p:nvPr/>
        </p:nvSpPr>
        <p:spPr bwMode="auto">
          <a:xfrm>
            <a:off x="1624527" y="5462990"/>
            <a:ext cx="997896" cy="7581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  <a:cs typeface="Arial" charset="0"/>
              </a:rPr>
              <a:t>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816848-B2AA-4A4D-8529-F11B1899EA04}"/>
              </a:ext>
            </a:extLst>
          </p:cNvPr>
          <p:cNvCxnSpPr>
            <a:cxnSpLocks/>
          </p:cNvCxnSpPr>
          <p:nvPr/>
        </p:nvCxnSpPr>
        <p:spPr bwMode="auto">
          <a:xfrm flipH="1">
            <a:off x="2600846" y="5671862"/>
            <a:ext cx="377585" cy="729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3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7E025F7-FC4E-46D6-8C3A-DD13745856FF}"/>
              </a:ext>
            </a:extLst>
          </p:cNvPr>
          <p:cNvSpPr/>
          <p:nvPr/>
        </p:nvSpPr>
        <p:spPr bwMode="auto">
          <a:xfrm>
            <a:off x="2618641" y="3894771"/>
            <a:ext cx="1678162" cy="49019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Other Controllers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EA269C-5422-4E49-891A-38BC58EA07A9}"/>
              </a:ext>
            </a:extLst>
          </p:cNvPr>
          <p:cNvSpPr/>
          <p:nvPr/>
        </p:nvSpPr>
        <p:spPr bwMode="auto">
          <a:xfrm>
            <a:off x="470070" y="3892544"/>
            <a:ext cx="1678162" cy="49019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Remote IO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180799-6EFC-4E22-AB26-44B6E139707A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rot="16200000" flipH="1">
            <a:off x="3701369" y="5296212"/>
            <a:ext cx="629078" cy="471808"/>
          </a:xfrm>
          <a:prstGeom prst="bentConnector2">
            <a:avLst/>
          </a:prstGeom>
          <a:solidFill>
            <a:schemeClr val="bg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C1D147-7EA2-4DE0-90C3-D51CC15D6A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543" y="5217577"/>
            <a:ext cx="0" cy="26662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ED1375-FFDC-4CDF-812F-F059C059B4B1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 bwMode="auto">
          <a:xfrm flipV="1">
            <a:off x="4421970" y="4384969"/>
            <a:ext cx="943464" cy="58474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D1CA012-8AC8-45A8-BF4B-0986C1CEDEB2}"/>
              </a:ext>
            </a:extLst>
          </p:cNvPr>
          <p:cNvCxnSpPr>
            <a:cxnSpLocks/>
            <a:stCxn id="7" idx="1"/>
            <a:endCxn id="60" idx="2"/>
          </p:cNvCxnSpPr>
          <p:nvPr/>
        </p:nvCxnSpPr>
        <p:spPr bwMode="auto">
          <a:xfrm flipH="1" flipV="1">
            <a:off x="1309151" y="4382743"/>
            <a:ext cx="1157581" cy="58697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59D8FF-2755-4B2A-BD02-49F025A8B0B1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3997" y="4382743"/>
            <a:ext cx="0" cy="38123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2F4E08-B775-47ED-B0CF-6AE347E9F6BE}"/>
              </a:ext>
            </a:extLst>
          </p:cNvPr>
          <p:cNvCxnSpPr>
            <a:cxnSpLocks/>
          </p:cNvCxnSpPr>
          <p:nvPr/>
        </p:nvCxnSpPr>
        <p:spPr bwMode="auto">
          <a:xfrm>
            <a:off x="3244000" y="4382743"/>
            <a:ext cx="1" cy="38258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5E5060-A3D9-40B3-9499-34DBA20075B0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370292"/>
            <a:ext cx="748287" cy="39368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07948B-FB3F-434F-8364-CB7CF30780DB}"/>
              </a:ext>
            </a:extLst>
          </p:cNvPr>
          <p:cNvCxnSpPr>
            <a:cxnSpLocks/>
          </p:cNvCxnSpPr>
          <p:nvPr/>
        </p:nvCxnSpPr>
        <p:spPr bwMode="auto">
          <a:xfrm flipH="1">
            <a:off x="4397217" y="4382743"/>
            <a:ext cx="631983" cy="38258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7385033-D7E7-4241-8E6A-B675E1A600C2}"/>
              </a:ext>
            </a:extLst>
          </p:cNvPr>
          <p:cNvCxnSpPr>
            <a:cxnSpLocks/>
          </p:cNvCxnSpPr>
          <p:nvPr/>
        </p:nvCxnSpPr>
        <p:spPr bwMode="auto">
          <a:xfrm>
            <a:off x="3244000" y="5217577"/>
            <a:ext cx="0" cy="26662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37DE4DBC-6181-4638-99E7-4ED255EFECB1}"/>
              </a:ext>
            </a:extLst>
          </p:cNvPr>
          <p:cNvSpPr txBox="1">
            <a:spLocks/>
          </p:cNvSpPr>
          <p:nvPr/>
        </p:nvSpPr>
        <p:spPr bwMode="gray">
          <a:xfrm>
            <a:off x="482263" y="1274333"/>
            <a:ext cx="5585948" cy="262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5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49225" indent="-1460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3pPr>
            <a:lvl4pPr marL="304800" indent="-1539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4pPr>
            <a:lvl5pPr marL="485775" indent="-16192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5pPr>
            <a:lvl6pPr marL="9969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14541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9113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2368550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/>
              <a:t>Software</a:t>
            </a:r>
            <a:endParaRPr lang="en-US" sz="2000" kern="0" dirty="0"/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Developed in Step7 or Tia Portal.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Scan Based OS</a:t>
            </a:r>
          </a:p>
          <a:p>
            <a:pPr marL="434975" lvl="2" indent="-285750"/>
            <a:r>
              <a:rPr lang="en-US" sz="2000" kern="0" dirty="0"/>
              <a:t>Lower level control.</a:t>
            </a:r>
          </a:p>
          <a:p>
            <a:pPr marL="434975" lvl="2" indent="-285750"/>
            <a:r>
              <a:rPr lang="en-US" sz="2000" kern="0" dirty="0"/>
              <a:t>Requires HMI Displays capable of rendering themselves.</a:t>
            </a:r>
          </a:p>
          <a:p>
            <a:pPr marL="434975" lvl="2" indent="-285750"/>
            <a:endParaRPr lang="en-US" sz="2000" kern="0" dirty="0"/>
          </a:p>
          <a:p>
            <a:pPr marL="434975" lvl="2" indent="-285750"/>
            <a:endParaRPr lang="en-US" sz="2000" kern="0" dirty="0"/>
          </a:p>
          <a:p>
            <a:pPr lvl="2" indent="0">
              <a:buFontTx/>
              <a:buNone/>
            </a:pPr>
            <a:endParaRPr lang="en-US" sz="2000" kern="0" dirty="0"/>
          </a:p>
        </p:txBody>
      </p:sp>
      <p:pic>
        <p:nvPicPr>
          <p:cNvPr id="4154" name="Picture 4" descr="Image result for siemens 1200 plc">
            <a:extLst>
              <a:ext uri="{FF2B5EF4-FFF2-40B4-BE49-F238E27FC236}">
                <a16:creationId xmlns:a16="http://schemas.microsoft.com/office/drawing/2014/main" id="{A435B79C-37F5-461A-BE7F-37E42520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63" y="3382201"/>
            <a:ext cx="6000079" cy="29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2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9" y="599900"/>
            <a:ext cx="10752667" cy="403405"/>
          </a:xfrm>
        </p:spPr>
        <p:txBody>
          <a:bodyPr/>
          <a:lstStyle/>
          <a:p>
            <a:r>
              <a:rPr lang="en-US" dirty="0"/>
              <a:t>CPU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9" y="1283687"/>
            <a:ext cx="5741291" cy="49429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1212C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8 inputs and 6 outputs integrated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Supports 3 HMIs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Remote IO Via Profinet 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Lacks STL, and Graph support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Lower cost than 1500 series. Larger footprint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kern="1200" dirty="0">
                <a:ea typeface="+mn-ea"/>
              </a:rPr>
              <a:t>Slower operation speeds.</a:t>
            </a:r>
          </a:p>
          <a:p>
            <a:pPr marL="434975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A2313FED-3789-431C-BA21-D5B33F00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9" name="Bild 17">
            <a:extLst>
              <a:ext uri="{FF2B5EF4-FFF2-40B4-BE49-F238E27FC236}">
                <a16:creationId xmlns:a16="http://schemas.microsoft.com/office/drawing/2014/main" id="{C84384E0-EE4E-4D2C-A97C-47462D2A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1F8B8-449B-49A1-B57E-29C0DBB1F7C2}"/>
              </a:ext>
            </a:extLst>
          </p:cNvPr>
          <p:cNvSpPr txBox="1"/>
          <p:nvPr/>
        </p:nvSpPr>
        <p:spPr>
          <a:xfrm>
            <a:off x="6012023" y="1289080"/>
            <a:ext cx="56225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  <a:latin typeface="+mn-lt"/>
                <a:cs typeface="+mn-cs"/>
              </a:rPr>
              <a:t>1510SP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+mn-cs"/>
              </a:rPr>
              <a:t>No integrated IO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+mn-cs"/>
              </a:rPr>
              <a:t>Supports 4 HMIs</a:t>
            </a:r>
            <a:endParaRPr lang="en-US" sz="2800" dirty="0"/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Remote IO via Profinet</a:t>
            </a:r>
            <a:endParaRPr lang="en-US" sz="2800" dirty="0">
              <a:latin typeface="+mn-lt"/>
              <a:cs typeface="+mn-cs"/>
            </a:endParaRP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+mn-cs"/>
              </a:rPr>
              <a:t>Supports STL, and Graph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+mn-cs"/>
              </a:rPr>
              <a:t>More expensive than 1200 series</a:t>
            </a:r>
          </a:p>
          <a:p>
            <a:pPr marL="434975" lvl="2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+mn-cs"/>
              </a:rPr>
              <a:t>Fast operation speeds</a:t>
            </a:r>
          </a:p>
        </p:txBody>
      </p:sp>
    </p:spTree>
    <p:extLst>
      <p:ext uri="{BB962C8B-B14F-4D97-AF65-F5344CB8AC3E}">
        <p14:creationId xmlns:p14="http://schemas.microsoft.com/office/powerpoint/2010/main" val="364068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08" y="640018"/>
            <a:ext cx="10752667" cy="403405"/>
          </a:xfrm>
        </p:spPr>
        <p:txBody>
          <a:bodyPr/>
          <a:lstStyle/>
          <a:p>
            <a:r>
              <a:rPr lang="en-US" dirty="0"/>
              <a:t>SCADA box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9" y="1343891"/>
            <a:ext cx="6208076" cy="5071308"/>
          </a:xfrm>
        </p:spPr>
        <p:txBody>
          <a:bodyPr/>
          <a:lstStyle/>
          <a:p>
            <a:r>
              <a:rPr lang="en-US" sz="2400" dirty="0"/>
              <a:t>Higher Level Control: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Easy deployment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Administrative Free Board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Local Node-Red HMI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Different communication types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MQTT,HTTPS,UDP,TCP Etc.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Remote machine control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Can poll servers for BOM data or machine lock signals</a:t>
            </a:r>
          </a:p>
          <a:p>
            <a:r>
              <a:rPr lang="en-US" sz="2400" dirty="0"/>
              <a:t>Useful for later Projects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Adds a lot of resident IO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2 Serial, 4 thermal interfaces, 8 analog Inputs, IDRA receiver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reused for other projects</a:t>
            </a:r>
          </a:p>
          <a:p>
            <a:pPr marL="641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Could addon Environment monitoring</a:t>
            </a:r>
          </a:p>
          <a:p>
            <a:r>
              <a:rPr lang="en-US" sz="2400" dirty="0"/>
              <a:t>Misc.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Web based management</a:t>
            </a:r>
          </a:p>
          <a:p>
            <a:pPr marL="4349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35% cheaper than 1212C and  22% cheaper than 1510sp across 6 machines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37350DF-C6EC-47F3-ACE9-72CB9480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846" y="6425360"/>
            <a:ext cx="8376000" cy="163512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10" name="Bild 17">
            <a:extLst>
              <a:ext uri="{FF2B5EF4-FFF2-40B4-BE49-F238E27FC236}">
                <a16:creationId xmlns:a16="http://schemas.microsoft.com/office/drawing/2014/main" id="{6F89A9B0-F64C-4903-A6D8-152B8AFAF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656" y="118560"/>
            <a:ext cx="1438656" cy="219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41095D-2131-42CE-B30B-3743EDBD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584" y="0"/>
            <a:ext cx="570541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75429"/>
      </p:ext>
    </p:extLst>
  </p:cSld>
  <p:clrMapOvr>
    <a:masterClrMapping/>
  </p:clrMapOvr>
</p:sld>
</file>

<file path=ppt/theme/theme1.xml><?xml version="1.0" encoding="utf-8"?>
<a:theme xmlns:a="http://schemas.openxmlformats.org/drawingml/2006/main" name="OSRAM">
  <a:themeElements>
    <a:clrScheme name="Benutzerdefiniert 30">
      <a:dk1>
        <a:srgbClr val="000000"/>
      </a:dk1>
      <a:lt1>
        <a:srgbClr val="FFFFFF"/>
      </a:lt1>
      <a:dk2>
        <a:srgbClr val="FF6600"/>
      </a:dk2>
      <a:lt2>
        <a:srgbClr val="E3E4E5"/>
      </a:lt2>
      <a:accent1>
        <a:srgbClr val="58585A"/>
      </a:accent1>
      <a:accent2>
        <a:srgbClr val="A7A8AA"/>
      </a:accent2>
      <a:accent3>
        <a:srgbClr val="D0D1D3"/>
      </a:accent3>
      <a:accent4>
        <a:srgbClr val="427287"/>
      </a:accent4>
      <a:accent5>
        <a:srgbClr val="46B4CD"/>
      </a:accent5>
      <a:accent6>
        <a:srgbClr val="96DCEB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3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lnSpc>
            <a:spcPct val="110000"/>
          </a:lnSpc>
          <a:defRPr sz="1600" smtClean="0"/>
        </a:defPPr>
      </a:lstStyle>
    </a:txDef>
  </a:objectDefaults>
  <a:extraClrSchemeLst/>
  <a:custClrLst>
    <a:custClr>
      <a:srgbClr val="0F465A"/>
    </a:custClr>
    <a:custClr>
      <a:srgbClr val="BACDD3"/>
    </a:custClr>
    <a:custClr>
      <a:srgbClr val="DAF3F9"/>
    </a:custClr>
    <a:custClr>
      <a:srgbClr val="C4F5C1"/>
    </a:custClr>
    <a:custClr>
      <a:srgbClr val="F3F394"/>
    </a:custClr>
  </a:custClrLst>
  <a:extLst>
    <a:ext uri="{05A4C25C-085E-4340-85A3-A5531E510DB2}">
      <thm15:themeFamily xmlns:thm15="http://schemas.microsoft.com/office/thememl/2012/main" name="Presentation1" id="{7940D8B2-E3DA-4700-99A3-EC99D3E5F71B}" vid="{C1436945-F816-49E7-9E75-44D39E1950E3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((or12)(or8))((or1479)(or1265)(or1228)(or1223))</MP_UserTags>
    <IconOverlay xmlns="http://schemas.microsoft.com/sharepoint/v4" xsi:nil="true"/>
    <Class xmlns="86de8680-9a96-4f84-b839-50f451794bc8">Class 1</Class>
    <General_x0020_Info xmlns="86de8680-9a96-4f84-b839-50f451794bc8" xsi:nil="true"/>
    <Process_x0020_Owner xmlns="1e207520-be24-41f9-8afd-5afc1c3ee385">
      <UserInfo>
        <DisplayName>Schleip, Eva-Maria</DisplayName>
        <AccountId>867</AccountId>
        <AccountType/>
      </UserInfo>
    </Process_x0020_Owner>
    <_dlc_DocId xmlns="74ffb7e6-092d-4538-a09d-7e0bb066b0b7">1-10001076-5-1048</_dlc_DocId>
    <MP_InheritedTags xmlns="1e207520-be24-41f9-8afd-5afc1c3ee385" xsi:nil="true"/>
    <TaxCatchAll xmlns="74ffb7e6-092d-4538-a09d-7e0bb066b0b7"/>
    <Internal_x0020_Comments xmlns="86de8680-9a96-4f84-b839-50f451794bc8" xsi:nil="true"/>
    <Status xmlns="86de8680-9a96-4f84-b839-50f451794bc8">active</Status>
    <_dlc_DocIdUrl xmlns="74ffb7e6-092d-4538-a09d-7e0bb066b0b7">
      <Url>https://global-intranet.osram-light.com/sites/FormsTemplates/_layouts/15/DocIdRedir.aspx?ID=1-10001076-5-1048</Url>
      <Description>1-10001076-5-1048</Description>
    </_dlc_DocIdUrl>
  </documentManagement>
</p:properties>
</file>

<file path=customXml/itemProps1.xml><?xml version="1.0" encoding="utf-8"?>
<ds:datastoreItem xmlns:ds="http://schemas.openxmlformats.org/officeDocument/2006/customXml" ds:itemID="{53A16CAA-EAEB-4B4A-8142-7B0981FE0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C26A3E-D3EF-45E9-9F05-0FA25B9825A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879511-C005-40D5-9A47-1AAEFA23C71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A9473EF-6B9C-4C17-AF25-F8F40F63B562}">
  <ds:schemaRefs>
    <ds:schemaRef ds:uri="http://purl.org/dc/elements/1.1/"/>
    <ds:schemaRef ds:uri="http://schemas.microsoft.com/office/2006/metadata/properties"/>
    <ds:schemaRef ds:uri="1e207520-be24-41f9-8afd-5afc1c3ee385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4"/>
    <ds:schemaRef ds:uri="74ffb7e6-092d-4538-a09d-7e0bb066b0b7"/>
    <ds:schemaRef ds:uri="86de8680-9a96-4f84-b839-50f451794bc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190521 PowerPoint Master Automotive 16x9 (1)</Template>
  <TotalTime>3130</TotalTime>
  <Words>1776</Words>
  <Application>Microsoft Office PowerPoint</Application>
  <PresentationFormat>Widescreen</PresentationFormat>
  <Paragraphs>580</Paragraphs>
  <Slides>20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OSRAM</vt:lpstr>
      <vt:lpstr>Worksheet</vt:lpstr>
      <vt:lpstr>Acrobat Document</vt:lpstr>
      <vt:lpstr>Pac-Lite Hardware Benchmark</vt:lpstr>
      <vt:lpstr>Why do we need Pac-Lite</vt:lpstr>
      <vt:lpstr>Pac-Lite Project Requirements</vt:lpstr>
      <vt:lpstr>Proposed Pac Light Architectures</vt:lpstr>
      <vt:lpstr>Architecture Hardware</vt:lpstr>
      <vt:lpstr>SCADA Box ,One Machine solution</vt:lpstr>
      <vt:lpstr>Siemens Products -Generic</vt:lpstr>
      <vt:lpstr>CPU solutions</vt:lpstr>
      <vt:lpstr>SCADA box Benefits</vt:lpstr>
      <vt:lpstr>Siemens Solution Benefits</vt:lpstr>
      <vt:lpstr>Cost Breakdown</vt:lpstr>
      <vt:lpstr>Category Comparisons</vt:lpstr>
      <vt:lpstr>Hillsboro Recommendation </vt:lpstr>
      <vt:lpstr>PowerPoint Presentation</vt:lpstr>
      <vt:lpstr>Backup Slides </vt:lpstr>
      <vt:lpstr>PowerPoint Presentation</vt:lpstr>
      <vt:lpstr>PowerPoint Presentation</vt:lpstr>
      <vt:lpstr>Backup Slides </vt:lpstr>
      <vt:lpstr>Cost Breakdown</vt:lpstr>
      <vt:lpstr>Score Breakdown</vt:lpstr>
    </vt:vector>
  </TitlesOfParts>
  <Company>OSRAM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Pac-Lite Hardware Benchmark</dc:title>
  <dc:creator>Paddock, Devlin</dc:creator>
  <cp:lastModifiedBy>Paddock, Devlin</cp:lastModifiedBy>
  <cp:revision>99</cp:revision>
  <dcterms:created xsi:type="dcterms:W3CDTF">2019-06-12T11:17:12Z</dcterms:created>
  <dcterms:modified xsi:type="dcterms:W3CDTF">2019-06-27T13:17:32Z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d8ddfacc-ca53-4ab2-a372-0f1ad32a8d17</vt:lpwstr>
  </property>
  <property fmtid="{D5CDD505-2E9C-101B-9397-08002B2CF9AE}" pid="4" name="MSIP_Label_1c8e0fde-d954-47be-ab67-d16694a3feef_Enabled">
    <vt:lpwstr>True</vt:lpwstr>
  </property>
  <property fmtid="{D5CDD505-2E9C-101B-9397-08002B2CF9AE}" pid="5" name="MSIP_Label_1c8e0fde-d954-47be-ab67-d16694a3feef_SiteId">
    <vt:lpwstr>ec1ca250-c234-4d56-a76b-7dfb9eee0c46</vt:lpwstr>
  </property>
  <property fmtid="{D5CDD505-2E9C-101B-9397-08002B2CF9AE}" pid="6" name="MSIP_Label_1c8e0fde-d954-47be-ab67-d16694a3feef_Owner">
    <vt:lpwstr>Dariusz.Laskowski@osram.com</vt:lpwstr>
  </property>
  <property fmtid="{D5CDD505-2E9C-101B-9397-08002B2CF9AE}" pid="7" name="MSIP_Label_1c8e0fde-d954-47be-ab67-d16694a3feef_SetDate">
    <vt:lpwstr>2019-04-17T12:29:45.6603383Z</vt:lpwstr>
  </property>
  <property fmtid="{D5CDD505-2E9C-101B-9397-08002B2CF9AE}" pid="8" name="MSIP_Label_1c8e0fde-d954-47be-ab67-d16694a3feef_Name">
    <vt:lpwstr>Internal Use</vt:lpwstr>
  </property>
  <property fmtid="{D5CDD505-2E9C-101B-9397-08002B2CF9AE}" pid="9" name="MSIP_Label_1c8e0fde-d954-47be-ab67-d16694a3feef_Application">
    <vt:lpwstr>Microsoft Azure Information Protection</vt:lpwstr>
  </property>
  <property fmtid="{D5CDD505-2E9C-101B-9397-08002B2CF9AE}" pid="10" name="MSIP_Label_1c8e0fde-d954-47be-ab67-d16694a3feef_Extended_MSFT_Method">
    <vt:lpwstr>Automatic</vt:lpwstr>
  </property>
  <property fmtid="{D5CDD505-2E9C-101B-9397-08002B2CF9AE}" pid="11" name="MSIP_Label_f9dda1df-3fca-45c7-91be-5629a3733338_Enabled">
    <vt:lpwstr>True</vt:lpwstr>
  </property>
  <property fmtid="{D5CDD505-2E9C-101B-9397-08002B2CF9AE}" pid="12" name="MSIP_Label_f9dda1df-3fca-45c7-91be-5629a3733338_SiteId">
    <vt:lpwstr>ec1ca250-c234-4d56-a76b-7dfb9eee0c46</vt:lpwstr>
  </property>
  <property fmtid="{D5CDD505-2E9C-101B-9397-08002B2CF9AE}" pid="13" name="MSIP_Label_f9dda1df-3fca-45c7-91be-5629a3733338_Owner">
    <vt:lpwstr>Dariusz.Laskowski@osram.com</vt:lpwstr>
  </property>
  <property fmtid="{D5CDD505-2E9C-101B-9397-08002B2CF9AE}" pid="14" name="MSIP_Label_f9dda1df-3fca-45c7-91be-5629a3733338_SetDate">
    <vt:lpwstr>2019-04-17T12:29:45.6603383Z</vt:lpwstr>
  </property>
  <property fmtid="{D5CDD505-2E9C-101B-9397-08002B2CF9AE}" pid="15" name="MSIP_Label_f9dda1df-3fca-45c7-91be-5629a3733338_Name">
    <vt:lpwstr>All employees (unprotected)</vt:lpwstr>
  </property>
  <property fmtid="{D5CDD505-2E9C-101B-9397-08002B2CF9AE}" pid="16" name="MSIP_Label_f9dda1df-3fca-45c7-91be-5629a3733338_Application">
    <vt:lpwstr>Microsoft Azure Information Protection</vt:lpwstr>
  </property>
  <property fmtid="{D5CDD505-2E9C-101B-9397-08002B2CF9AE}" pid="17" name="MSIP_Label_f9dda1df-3fca-45c7-91be-5629a3733338_Parent">
    <vt:lpwstr>1c8e0fde-d954-47be-ab67-d16694a3feef</vt:lpwstr>
  </property>
  <property fmtid="{D5CDD505-2E9C-101B-9397-08002B2CF9AE}" pid="18" name="MSIP_Label_f9dda1df-3fca-45c7-91be-5629a3733338_Extended_MSFT_Method">
    <vt:lpwstr>Automatic</vt:lpwstr>
  </property>
  <property fmtid="{D5CDD505-2E9C-101B-9397-08002B2CF9AE}" pid="19" name="Sensitivity">
    <vt:lpwstr>Internal Use All employees (unprotected)</vt:lpwstr>
  </property>
</Properties>
</file>