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2"/>
  </p:notesMasterIdLst>
  <p:sldIdLst>
    <p:sldId id="256" r:id="rId6"/>
    <p:sldId id="321" r:id="rId7"/>
    <p:sldId id="313" r:id="rId8"/>
    <p:sldId id="322" r:id="rId9"/>
    <p:sldId id="309" r:id="rId10"/>
    <p:sldId id="310" r:id="rId11"/>
  </p:sldIdLst>
  <p:sldSz cx="12192000" cy="6858000"/>
  <p:notesSz cx="6784975" cy="9906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9" pos="7333">
          <p15:clr>
            <a:srgbClr val="A4A3A4"/>
          </p15:clr>
        </p15:guide>
        <p15:guide id="10" pos="347">
          <p15:clr>
            <a:srgbClr val="A4A3A4"/>
          </p15:clr>
        </p15:guide>
        <p15:guide id="11" pos="3795">
          <p15:clr>
            <a:srgbClr val="A4A3A4"/>
          </p15:clr>
        </p15:guide>
        <p15:guide id="12" pos="3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2D0"/>
    <a:srgbClr val="F5D2D1"/>
    <a:srgbClr val="E9977D"/>
    <a:srgbClr val="D88E8E"/>
    <a:srgbClr val="D29E94"/>
    <a:srgbClr val="E49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2839" autoAdjust="0"/>
  </p:normalViewPr>
  <p:slideViewPr>
    <p:cSldViewPr showGuides="1">
      <p:cViewPr varScale="1">
        <p:scale>
          <a:sx n="81" d="100"/>
          <a:sy n="81" d="100"/>
        </p:scale>
        <p:origin x="120" y="408"/>
      </p:cViewPr>
      <p:guideLst>
        <p:guide orient="horz" pos="2296"/>
        <p:guide orient="horz" pos="2387"/>
        <p:guide orient="horz" pos="3793"/>
        <p:guide orient="horz" pos="890"/>
        <p:guide pos="7333"/>
        <p:guide pos="347"/>
        <p:guide pos="3795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249" y="0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498" y="4705350"/>
            <a:ext cx="542798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249" y="9408981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17457-1F20-47F6-BE95-58D269157FA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8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8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56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 bwMode="gray">
          <a:xfrm>
            <a:off x="-14513" y="1"/>
            <a:ext cx="12235542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2596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84356 w 9144000"/>
              <a:gd name="connsiteY8" fmla="*/ 259644 h 6857999"/>
              <a:gd name="connsiteX9" fmla="*/ 259644 w 9144000"/>
              <a:gd name="connsiteY9" fmla="*/ 2596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84356 w 9144000"/>
              <a:gd name="connsiteY8" fmla="*/ 2596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6660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66844 w 9144000"/>
              <a:gd name="connsiteY5" fmla="*/ 42844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266844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945078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945078 w 9144000"/>
              <a:gd name="connsiteY7" fmla="*/ 6598355 h 6857999"/>
              <a:gd name="connsiteX8" fmla="*/ 8945021 w 9144000"/>
              <a:gd name="connsiteY8" fmla="*/ 4284444 h 6857999"/>
              <a:gd name="connsiteX9" fmla="*/ 191835 w 9144000"/>
              <a:gd name="connsiteY9" fmla="*/ 428444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191835" y="4284444"/>
                </a:moveTo>
                <a:cubicBezTo>
                  <a:pt x="193007" y="5054160"/>
                  <a:pt x="194178" y="5823877"/>
                  <a:pt x="195350" y="6593593"/>
                </a:cubicBezTo>
                <a:lnTo>
                  <a:pt x="8945078" y="6598355"/>
                </a:lnTo>
                <a:cubicBezTo>
                  <a:pt x="8945059" y="5827051"/>
                  <a:pt x="8945040" y="5055748"/>
                  <a:pt x="8945021" y="4284444"/>
                </a:cubicBezTo>
                <a:lnTo>
                  <a:pt x="191835" y="428444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algn="ctr">
              <a:defRPr b="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50863" y="4508501"/>
            <a:ext cx="11090275" cy="996950"/>
          </a:xfrm>
        </p:spPr>
        <p:txBody>
          <a:bodyPr/>
          <a:lstStyle>
            <a:lvl1pPr>
              <a:lnSpc>
                <a:spcPct val="100000"/>
              </a:lnSpc>
              <a:defRPr sz="3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50863" y="5661248"/>
            <a:ext cx="8328555" cy="698276"/>
          </a:xfrm>
        </p:spPr>
        <p:txBody>
          <a:bodyPr anchor="b"/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0" y="404813"/>
            <a:ext cx="12192000" cy="324000"/>
          </a:xfrm>
          <a:solidFill>
            <a:schemeClr val="tx2"/>
          </a:solidFill>
          <a:ln>
            <a:noFill/>
          </a:ln>
        </p:spPr>
        <p:txBody>
          <a:bodyPr lIns="540000" anchor="ctr" anchorCtr="0"/>
          <a:lstStyle>
            <a:lvl1pPr>
              <a:lnSpc>
                <a:spcPct val="100000"/>
              </a:lnSpc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Bild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8153" y="5824199"/>
            <a:ext cx="1683257" cy="7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550863" y="2647950"/>
            <a:ext cx="11090275" cy="996950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50863" y="3789363"/>
            <a:ext cx="8328555" cy="2570162"/>
          </a:xfrm>
        </p:spPr>
        <p:txBody>
          <a:bodyPr anchor="b"/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7" name="Bild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8153" y="5824199"/>
            <a:ext cx="1683257" cy="739498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 bwMode="gray">
          <a:xfrm>
            <a:off x="0" y="404813"/>
            <a:ext cx="12192000" cy="324000"/>
          </a:xfrm>
          <a:solidFill>
            <a:schemeClr val="tx2"/>
          </a:solidFill>
          <a:ln>
            <a:noFill/>
          </a:ln>
        </p:spPr>
        <p:txBody>
          <a:bodyPr lIns="540000" anchor="ctr" anchorCtr="0"/>
          <a:lstStyle>
            <a:lvl1pPr>
              <a:lnSpc>
                <a:spcPct val="100000"/>
              </a:lnSpc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31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0863" y="1357340"/>
            <a:ext cx="5473700" cy="48079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67438" y="1357340"/>
            <a:ext cx="5473699" cy="48079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8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3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308725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gray">
          <a:xfrm>
            <a:off x="550863" y="4857751"/>
            <a:ext cx="11090275" cy="110172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lang="en-GB" sz="2400" kern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071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5516563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50863" y="5517232"/>
            <a:ext cx="5473700" cy="7920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 anchor="t" anchorCtr="0"/>
          <a:lstStyle>
            <a:lvl1pPr>
              <a:lnSpc>
                <a:spcPct val="100000"/>
              </a:lnSpc>
              <a:defRPr lang="en-GB" sz="1500" b="0" kern="1200" noProof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>
              <a:buSzPct val="100000"/>
            </a:pPr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gray">
          <a:xfrm>
            <a:off x="6167438" y="5516563"/>
            <a:ext cx="5473699" cy="7921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/>
          <a:lstStyle>
            <a:lvl1pPr>
              <a:lnSpc>
                <a:spcPct val="100000"/>
              </a:lnSpc>
              <a:defRPr lang="en-GB" sz="1500" b="0" kern="1200" noProof="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 lvl="0">
              <a:buSzPct val="100000"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0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96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0863" y="298800"/>
            <a:ext cx="11090275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0863" y="1357340"/>
            <a:ext cx="11090275" cy="48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gray">
          <a:xfrm>
            <a:off x="550863" y="1252538"/>
            <a:ext cx="110902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noProof="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gray">
          <a:xfrm>
            <a:off x="550863" y="6296025"/>
            <a:ext cx="110902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 noProof="0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gray">
          <a:xfrm>
            <a:off x="885600" y="6413501"/>
            <a:ext cx="837353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noProof="0" dirty="0">
                <a:solidFill>
                  <a:schemeClr val="accent1"/>
                </a:solidFill>
              </a:rPr>
              <a:t>Pac-Lite Packet Documentation| DP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gray">
          <a:xfrm>
            <a:off x="885600" y="6580189"/>
            <a:ext cx="837353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sz="900" noProof="0" dirty="0">
                <a:solidFill>
                  <a:schemeClr val="accent1"/>
                </a:solidFill>
              </a:rPr>
              <a:t>7/10/2019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gray">
          <a:xfrm>
            <a:off x="550863" y="6413501"/>
            <a:ext cx="28855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l"/>
            <a:fld id="{2038635E-414F-4658-B6A4-A994F0136445}" type="slidenum">
              <a:rPr lang="en-US" sz="900" noProof="0">
                <a:solidFill>
                  <a:schemeClr val="tx2"/>
                </a:solidFill>
              </a:rPr>
              <a:pPr algn="l"/>
              <a:t>‹#›</a:t>
            </a:fld>
            <a:endParaRPr lang="en-US" sz="900" noProof="0" dirty="0">
              <a:solidFill>
                <a:schemeClr val="tx2"/>
              </a:solidFill>
            </a:endParaRPr>
          </a:p>
        </p:txBody>
      </p:sp>
      <p:pic>
        <p:nvPicPr>
          <p:cNvPr id="10" name="Bild 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25587" y="6352141"/>
            <a:ext cx="838197" cy="368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2" r:id="rId4"/>
    <p:sldLayoutId id="2147483654" r:id="rId5"/>
    <p:sldLayoutId id="2147483659" r:id="rId6"/>
    <p:sldLayoutId id="2147483660" r:id="rId7"/>
    <p:sldLayoutId id="2147483655" r:id="rId8"/>
  </p:sldLayoutIdLst>
  <p:hf sldNum="0" hdr="0" ft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cs typeface="+mn-cs"/>
        </a:defRPr>
      </a:lvl2pPr>
      <a:lvl3pPr marL="149225" indent="-1460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304800" indent="-1539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cs typeface="+mn-cs"/>
        </a:defRPr>
      </a:lvl4pPr>
      <a:lvl5pPr marL="485775" indent="-1619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5pPr>
      <a:lvl6pPr marL="9969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14541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19113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23685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3795" userDrawn="1">
          <p15:clr>
            <a:srgbClr val="F26B43"/>
          </p15:clr>
        </p15:guide>
        <p15:guide id="3" pos="3885" userDrawn="1">
          <p15:clr>
            <a:srgbClr val="F26B43"/>
          </p15:clr>
        </p15:guide>
        <p15:guide id="4" orient="horz" pos="2296" userDrawn="1">
          <p15:clr>
            <a:srgbClr val="F26B43"/>
          </p15:clr>
        </p15:guide>
        <p15:guide id="5" orient="horz" pos="2387" userDrawn="1">
          <p15:clr>
            <a:srgbClr val="F26B43"/>
          </p15:clr>
        </p15:guide>
        <p15:guide id="6" orient="horz" pos="3793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9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780" b="12780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Pac-Lite Packets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Devlin Paddock | 06/28/2019</a:t>
            </a:r>
          </a:p>
          <a:p>
            <a:r>
              <a:rPr lang="en-US" b="1" dirty="0">
                <a:solidFill>
                  <a:schemeClr val="tx2"/>
                </a:solidFill>
              </a:rPr>
              <a:t>Light is OSRAM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0" y="404813"/>
            <a:ext cx="12192000" cy="324000"/>
          </a:xfrm>
        </p:spPr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8" name="Bild 17">
            <a:extLst>
              <a:ext uri="{FF2B5EF4-FFF2-40B4-BE49-F238E27FC236}">
                <a16:creationId xmlns:a16="http://schemas.microsoft.com/office/drawing/2014/main" id="{243A45F7-5285-4BCA-9E29-1DA5A073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82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7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699400"/>
            <a:ext cx="10752667" cy="424447"/>
          </a:xfrm>
        </p:spPr>
        <p:txBody>
          <a:bodyPr/>
          <a:lstStyle/>
          <a:p>
            <a:r>
              <a:rPr lang="en-US" dirty="0"/>
              <a:t>Current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20094" y="1196040"/>
            <a:ext cx="7843634" cy="518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Service Interface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Service for interfacing with many different Protocols.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Easily change the communication methods for all Pac-Lite machines at one location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One Universal interface for Pac-Lite to support. 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Documented Packet structure for importing information to Camstar, Engineering Database etc.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Communicates to service through </a:t>
            </a:r>
            <a:r>
              <a:rPr lang="en-US" sz="2400" kern="0" dirty="0" err="1"/>
              <a:t>ActiveMQ</a:t>
            </a:r>
            <a:r>
              <a:rPr lang="en-US" sz="2400" kern="0" dirty="0"/>
              <a:t> in order to buffer data safely.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000" kern="0" dirty="0"/>
          </a:p>
          <a:p>
            <a:pPr lvl="2" indent="0">
              <a:buNone/>
            </a:pP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0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0C68CA-370A-4E0E-8010-8007E68BC73D}"/>
              </a:ext>
            </a:extLst>
          </p:cNvPr>
          <p:cNvSpPr/>
          <p:nvPr/>
        </p:nvSpPr>
        <p:spPr bwMode="auto">
          <a:xfrm>
            <a:off x="10204199" y="52519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5F831-90FE-493E-AC1D-E9F0F816345E}"/>
              </a:ext>
            </a:extLst>
          </p:cNvPr>
          <p:cNvSpPr/>
          <p:nvPr/>
        </p:nvSpPr>
        <p:spPr bwMode="auto">
          <a:xfrm>
            <a:off x="10204199" y="5562600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A09BA-4C4C-4EAA-9CA7-E5CA0D4B7F0F}"/>
              </a:ext>
            </a:extLst>
          </p:cNvPr>
          <p:cNvSpPr/>
          <p:nvPr/>
        </p:nvSpPr>
        <p:spPr bwMode="auto">
          <a:xfrm>
            <a:off x="10204199" y="58615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C8936-D52F-485A-B505-509BEED9D343}"/>
              </a:ext>
            </a:extLst>
          </p:cNvPr>
          <p:cNvSpPr/>
          <p:nvPr/>
        </p:nvSpPr>
        <p:spPr bwMode="auto">
          <a:xfrm>
            <a:off x="10204199" y="4948403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Pac-Lite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4CE29D-FAAD-496C-B144-A741786523C9}"/>
              </a:ext>
            </a:extLst>
          </p:cNvPr>
          <p:cNvSpPr/>
          <p:nvPr/>
        </p:nvSpPr>
        <p:spPr bwMode="auto">
          <a:xfrm>
            <a:off x="7887468" y="52519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6A4D97-423D-489C-9E1B-53376AFC638C}"/>
              </a:ext>
            </a:extLst>
          </p:cNvPr>
          <p:cNvSpPr/>
          <p:nvPr/>
        </p:nvSpPr>
        <p:spPr bwMode="auto">
          <a:xfrm>
            <a:off x="7887468" y="5562600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E9F53-B521-444D-8DF8-85C6031B53B0}"/>
              </a:ext>
            </a:extLst>
          </p:cNvPr>
          <p:cNvSpPr/>
          <p:nvPr/>
        </p:nvSpPr>
        <p:spPr bwMode="auto">
          <a:xfrm>
            <a:off x="7887468" y="58615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BBFF52-4484-4BA9-AB59-C9E3878F3DAD}"/>
              </a:ext>
            </a:extLst>
          </p:cNvPr>
          <p:cNvSpPr/>
          <p:nvPr/>
        </p:nvSpPr>
        <p:spPr bwMode="auto">
          <a:xfrm>
            <a:off x="7887468" y="4948403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Pac-Lite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11D643-940D-4E30-AD45-077D914CD9DE}"/>
              </a:ext>
            </a:extLst>
          </p:cNvPr>
          <p:cNvCxnSpPr>
            <a:cxnSpLocks/>
            <a:stCxn id="16" idx="3"/>
            <a:endCxn id="47" idx="2"/>
          </p:cNvCxnSpPr>
          <p:nvPr/>
        </p:nvCxnSpPr>
        <p:spPr bwMode="auto">
          <a:xfrm flipV="1">
            <a:off x="9722869" y="4229868"/>
            <a:ext cx="248136" cy="1138637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FE51A4C-0E4A-47E9-AE93-B255216BF62D}"/>
              </a:ext>
            </a:extLst>
          </p:cNvPr>
          <p:cNvSpPr/>
          <p:nvPr/>
        </p:nvSpPr>
        <p:spPr bwMode="auto">
          <a:xfrm>
            <a:off x="9251628" y="3016112"/>
            <a:ext cx="1438754" cy="5227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Pac-Lite Service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123F2F5-342C-4069-9B52-BD1F484B8430}"/>
              </a:ext>
            </a:extLst>
          </p:cNvPr>
          <p:cNvCxnSpPr>
            <a:cxnSpLocks/>
            <a:stCxn id="8" idx="1"/>
            <a:endCxn id="47" idx="2"/>
          </p:cNvCxnSpPr>
          <p:nvPr/>
        </p:nvCxnSpPr>
        <p:spPr bwMode="auto">
          <a:xfrm rot="10800000">
            <a:off x="9971005" y="4229869"/>
            <a:ext cx="233194" cy="1138637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AC88D03-F580-49B4-8667-50149532D5CC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 bwMode="auto">
          <a:xfrm flipV="1">
            <a:off x="9722869" y="4229868"/>
            <a:ext cx="248136" cy="835134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A414B6-2DA4-41AD-883F-D796202EBDCE}"/>
              </a:ext>
            </a:extLst>
          </p:cNvPr>
          <p:cNvCxnSpPr>
            <a:cxnSpLocks/>
            <a:stCxn id="9" idx="1"/>
            <a:endCxn id="47" idx="2"/>
          </p:cNvCxnSpPr>
          <p:nvPr/>
        </p:nvCxnSpPr>
        <p:spPr bwMode="auto">
          <a:xfrm rot="10800000">
            <a:off x="9971005" y="4229869"/>
            <a:ext cx="233194" cy="1449331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D45A55D-A3D9-4E6C-A126-22248732B6AB}"/>
              </a:ext>
            </a:extLst>
          </p:cNvPr>
          <p:cNvCxnSpPr>
            <a:cxnSpLocks/>
            <a:stCxn id="11" idx="1"/>
            <a:endCxn id="47" idx="2"/>
          </p:cNvCxnSpPr>
          <p:nvPr/>
        </p:nvCxnSpPr>
        <p:spPr bwMode="auto">
          <a:xfrm rot="10800000">
            <a:off x="9971005" y="4229868"/>
            <a:ext cx="233194" cy="835134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583A813-B676-4953-B22B-AC728F39950A}"/>
              </a:ext>
            </a:extLst>
          </p:cNvPr>
          <p:cNvCxnSpPr>
            <a:cxnSpLocks/>
            <a:stCxn id="17" idx="3"/>
            <a:endCxn id="47" idx="2"/>
          </p:cNvCxnSpPr>
          <p:nvPr/>
        </p:nvCxnSpPr>
        <p:spPr bwMode="auto">
          <a:xfrm flipV="1">
            <a:off x="9722869" y="4229868"/>
            <a:ext cx="248136" cy="1449331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741FB8F-DD88-40D4-9882-2D1BBC1F4B93}"/>
              </a:ext>
            </a:extLst>
          </p:cNvPr>
          <p:cNvCxnSpPr>
            <a:cxnSpLocks/>
            <a:stCxn id="10" idx="1"/>
            <a:endCxn id="47" idx="2"/>
          </p:cNvCxnSpPr>
          <p:nvPr/>
        </p:nvCxnSpPr>
        <p:spPr bwMode="auto">
          <a:xfrm rot="10800000">
            <a:off x="9971005" y="4229869"/>
            <a:ext cx="233194" cy="1748237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99BD32-B9CB-4250-B2AD-2C855286463A}"/>
              </a:ext>
            </a:extLst>
          </p:cNvPr>
          <p:cNvCxnSpPr>
            <a:cxnSpLocks/>
            <a:stCxn id="18" idx="3"/>
            <a:endCxn id="47" idx="2"/>
          </p:cNvCxnSpPr>
          <p:nvPr/>
        </p:nvCxnSpPr>
        <p:spPr bwMode="auto">
          <a:xfrm flipV="1">
            <a:off x="9722869" y="4229868"/>
            <a:ext cx="248136" cy="1748237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9CF0BBF-B30B-4B51-886D-D85C066FE5C2}"/>
              </a:ext>
            </a:extLst>
          </p:cNvPr>
          <p:cNvSpPr/>
          <p:nvPr/>
        </p:nvSpPr>
        <p:spPr bwMode="auto">
          <a:xfrm>
            <a:off x="8111704" y="1671842"/>
            <a:ext cx="1368774" cy="44205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Camstar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0767CF-7E58-4619-8587-9B9040F22DCE}"/>
              </a:ext>
            </a:extLst>
          </p:cNvPr>
          <p:cNvSpPr/>
          <p:nvPr/>
        </p:nvSpPr>
        <p:spPr bwMode="auto">
          <a:xfrm>
            <a:off x="8416131" y="1205470"/>
            <a:ext cx="1368774" cy="44205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ENG_DB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57C23F6-2466-4806-8571-5670318F28A6}"/>
              </a:ext>
            </a:extLst>
          </p:cNvPr>
          <p:cNvSpPr/>
          <p:nvPr/>
        </p:nvSpPr>
        <p:spPr bwMode="auto">
          <a:xfrm>
            <a:off x="10400529" y="1671842"/>
            <a:ext cx="1444431" cy="44205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gRPC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32C47F-D6DF-402E-B82A-932AF676D90F}"/>
              </a:ext>
            </a:extLst>
          </p:cNvPr>
          <p:cNvCxnSpPr>
            <a:cxnSpLocks/>
            <a:stCxn id="46" idx="0"/>
            <a:endCxn id="92" idx="2"/>
          </p:cNvCxnSpPr>
          <p:nvPr/>
        </p:nvCxnSpPr>
        <p:spPr bwMode="auto">
          <a:xfrm flipH="1" flipV="1">
            <a:off x="8796091" y="2113899"/>
            <a:ext cx="1174914" cy="902213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D0F80E-EF0C-44BD-87CE-B62374B819CC}"/>
              </a:ext>
            </a:extLst>
          </p:cNvPr>
          <p:cNvCxnSpPr>
            <a:cxnSpLocks/>
            <a:stCxn id="46" idx="0"/>
            <a:endCxn id="94" idx="2"/>
          </p:cNvCxnSpPr>
          <p:nvPr/>
        </p:nvCxnSpPr>
        <p:spPr bwMode="auto">
          <a:xfrm flipV="1">
            <a:off x="9971005" y="2113899"/>
            <a:ext cx="1151740" cy="902213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68761B3-9F33-4EE7-ABD3-55DC76522A23}"/>
              </a:ext>
            </a:extLst>
          </p:cNvPr>
          <p:cNvCxnSpPr>
            <a:cxnSpLocks/>
            <a:stCxn id="46" idx="0"/>
          </p:cNvCxnSpPr>
          <p:nvPr/>
        </p:nvCxnSpPr>
        <p:spPr bwMode="auto">
          <a:xfrm flipH="1" flipV="1">
            <a:off x="9621104" y="1671842"/>
            <a:ext cx="349901" cy="134427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70814A5-4979-4459-ABF3-E42567ABC533}"/>
              </a:ext>
            </a:extLst>
          </p:cNvPr>
          <p:cNvCxnSpPr>
            <a:cxnSpLocks/>
          </p:cNvCxnSpPr>
          <p:nvPr/>
        </p:nvCxnSpPr>
        <p:spPr bwMode="auto">
          <a:xfrm>
            <a:off x="8599921" y="2107605"/>
            <a:ext cx="1232429" cy="93282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820FB2C-2F62-4E9C-B026-A70606A259F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164865" y="2120193"/>
            <a:ext cx="1177224" cy="920234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89A0A78-25B9-430A-8E88-95D799C42C6E}"/>
              </a:ext>
            </a:extLst>
          </p:cNvPr>
          <p:cNvSpPr txBox="1"/>
          <p:nvPr/>
        </p:nvSpPr>
        <p:spPr>
          <a:xfrm>
            <a:off x="5920912" y="4361663"/>
            <a:ext cx="178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</a:rPr>
              <a:t>TCP/IP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1C5196-D046-4948-B6D3-3B44980B91B9}"/>
              </a:ext>
            </a:extLst>
          </p:cNvPr>
          <p:cNvSpPr txBox="1"/>
          <p:nvPr/>
        </p:nvSpPr>
        <p:spPr>
          <a:xfrm>
            <a:off x="5920911" y="4856401"/>
            <a:ext cx="178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chemeClr val="accent6"/>
                </a:solidFill>
              </a:rPr>
              <a:t>MQTT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965193-EAC2-4A41-AE51-B9EB640D414D}"/>
              </a:ext>
            </a:extLst>
          </p:cNvPr>
          <p:cNvSpPr txBox="1"/>
          <p:nvPr/>
        </p:nvSpPr>
        <p:spPr>
          <a:xfrm>
            <a:off x="5920910" y="5142959"/>
            <a:ext cx="178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</a:rPr>
              <a:t>gRPC Calls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71C342-8A90-445E-ADE2-6C12120D3882}"/>
              </a:ext>
            </a:extLst>
          </p:cNvPr>
          <p:cNvSpPr/>
          <p:nvPr/>
        </p:nvSpPr>
        <p:spPr bwMode="auto">
          <a:xfrm>
            <a:off x="9836401" y="1196040"/>
            <a:ext cx="1368774" cy="442057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A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ctiveMQ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F056E1-A154-4B49-8054-3DE2834F4A36}"/>
              </a:ext>
            </a:extLst>
          </p:cNvPr>
          <p:cNvCxnSpPr>
            <a:cxnSpLocks/>
            <a:stCxn id="46" idx="0"/>
          </p:cNvCxnSpPr>
          <p:nvPr/>
        </p:nvCxnSpPr>
        <p:spPr bwMode="auto">
          <a:xfrm flipV="1">
            <a:off x="9971005" y="1638097"/>
            <a:ext cx="152685" cy="1378015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EE24D2-86F5-4B6C-8CB8-DFB6530C92DB}"/>
              </a:ext>
            </a:extLst>
          </p:cNvPr>
          <p:cNvSpPr txBox="1"/>
          <p:nvPr/>
        </p:nvSpPr>
        <p:spPr>
          <a:xfrm>
            <a:off x="5920910" y="4602524"/>
            <a:ext cx="1781918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rgbClr val="00B050"/>
                </a:solidFill>
              </a:rPr>
              <a:t>SQL Queries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080CAA-EB6A-41E0-B19C-45C767C1B9D4}"/>
              </a:ext>
            </a:extLst>
          </p:cNvPr>
          <p:cNvSpPr/>
          <p:nvPr/>
        </p:nvSpPr>
        <p:spPr bwMode="auto">
          <a:xfrm>
            <a:off x="9286618" y="3787811"/>
            <a:ext cx="1368774" cy="442057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ActiveMQ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858DAD-6761-4362-9964-CD81D71E3042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 bwMode="auto">
          <a:xfrm flipV="1">
            <a:off x="9971005" y="3538852"/>
            <a:ext cx="0" cy="2489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7" name="Bild 17">
            <a:extLst>
              <a:ext uri="{FF2B5EF4-FFF2-40B4-BE49-F238E27FC236}">
                <a16:creationId xmlns:a16="http://schemas.microsoft.com/office/drawing/2014/main" id="{FDF99BD8-A67E-4F6C-A154-61FF299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5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73340"/>
            <a:ext cx="10752667" cy="424447"/>
          </a:xfrm>
        </p:spPr>
        <p:txBody>
          <a:bodyPr/>
          <a:lstStyle/>
          <a:p>
            <a:r>
              <a:rPr lang="en-US" dirty="0"/>
              <a:t>Pac-Lite Packets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6"/>
            <a:ext cx="11431615" cy="50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Packet Structure</a:t>
            </a:r>
            <a:endParaRPr lang="en-US" sz="24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Packet contains all information needed for further routing by the service 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Current Packet types are Throughput, Downtime, Index Summary.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Max Packet Size of 254 Bytes, Max Payload of 246 bytes (~4% packet overhead)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Packet type differentiates how it is </a:t>
            </a:r>
            <a:r>
              <a:rPr lang="en-US" sz="2400" kern="0" dirty="0" err="1"/>
              <a:t>procccessed</a:t>
            </a:r>
            <a:endParaRPr lang="en-US" sz="24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4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9320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AB18C5-5281-4A24-83F8-1E59201C9688}"/>
              </a:ext>
            </a:extLst>
          </p:cNvPr>
          <p:cNvSpPr/>
          <p:nvPr/>
        </p:nvSpPr>
        <p:spPr bwMode="auto">
          <a:xfrm>
            <a:off x="1397828" y="3962400"/>
            <a:ext cx="1403646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Packet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591C-1E5A-45D9-95D0-146F6CA1F14D}"/>
              </a:ext>
            </a:extLst>
          </p:cNvPr>
          <p:cNvSpPr/>
          <p:nvPr/>
        </p:nvSpPr>
        <p:spPr bwMode="auto">
          <a:xfrm>
            <a:off x="2801474" y="3962400"/>
            <a:ext cx="1178093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Packet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34E4D-6774-4589-8BF7-20BC247C9101}"/>
              </a:ext>
            </a:extLst>
          </p:cNvPr>
          <p:cNvSpPr/>
          <p:nvPr/>
        </p:nvSpPr>
        <p:spPr bwMode="auto">
          <a:xfrm>
            <a:off x="3979567" y="3962399"/>
            <a:ext cx="1107457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Pac-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Lite_ID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5EC4A-B835-4DFC-A536-E7D44B9F9897}"/>
              </a:ext>
            </a:extLst>
          </p:cNvPr>
          <p:cNvSpPr/>
          <p:nvPr/>
        </p:nvSpPr>
        <p:spPr bwMode="auto">
          <a:xfrm>
            <a:off x="5089382" y="3962401"/>
            <a:ext cx="888091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F530EE-8405-4531-9CA3-532BBA48292F}"/>
              </a:ext>
            </a:extLst>
          </p:cNvPr>
          <p:cNvSpPr/>
          <p:nvPr/>
        </p:nvSpPr>
        <p:spPr bwMode="auto">
          <a:xfrm>
            <a:off x="5977474" y="3962400"/>
            <a:ext cx="4181076" cy="72211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JSON Pair/Values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48279-94AB-433C-AC0B-3759ADDA5A92}"/>
              </a:ext>
            </a:extLst>
          </p:cNvPr>
          <p:cNvSpPr txBox="1"/>
          <p:nvPr/>
        </p:nvSpPr>
        <p:spPr>
          <a:xfrm>
            <a:off x="1385259" y="3487806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1DFC4-48E5-4B7E-80AC-F35A3C83B759}"/>
              </a:ext>
            </a:extLst>
          </p:cNvPr>
          <p:cNvSpPr txBox="1"/>
          <p:nvPr/>
        </p:nvSpPr>
        <p:spPr>
          <a:xfrm>
            <a:off x="2786680" y="3477054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56E07-B8CE-45FC-BB38-61040527E2F4}"/>
              </a:ext>
            </a:extLst>
          </p:cNvPr>
          <p:cNvSpPr txBox="1"/>
          <p:nvPr/>
        </p:nvSpPr>
        <p:spPr>
          <a:xfrm>
            <a:off x="3979567" y="3470859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233D8-E11A-4626-9DAB-D1DBC8E2B87E}"/>
              </a:ext>
            </a:extLst>
          </p:cNvPr>
          <p:cNvSpPr txBox="1"/>
          <p:nvPr/>
        </p:nvSpPr>
        <p:spPr>
          <a:xfrm>
            <a:off x="5057858" y="3445686"/>
            <a:ext cx="896213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5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9A5E8-9889-4047-BC6D-055B5CAF3E3C}"/>
              </a:ext>
            </a:extLst>
          </p:cNvPr>
          <p:cNvSpPr txBox="1"/>
          <p:nvPr/>
        </p:nvSpPr>
        <p:spPr>
          <a:xfrm>
            <a:off x="5924903" y="3416587"/>
            <a:ext cx="1649549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Up to 246 bytes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509C6-A41E-4D75-ABA5-40E20FC810C2}"/>
              </a:ext>
            </a:extLst>
          </p:cNvPr>
          <p:cNvSpPr/>
          <p:nvPr/>
        </p:nvSpPr>
        <p:spPr bwMode="auto">
          <a:xfrm>
            <a:off x="10160909" y="3962398"/>
            <a:ext cx="888091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String Null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5762AB-80A3-4735-B4B3-D302F76E9350}"/>
              </a:ext>
            </a:extLst>
          </p:cNvPr>
          <p:cNvSpPr/>
          <p:nvPr/>
        </p:nvSpPr>
        <p:spPr bwMode="auto">
          <a:xfrm>
            <a:off x="219735" y="3973152"/>
            <a:ext cx="1175735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StringLength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6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73340"/>
            <a:ext cx="10752667" cy="424447"/>
          </a:xfrm>
        </p:spPr>
        <p:txBody>
          <a:bodyPr/>
          <a:lstStyle/>
          <a:p>
            <a:r>
              <a:rPr lang="en-US" dirty="0"/>
              <a:t>Pac-Lite Packets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6"/>
            <a:ext cx="11431615" cy="50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Packets setup</a:t>
            </a:r>
            <a:endParaRPr lang="en-US" sz="24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 err="1"/>
              <a:t>TestActiveMQ</a:t>
            </a:r>
            <a:r>
              <a:rPr lang="en-US" sz="2400" kern="0" dirty="0"/>
              <a:t> 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1 252 1 32 32 32 32 32 (</a:t>
            </a:r>
            <a:r>
              <a:rPr lang="en-US" sz="2400" kern="0" dirty="0" err="1"/>
              <a:t>json</a:t>
            </a:r>
            <a:r>
              <a:rPr lang="en-US" sz="2400" kern="0" dirty="0"/>
              <a:t> data{Machine Line Good bad index NAED UOM })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Just copies to output que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Camstar Throughput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1 253 1 32 32 32 32 32 (</a:t>
            </a:r>
            <a:r>
              <a:rPr lang="en-US" sz="2400" kern="0" dirty="0" err="1"/>
              <a:t>json</a:t>
            </a:r>
            <a:r>
              <a:rPr lang="en-US" sz="2400" kern="0" dirty="0"/>
              <a:t> data{Machine Line Good NAED UOM })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Reports Machine throughput to Camstar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 err="1"/>
              <a:t>TestSQL</a:t>
            </a:r>
            <a:endParaRPr lang="en-US" sz="24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1 254 1 32 32 32 32 32 (</a:t>
            </a:r>
            <a:r>
              <a:rPr lang="en-US" sz="2400" kern="0" dirty="0" err="1"/>
              <a:t>json</a:t>
            </a:r>
            <a:r>
              <a:rPr lang="en-US" sz="2400" kern="0" dirty="0"/>
              <a:t> data{Machine Line Good bad index NAED UOM })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Places data in the Pac-Lite SQL database under the machine table.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400" kern="0" dirty="0"/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2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73340"/>
            <a:ext cx="10752667" cy="424447"/>
          </a:xfrm>
        </p:spPr>
        <p:txBody>
          <a:bodyPr/>
          <a:lstStyle/>
          <a:p>
            <a:r>
              <a:rPr lang="en-US" dirty="0"/>
              <a:t>Outputs supported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1" y="1241816"/>
            <a:ext cx="11658599" cy="50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accent1"/>
                </a:solidFill>
              </a:rPr>
              <a:t>ActiveMQ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Consuming applications would subscribe to a topic and configure what type of packets they would receive.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Naming Convention set per Topic.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Camstar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TCP/IP connection to Camstar.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Configure what packets it wants to receive and what packet format if applicable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SQL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Specify which Database and Naming Convention.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Auto Fills with data from packet.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gRPC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Will be capable of calling gRPC procedures with packets setup and defined in the service.</a:t>
            </a:r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6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373"/>
      </p:ext>
    </p:extLst>
  </p:cSld>
  <p:clrMapOvr>
    <a:masterClrMapping/>
  </p:clrMapOvr>
</p:sld>
</file>

<file path=ppt/theme/theme1.xml><?xml version="1.0" encoding="utf-8"?>
<a:theme xmlns:a="http://schemas.openxmlformats.org/drawingml/2006/main" name="OSRAM">
  <a:themeElements>
    <a:clrScheme name="Benutzerdefiniert 30">
      <a:dk1>
        <a:srgbClr val="000000"/>
      </a:dk1>
      <a:lt1>
        <a:srgbClr val="FFFFFF"/>
      </a:lt1>
      <a:dk2>
        <a:srgbClr val="FF6600"/>
      </a:dk2>
      <a:lt2>
        <a:srgbClr val="E3E4E5"/>
      </a:lt2>
      <a:accent1>
        <a:srgbClr val="58585A"/>
      </a:accent1>
      <a:accent2>
        <a:srgbClr val="A7A8AA"/>
      </a:accent2>
      <a:accent3>
        <a:srgbClr val="D0D1D3"/>
      </a:accent3>
      <a:accent4>
        <a:srgbClr val="427287"/>
      </a:accent4>
      <a:accent5>
        <a:srgbClr val="46B4CD"/>
      </a:accent5>
      <a:accent6>
        <a:srgbClr val="96DCEB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600" smtClean="0"/>
        </a:defPPr>
      </a:lstStyle>
    </a:txDef>
  </a:objectDefaults>
  <a:extraClrSchemeLst/>
  <a:custClrLst>
    <a:custClr>
      <a:srgbClr val="0F465A"/>
    </a:custClr>
    <a:custClr>
      <a:srgbClr val="BACDD3"/>
    </a:custClr>
    <a:custClr>
      <a:srgbClr val="DAF3F9"/>
    </a:custClr>
    <a:custClr>
      <a:srgbClr val="C4F5C1"/>
    </a:custClr>
    <a:custClr>
      <a:srgbClr val="F3F394"/>
    </a:custClr>
  </a:custClrLst>
  <a:extLst>
    <a:ext uri="{05A4C25C-085E-4340-85A3-A5531E510DB2}">
      <thm15:themeFamily xmlns:thm15="http://schemas.microsoft.com/office/thememl/2012/main" name="Presentation1" id="{7940D8B2-E3DA-4700-99A3-EC99D3E5F71B}" vid="{C1436945-F816-49E7-9E75-44D39E1950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P_UserTags xmlns="1e207520-be24-41f9-8afd-5afc1c3ee385">((or12)(or8))((or1479)(or1265)(or1228)(or1223))</MP_UserTags>
    <IconOverlay xmlns="http://schemas.microsoft.com/sharepoint/v4" xsi:nil="true"/>
    <Class xmlns="86de8680-9a96-4f84-b839-50f451794bc8">Class 1</Class>
    <General_x0020_Info xmlns="86de8680-9a96-4f84-b839-50f451794bc8" xsi:nil="true"/>
    <Process_x0020_Owner xmlns="1e207520-be24-41f9-8afd-5afc1c3ee385">
      <UserInfo>
        <DisplayName>Schleip, Eva-Maria</DisplayName>
        <AccountId>867</AccountId>
        <AccountType/>
      </UserInfo>
    </Process_x0020_Owner>
    <_dlc_DocId xmlns="74ffb7e6-092d-4538-a09d-7e0bb066b0b7">1-10001076-5-1048</_dlc_DocId>
    <MP_InheritedTags xmlns="1e207520-be24-41f9-8afd-5afc1c3ee385" xsi:nil="true"/>
    <TaxCatchAll xmlns="74ffb7e6-092d-4538-a09d-7e0bb066b0b7"/>
    <Internal_x0020_Comments xmlns="86de8680-9a96-4f84-b839-50f451794bc8" xsi:nil="true"/>
    <Status xmlns="86de8680-9a96-4f84-b839-50f451794bc8">active</Status>
    <_dlc_DocIdUrl xmlns="74ffb7e6-092d-4538-a09d-7e0bb066b0b7">
      <Url>https://global-intranet.osram-light.com/sites/FormsTemplates/_layouts/15/DocIdRedir.aspx?ID=1-10001076-5-1048</Url>
      <Description>1-10001076-5-1048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rporate Template Center Document" ma:contentTypeID="0x010100D5059C42A7EB564AB9004D372A22083800CD1243FB55D09148AFF6A44853DBF130" ma:contentTypeVersion="17" ma:contentTypeDescription="" ma:contentTypeScope="" ma:versionID="f9996cbcfee17c8491c0c44810b18b86">
  <xsd:schema xmlns:xsd="http://www.w3.org/2001/XMLSchema" xmlns:xs="http://www.w3.org/2001/XMLSchema" xmlns:p="http://schemas.microsoft.com/office/2006/metadata/properties" xmlns:ns2="1e207520-be24-41f9-8afd-5afc1c3ee385" xmlns:ns3="86de8680-9a96-4f84-b839-50f451794bc8" xmlns:ns4="74ffb7e6-092d-4538-a09d-7e0bb066b0b7" xmlns:ns5="http://schemas.microsoft.com/sharepoint/v4" targetNamespace="http://schemas.microsoft.com/office/2006/metadata/properties" ma:root="true" ma:fieldsID="07160deb334e1a94322101bff0650f86" ns2:_="" ns3:_="" ns4:_="" ns5:_="">
    <xsd:import namespace="1e207520-be24-41f9-8afd-5afc1c3ee385"/>
    <xsd:import namespace="86de8680-9a96-4f84-b839-50f451794bc8"/>
    <xsd:import namespace="74ffb7e6-092d-4538-a09d-7e0bb066b0b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cess_x0020_Owner" minOccurs="0"/>
                <xsd:element ref="ns3:Status" minOccurs="0"/>
                <xsd:element ref="ns3:Internal_x0020_Comments" minOccurs="0"/>
                <xsd:element ref="ns3:General_x0020_Info" minOccurs="0"/>
                <xsd:element ref="ns3:Class" minOccurs="0"/>
                <xsd:element ref="ns4:_dlc_DocId" minOccurs="0"/>
                <xsd:element ref="ns4:_dlc_DocIdUrl" minOccurs="0"/>
                <xsd:element ref="ns4:_dlc_DocIdPersistId" minOccurs="0"/>
                <xsd:element ref="ns5:IconOverlay" minOccurs="0"/>
                <xsd:element ref="ns4:TaxCatchAll" minOccurs="0"/>
                <xsd:element ref="ns4:TaxCatchAllLabel" minOccurs="0"/>
                <xsd:element ref="ns2:MP_UserTags" minOccurs="0"/>
                <xsd:element ref="ns2:MP_Inherited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07520-be24-41f9-8afd-5afc1c3ee385" elementFormDefault="qualified">
    <xsd:import namespace="http://schemas.microsoft.com/office/2006/documentManagement/types"/>
    <xsd:import namespace="http://schemas.microsoft.com/office/infopath/2007/PartnerControls"/>
    <xsd:element name="Process_x0020_Owner" ma:index="2" nillable="true" ma:displayName="Template Owner" ma:list="UserInfo" ma:SearchPeopleOnly="false" ma:SharePointGroup="0" ma:internalName="Process_x0020_Owner0" ma:showField="EMail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P_UserTags" ma:index="20" nillable="true" ma:displayName="Tags" ma:hidden="true" ma:internalName="MP_UserTags" ma:readOnly="false">
      <xsd:simpleType>
        <xsd:restriction base="dms:Unknown"/>
      </xsd:simpleType>
    </xsd:element>
    <xsd:element name="MP_InheritedTags" ma:index="21" nillable="true" ma:displayName="Inherited Tags" ma:hidden="true" ma:internalName="MP_InheritedTags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e8680-9a96-4f84-b839-50f451794bc8" elementFormDefault="qualified">
    <xsd:import namespace="http://schemas.microsoft.com/office/2006/documentManagement/types"/>
    <xsd:import namespace="http://schemas.microsoft.com/office/infopath/2007/PartnerControls"/>
    <xsd:element name="Status" ma:index="4" nillable="true" ma:displayName="Status" ma:default="active" ma:format="Dropdown" ma:internalName="Status">
      <xsd:simpleType>
        <xsd:restriction base="dms:Choice">
          <xsd:enumeration value="active"/>
          <xsd:enumeration value="in progress"/>
          <xsd:enumeration value="replaced"/>
        </xsd:restriction>
      </xsd:simpleType>
    </xsd:element>
    <xsd:element name="Internal_x0020_Comments" ma:index="5" nillable="true" ma:displayName="Internal Comments" ma:internalName="Internal_x0020_Comments">
      <xsd:simpleType>
        <xsd:restriction base="dms:Note">
          <xsd:maxLength value="255"/>
        </xsd:restriction>
      </xsd:simpleType>
    </xsd:element>
    <xsd:element name="General_x0020_Info" ma:index="6" nillable="true" ma:displayName="General Info" ma:internalName="General_x0020_Info">
      <xsd:simpleType>
        <xsd:restriction base="dms:Note">
          <xsd:maxLength value="255"/>
        </xsd:restriction>
      </xsd:simpleType>
    </xsd:element>
    <xsd:element name="Class" ma:index="7" nillable="true" ma:displayName="Class" ma:default="Class 1" ma:format="Dropdown" ma:internalName="Class">
      <xsd:simpleType>
        <xsd:restriction base="dms:Choice">
          <xsd:enumeration value="Class 1"/>
          <xsd:enumeration value="Class 2"/>
          <xsd:enumeration value="Class 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fb7e6-092d-4538-a09d-7e0bb066b0b7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6efaa0ca-047d-4c82-8aad-d427f688b28f}" ma:internalName="TaxCatchAll" ma:showField="CatchAllData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6efaa0ca-047d-4c82-8aad-d427f688b28f}" ma:internalName="TaxCatchAllLabel" ma:readOnly="true" ma:showField="CatchAllDataLabel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0879511-C005-40D5-9A47-1AAEFA23C7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9473EF-6B9C-4C17-AF25-F8F40F63B562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1e207520-be24-41f9-8afd-5afc1c3ee385"/>
    <ds:schemaRef ds:uri="http://purl.org/dc/terms/"/>
    <ds:schemaRef ds:uri="74ffb7e6-092d-4538-a09d-7e0bb066b0b7"/>
    <ds:schemaRef ds:uri="http://schemas.microsoft.com/office/infopath/2007/PartnerControls"/>
    <ds:schemaRef ds:uri="http://schemas.microsoft.com/office/2006/documentManagement/types"/>
    <ds:schemaRef ds:uri="http://schemas.microsoft.com/sharepoint/v4"/>
    <ds:schemaRef ds:uri="86de8680-9a96-4f84-b839-50f451794bc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3A16CAA-EAEB-4B4A-8142-7B0981FE0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07520-be24-41f9-8afd-5afc1c3ee385"/>
    <ds:schemaRef ds:uri="86de8680-9a96-4f84-b839-50f451794bc8"/>
    <ds:schemaRef ds:uri="74ffb7e6-092d-4538-a09d-7e0bb066b0b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AC26A3E-D3EF-45E9-9F05-0FA25B9825A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190521 PowerPoint Master Automotive 16x9 (1)</Template>
  <TotalTime>7180</TotalTime>
  <Words>354</Words>
  <Application>Microsoft Office PowerPoint</Application>
  <PresentationFormat>Widescreen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OSRAM</vt:lpstr>
      <vt:lpstr>Pac-Lite Packets</vt:lpstr>
      <vt:lpstr>Current Architecture</vt:lpstr>
      <vt:lpstr>Pac-Lite Packets</vt:lpstr>
      <vt:lpstr>Pac-Lite Packets</vt:lpstr>
      <vt:lpstr>Outputs supported</vt:lpstr>
      <vt:lpstr>Thank you.</vt:lpstr>
    </vt:vector>
  </TitlesOfParts>
  <Company>OSRAM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Pac-Lite Hardware Benchmark</dc:title>
  <dc:creator>Paddock, Devlin</dc:creator>
  <cp:lastModifiedBy>Paddock, Devlin</cp:lastModifiedBy>
  <cp:revision>143</cp:revision>
  <dcterms:created xsi:type="dcterms:W3CDTF">2019-06-12T11:17:12Z</dcterms:created>
  <dcterms:modified xsi:type="dcterms:W3CDTF">2019-07-10T17:20:20Z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0x010100D5059C42A7EB564AB9004D372A22083800CD1243FB55D09148AFF6A44853DBF130</vt:lpwstr>
  </property>
  <property fmtid="{D5CDD505-2E9C-101B-9397-08002B2CF9AE}" pid="3" name="_dlc_DocIdItemGuid">
    <vt:lpwstr>d8ddfacc-ca53-4ab2-a372-0f1ad32a8d17</vt:lpwstr>
  </property>
  <property fmtid="{D5CDD505-2E9C-101B-9397-08002B2CF9AE}" pid="4" name="MSIP_Label_1c8e0fde-d954-47be-ab67-d16694a3feef_Enabled">
    <vt:lpwstr>True</vt:lpwstr>
  </property>
  <property fmtid="{D5CDD505-2E9C-101B-9397-08002B2CF9AE}" pid="5" name="MSIP_Label_1c8e0fde-d954-47be-ab67-d16694a3feef_SiteId">
    <vt:lpwstr>ec1ca250-c234-4d56-a76b-7dfb9eee0c46</vt:lpwstr>
  </property>
  <property fmtid="{D5CDD505-2E9C-101B-9397-08002B2CF9AE}" pid="6" name="MSIP_Label_1c8e0fde-d954-47be-ab67-d16694a3feef_Owner">
    <vt:lpwstr>Dariusz.Laskowski@osram.com</vt:lpwstr>
  </property>
  <property fmtid="{D5CDD505-2E9C-101B-9397-08002B2CF9AE}" pid="7" name="MSIP_Label_1c8e0fde-d954-47be-ab67-d16694a3feef_SetDate">
    <vt:lpwstr>2019-04-17T12:29:45.6603383Z</vt:lpwstr>
  </property>
  <property fmtid="{D5CDD505-2E9C-101B-9397-08002B2CF9AE}" pid="8" name="MSIP_Label_1c8e0fde-d954-47be-ab67-d16694a3feef_Name">
    <vt:lpwstr>Internal Use</vt:lpwstr>
  </property>
  <property fmtid="{D5CDD505-2E9C-101B-9397-08002B2CF9AE}" pid="9" name="MSIP_Label_1c8e0fde-d954-47be-ab67-d16694a3feef_Application">
    <vt:lpwstr>Microsoft Azure Information Protection</vt:lpwstr>
  </property>
  <property fmtid="{D5CDD505-2E9C-101B-9397-08002B2CF9AE}" pid="10" name="MSIP_Label_1c8e0fde-d954-47be-ab67-d16694a3feef_Extended_MSFT_Method">
    <vt:lpwstr>Automatic</vt:lpwstr>
  </property>
  <property fmtid="{D5CDD505-2E9C-101B-9397-08002B2CF9AE}" pid="11" name="MSIP_Label_f9dda1df-3fca-45c7-91be-5629a3733338_Enabled">
    <vt:lpwstr>True</vt:lpwstr>
  </property>
  <property fmtid="{D5CDD505-2E9C-101B-9397-08002B2CF9AE}" pid="12" name="MSIP_Label_f9dda1df-3fca-45c7-91be-5629a3733338_SiteId">
    <vt:lpwstr>ec1ca250-c234-4d56-a76b-7dfb9eee0c46</vt:lpwstr>
  </property>
  <property fmtid="{D5CDD505-2E9C-101B-9397-08002B2CF9AE}" pid="13" name="MSIP_Label_f9dda1df-3fca-45c7-91be-5629a3733338_Owner">
    <vt:lpwstr>Dariusz.Laskowski@osram.com</vt:lpwstr>
  </property>
  <property fmtid="{D5CDD505-2E9C-101B-9397-08002B2CF9AE}" pid="14" name="MSIP_Label_f9dda1df-3fca-45c7-91be-5629a3733338_SetDate">
    <vt:lpwstr>2019-04-17T12:29:45.6603383Z</vt:lpwstr>
  </property>
  <property fmtid="{D5CDD505-2E9C-101B-9397-08002B2CF9AE}" pid="15" name="MSIP_Label_f9dda1df-3fca-45c7-91be-5629a3733338_Name">
    <vt:lpwstr>All employees (unprotected)</vt:lpwstr>
  </property>
  <property fmtid="{D5CDD505-2E9C-101B-9397-08002B2CF9AE}" pid="16" name="MSIP_Label_f9dda1df-3fca-45c7-91be-5629a3733338_Application">
    <vt:lpwstr>Microsoft Azure Information Protection</vt:lpwstr>
  </property>
  <property fmtid="{D5CDD505-2E9C-101B-9397-08002B2CF9AE}" pid="17" name="MSIP_Label_f9dda1df-3fca-45c7-91be-5629a3733338_Parent">
    <vt:lpwstr>1c8e0fde-d954-47be-ab67-d16694a3feef</vt:lpwstr>
  </property>
  <property fmtid="{D5CDD505-2E9C-101B-9397-08002B2CF9AE}" pid="18" name="MSIP_Label_f9dda1df-3fca-45c7-91be-5629a3733338_Extended_MSFT_Method">
    <vt:lpwstr>Automatic</vt:lpwstr>
  </property>
  <property fmtid="{D5CDD505-2E9C-101B-9397-08002B2CF9AE}" pid="19" name="Sensitivity">
    <vt:lpwstr>Internal Use All employees (unprotected)</vt:lpwstr>
  </property>
</Properties>
</file>