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34"/>
  </p:notesMasterIdLst>
  <p:sldIdLst>
    <p:sldId id="256" r:id="rId6"/>
    <p:sldId id="333" r:id="rId7"/>
    <p:sldId id="334" r:id="rId8"/>
    <p:sldId id="329" r:id="rId9"/>
    <p:sldId id="335" r:id="rId10"/>
    <p:sldId id="328" r:id="rId11"/>
    <p:sldId id="330" r:id="rId12"/>
    <p:sldId id="331" r:id="rId13"/>
    <p:sldId id="332" r:id="rId14"/>
    <p:sldId id="310" r:id="rId15"/>
    <p:sldId id="336" r:id="rId16"/>
    <p:sldId id="341" r:id="rId17"/>
    <p:sldId id="337" r:id="rId18"/>
    <p:sldId id="338" r:id="rId19"/>
    <p:sldId id="342" r:id="rId20"/>
    <p:sldId id="339" r:id="rId21"/>
    <p:sldId id="346" r:id="rId22"/>
    <p:sldId id="340" r:id="rId23"/>
    <p:sldId id="343" r:id="rId24"/>
    <p:sldId id="344" r:id="rId25"/>
    <p:sldId id="345" r:id="rId26"/>
    <p:sldId id="347" r:id="rId27"/>
    <p:sldId id="348" r:id="rId28"/>
    <p:sldId id="349" r:id="rId29"/>
    <p:sldId id="350" r:id="rId30"/>
    <p:sldId id="353" r:id="rId31"/>
    <p:sldId id="351" r:id="rId32"/>
    <p:sldId id="352" r:id="rId33"/>
  </p:sldIdLst>
  <p:sldSz cx="12192000" cy="6858000"/>
  <p:notesSz cx="6784975" cy="99060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orient="horz" pos="2387" userDrawn="1">
          <p15:clr>
            <a:srgbClr val="A4A3A4"/>
          </p15:clr>
        </p15:guide>
        <p15:guide id="3" orient="horz" pos="3793" userDrawn="1">
          <p15:clr>
            <a:srgbClr val="A4A3A4"/>
          </p15:clr>
        </p15:guide>
        <p15:guide id="4" orient="horz" pos="890" userDrawn="1">
          <p15:clr>
            <a:srgbClr val="A4A3A4"/>
          </p15:clr>
        </p15:guide>
        <p15:guide id="9" pos="7333">
          <p15:clr>
            <a:srgbClr val="A4A3A4"/>
          </p15:clr>
        </p15:guide>
        <p15:guide id="10" pos="347">
          <p15:clr>
            <a:srgbClr val="A4A3A4"/>
          </p15:clr>
        </p15:guide>
        <p15:guide id="11" pos="3795">
          <p15:clr>
            <a:srgbClr val="A4A3A4"/>
          </p15:clr>
        </p15:guide>
        <p15:guide id="12" pos="38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2D0"/>
    <a:srgbClr val="F5D2D1"/>
    <a:srgbClr val="E9977D"/>
    <a:srgbClr val="D88E8E"/>
    <a:srgbClr val="D29E94"/>
    <a:srgbClr val="E49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839" autoAdjust="0"/>
  </p:normalViewPr>
  <p:slideViewPr>
    <p:cSldViewPr showGuides="1">
      <p:cViewPr varScale="1">
        <p:scale>
          <a:sx n="102" d="100"/>
          <a:sy n="102" d="100"/>
        </p:scale>
        <p:origin x="264" y="114"/>
      </p:cViewPr>
      <p:guideLst>
        <p:guide orient="horz" pos="2296"/>
        <p:guide orient="horz" pos="2387"/>
        <p:guide orient="horz" pos="3793"/>
        <p:guide orient="horz" pos="890"/>
        <p:guide pos="7333"/>
        <p:guide pos="347"/>
        <p:guide pos="3795"/>
        <p:guide pos="3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156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249" y="0"/>
            <a:ext cx="2940156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2950"/>
            <a:ext cx="6604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498" y="4705350"/>
            <a:ext cx="542798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981"/>
            <a:ext cx="2940156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249" y="9408981"/>
            <a:ext cx="2940156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917457-1F20-47F6-BE95-58D269157FA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08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17457-1F20-47F6-BE95-58D269157FA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786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17457-1F20-47F6-BE95-58D269157FA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922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17457-1F20-47F6-BE95-58D269157FA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34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Reduce slightly.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//Add original project def slide to backup slides. Add backup slides section after final slide.</a:t>
            </a:r>
          </a:p>
          <a:p>
            <a:r>
              <a:rPr lang="en-US" dirty="0"/>
              <a:t>//look into possibility of 1 HMI instead of 4.  restriction was on HMI’s I believe that it was limited to 128 IO expansion at 8 per remote IO max.</a:t>
            </a:r>
          </a:p>
          <a:p>
            <a:r>
              <a:rPr lang="en-US" dirty="0"/>
              <a:t>//Check out support for communicating Between two plc’s in the 1200 series to allow switching the NAED at one location instead of two.</a:t>
            </a:r>
          </a:p>
          <a:p>
            <a:r>
              <a:rPr lang="en-US" dirty="0"/>
              <a:t>Replace diagrams on right with images of siemens pc’s</a:t>
            </a:r>
          </a:p>
          <a:p>
            <a:r>
              <a:rPr lang="en-US" dirty="0"/>
              <a:t>Shift slide 10-11 in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59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17457-1F20-47F6-BE95-58D269157FA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884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34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78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Wrong slide not sure how it got in here fix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25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17457-1F20-47F6-BE95-58D269157FAF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230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00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76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85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17457-1F20-47F6-BE95-58D269157FAF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421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17457-1F20-47F6-BE95-58D269157FAF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568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17457-1F20-47F6-BE95-58D269157FAF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078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17457-1F20-47F6-BE95-58D269157FAF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621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17457-1F20-47F6-BE95-58D269157FAF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371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17457-1F20-47F6-BE95-58D269157FAF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255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17457-1F20-47F6-BE95-58D269157FAF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472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9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56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8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63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43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09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17457-1F20-47F6-BE95-58D269157FA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56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 bwMode="gray">
          <a:xfrm>
            <a:off x="-14513" y="1"/>
            <a:ext cx="12235542" cy="6857999"/>
          </a:xfrm>
          <a:custGeom>
            <a:avLst/>
            <a:gdLst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259644 w 9144000"/>
              <a:gd name="connsiteY5" fmla="*/ 259644 h 6857999"/>
              <a:gd name="connsiteX6" fmla="*/ 259644 w 9144000"/>
              <a:gd name="connsiteY6" fmla="*/ 6598355 h 6857999"/>
              <a:gd name="connsiteX7" fmla="*/ 8884356 w 9144000"/>
              <a:gd name="connsiteY7" fmla="*/ 6598355 h 6857999"/>
              <a:gd name="connsiteX8" fmla="*/ 8884356 w 9144000"/>
              <a:gd name="connsiteY8" fmla="*/ 259644 h 6857999"/>
              <a:gd name="connsiteX9" fmla="*/ 259644 w 9144000"/>
              <a:gd name="connsiteY9" fmla="*/ 259644 h 6857999"/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259644 w 9144000"/>
              <a:gd name="connsiteY5" fmla="*/ 4874844 h 6857999"/>
              <a:gd name="connsiteX6" fmla="*/ 259644 w 9144000"/>
              <a:gd name="connsiteY6" fmla="*/ 6598355 h 6857999"/>
              <a:gd name="connsiteX7" fmla="*/ 8884356 w 9144000"/>
              <a:gd name="connsiteY7" fmla="*/ 6598355 h 6857999"/>
              <a:gd name="connsiteX8" fmla="*/ 8884356 w 9144000"/>
              <a:gd name="connsiteY8" fmla="*/ 259644 h 6857999"/>
              <a:gd name="connsiteX9" fmla="*/ 259644 w 9144000"/>
              <a:gd name="connsiteY9" fmla="*/ 4874844 h 6857999"/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259644 w 9144000"/>
              <a:gd name="connsiteY5" fmla="*/ 4874844 h 6857999"/>
              <a:gd name="connsiteX6" fmla="*/ 259644 w 9144000"/>
              <a:gd name="connsiteY6" fmla="*/ 6598355 h 6857999"/>
              <a:gd name="connsiteX7" fmla="*/ 8884356 w 9144000"/>
              <a:gd name="connsiteY7" fmla="*/ 6598355 h 6857999"/>
              <a:gd name="connsiteX8" fmla="*/ 8877156 w 9144000"/>
              <a:gd name="connsiteY8" fmla="*/ 4666044 h 6857999"/>
              <a:gd name="connsiteX9" fmla="*/ 259644 w 9144000"/>
              <a:gd name="connsiteY9" fmla="*/ 4874844 h 6857999"/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259644 w 9144000"/>
              <a:gd name="connsiteY5" fmla="*/ 4874844 h 6857999"/>
              <a:gd name="connsiteX6" fmla="*/ 259644 w 9144000"/>
              <a:gd name="connsiteY6" fmla="*/ 6598355 h 6857999"/>
              <a:gd name="connsiteX7" fmla="*/ 8884356 w 9144000"/>
              <a:gd name="connsiteY7" fmla="*/ 6598355 h 6857999"/>
              <a:gd name="connsiteX8" fmla="*/ 8877156 w 9144000"/>
              <a:gd name="connsiteY8" fmla="*/ 4284444 h 6857999"/>
              <a:gd name="connsiteX9" fmla="*/ 259644 w 9144000"/>
              <a:gd name="connsiteY9" fmla="*/ 4874844 h 6857999"/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266844 w 9144000"/>
              <a:gd name="connsiteY5" fmla="*/ 4284444 h 6857999"/>
              <a:gd name="connsiteX6" fmla="*/ 259644 w 9144000"/>
              <a:gd name="connsiteY6" fmla="*/ 6598355 h 6857999"/>
              <a:gd name="connsiteX7" fmla="*/ 8884356 w 9144000"/>
              <a:gd name="connsiteY7" fmla="*/ 6598355 h 6857999"/>
              <a:gd name="connsiteX8" fmla="*/ 8877156 w 9144000"/>
              <a:gd name="connsiteY8" fmla="*/ 4284444 h 6857999"/>
              <a:gd name="connsiteX9" fmla="*/ 266844 w 9144000"/>
              <a:gd name="connsiteY9" fmla="*/ 4284444 h 6857999"/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191835 w 9144000"/>
              <a:gd name="connsiteY5" fmla="*/ 4284444 h 6857999"/>
              <a:gd name="connsiteX6" fmla="*/ 259644 w 9144000"/>
              <a:gd name="connsiteY6" fmla="*/ 6598355 h 6857999"/>
              <a:gd name="connsiteX7" fmla="*/ 8884356 w 9144000"/>
              <a:gd name="connsiteY7" fmla="*/ 6598355 h 6857999"/>
              <a:gd name="connsiteX8" fmla="*/ 8877156 w 9144000"/>
              <a:gd name="connsiteY8" fmla="*/ 4284444 h 6857999"/>
              <a:gd name="connsiteX9" fmla="*/ 191835 w 9144000"/>
              <a:gd name="connsiteY9" fmla="*/ 4284444 h 6857999"/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191835 w 9144000"/>
              <a:gd name="connsiteY5" fmla="*/ 4284444 h 6857999"/>
              <a:gd name="connsiteX6" fmla="*/ 195350 w 9144000"/>
              <a:gd name="connsiteY6" fmla="*/ 6593593 h 6857999"/>
              <a:gd name="connsiteX7" fmla="*/ 8884356 w 9144000"/>
              <a:gd name="connsiteY7" fmla="*/ 6598355 h 6857999"/>
              <a:gd name="connsiteX8" fmla="*/ 8877156 w 9144000"/>
              <a:gd name="connsiteY8" fmla="*/ 4284444 h 6857999"/>
              <a:gd name="connsiteX9" fmla="*/ 191835 w 9144000"/>
              <a:gd name="connsiteY9" fmla="*/ 4284444 h 6857999"/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191835 w 9144000"/>
              <a:gd name="connsiteY5" fmla="*/ 4284444 h 6857999"/>
              <a:gd name="connsiteX6" fmla="*/ 195350 w 9144000"/>
              <a:gd name="connsiteY6" fmla="*/ 6593593 h 6857999"/>
              <a:gd name="connsiteX7" fmla="*/ 8945078 w 9144000"/>
              <a:gd name="connsiteY7" fmla="*/ 6598355 h 6857999"/>
              <a:gd name="connsiteX8" fmla="*/ 8877156 w 9144000"/>
              <a:gd name="connsiteY8" fmla="*/ 4284444 h 6857999"/>
              <a:gd name="connsiteX9" fmla="*/ 191835 w 9144000"/>
              <a:gd name="connsiteY9" fmla="*/ 4284444 h 6857999"/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191835 w 9144000"/>
              <a:gd name="connsiteY5" fmla="*/ 4284444 h 6857999"/>
              <a:gd name="connsiteX6" fmla="*/ 195350 w 9144000"/>
              <a:gd name="connsiteY6" fmla="*/ 6593593 h 6857999"/>
              <a:gd name="connsiteX7" fmla="*/ 8945078 w 9144000"/>
              <a:gd name="connsiteY7" fmla="*/ 6598355 h 6857999"/>
              <a:gd name="connsiteX8" fmla="*/ 8945021 w 9144000"/>
              <a:gd name="connsiteY8" fmla="*/ 4284444 h 6857999"/>
              <a:gd name="connsiteX9" fmla="*/ 191835 w 9144000"/>
              <a:gd name="connsiteY9" fmla="*/ 4284444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6857999">
                <a:moveTo>
                  <a:pt x="0" y="0"/>
                </a:move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191835" y="4284444"/>
                </a:moveTo>
                <a:cubicBezTo>
                  <a:pt x="193007" y="5054160"/>
                  <a:pt x="194178" y="5823877"/>
                  <a:pt x="195350" y="6593593"/>
                </a:cubicBezTo>
                <a:lnTo>
                  <a:pt x="8945078" y="6598355"/>
                </a:lnTo>
                <a:cubicBezTo>
                  <a:pt x="8945059" y="5827051"/>
                  <a:pt x="8945040" y="5055748"/>
                  <a:pt x="8945021" y="4284444"/>
                </a:cubicBezTo>
                <a:lnTo>
                  <a:pt x="191835" y="4284444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/>
          <a:lstStyle>
            <a:lvl1pPr algn="ctr">
              <a:defRPr b="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550863" y="4508501"/>
            <a:ext cx="11090275" cy="996950"/>
          </a:xfrm>
        </p:spPr>
        <p:txBody>
          <a:bodyPr/>
          <a:lstStyle>
            <a:lvl1pPr>
              <a:lnSpc>
                <a:spcPct val="100000"/>
              </a:lnSpc>
              <a:defRPr sz="3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550863" y="5661248"/>
            <a:ext cx="8328555" cy="698276"/>
          </a:xfrm>
        </p:spPr>
        <p:txBody>
          <a:bodyPr anchor="b"/>
          <a:lstStyle>
            <a:lvl1pPr>
              <a:defRPr sz="1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sz="quarter" idx="10"/>
          </p:nvPr>
        </p:nvSpPr>
        <p:spPr bwMode="gray">
          <a:xfrm>
            <a:off x="0" y="404813"/>
            <a:ext cx="12192000" cy="324000"/>
          </a:xfrm>
          <a:solidFill>
            <a:schemeClr val="tx2"/>
          </a:solidFill>
          <a:ln>
            <a:noFill/>
          </a:ln>
        </p:spPr>
        <p:txBody>
          <a:bodyPr lIns="540000" anchor="ctr" anchorCtr="0"/>
          <a:lstStyle>
            <a:lvl1pPr>
              <a:lnSpc>
                <a:spcPct val="100000"/>
              </a:lnSpc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7" name="Bild 1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08153" y="5824199"/>
            <a:ext cx="1683257" cy="73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0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550863" y="2647950"/>
            <a:ext cx="11090275" cy="996950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550863" y="3789363"/>
            <a:ext cx="8328555" cy="2570162"/>
          </a:xfrm>
        </p:spPr>
        <p:txBody>
          <a:bodyPr anchor="b"/>
          <a:lstStyle>
            <a:lvl1pPr>
              <a:defRPr sz="1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7" name="Bild 1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08153" y="5824199"/>
            <a:ext cx="1683257" cy="739498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 bwMode="gray">
          <a:xfrm>
            <a:off x="0" y="404813"/>
            <a:ext cx="12192000" cy="324000"/>
          </a:xfrm>
          <a:solidFill>
            <a:schemeClr val="tx2"/>
          </a:solidFill>
          <a:ln>
            <a:noFill/>
          </a:ln>
        </p:spPr>
        <p:txBody>
          <a:bodyPr lIns="540000" anchor="ctr" anchorCtr="0"/>
          <a:lstStyle>
            <a:lvl1pPr>
              <a:lnSpc>
                <a:spcPct val="100000"/>
              </a:lnSpc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31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50863" y="1357340"/>
            <a:ext cx="5473700" cy="48079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en-GB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67438" y="1357340"/>
            <a:ext cx="5473699" cy="48079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en-GB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484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39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12192000" cy="6308725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 bwMode="gray">
          <a:xfrm>
            <a:off x="550863" y="4857751"/>
            <a:ext cx="11090275" cy="110172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defRPr lang="en-GB" sz="2400" kern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071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12192000" cy="5516563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550863" y="5517232"/>
            <a:ext cx="5473700" cy="79208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0" anchor="t" anchorCtr="0"/>
          <a:lstStyle>
            <a:lvl1pPr>
              <a:lnSpc>
                <a:spcPct val="100000"/>
              </a:lnSpc>
              <a:defRPr lang="en-GB" sz="1500" b="0" kern="1200" noProof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 lvl="0">
              <a:buSzPct val="100000"/>
            </a:pPr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 bwMode="gray">
          <a:xfrm>
            <a:off x="6167438" y="5516563"/>
            <a:ext cx="5473699" cy="79216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0"/>
          <a:lstStyle>
            <a:lvl1pPr>
              <a:lnSpc>
                <a:spcPct val="100000"/>
              </a:lnSpc>
              <a:defRPr lang="en-GB" sz="1500" b="0" kern="1200" noProof="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 lvl="0">
              <a:buSzPct val="100000"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01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896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50863" y="298800"/>
            <a:ext cx="11090275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Mastertitelformat bearbeiten</a:t>
            </a:r>
            <a:endParaRPr lang="en-US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0863" y="1357340"/>
            <a:ext cx="11090275" cy="480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gray">
          <a:xfrm>
            <a:off x="550863" y="1252538"/>
            <a:ext cx="110902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noProof="0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gray">
          <a:xfrm>
            <a:off x="550863" y="6296025"/>
            <a:ext cx="1109027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 noProof="0"/>
          </a:p>
        </p:txBody>
      </p:sp>
      <p:sp>
        <p:nvSpPr>
          <p:cNvPr id="11" name="Text Box 26"/>
          <p:cNvSpPr txBox="1">
            <a:spLocks noChangeArrowheads="1"/>
          </p:cNvSpPr>
          <p:nvPr/>
        </p:nvSpPr>
        <p:spPr bwMode="gray">
          <a:xfrm>
            <a:off x="885600" y="6413501"/>
            <a:ext cx="8373533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noProof="0" dirty="0">
                <a:solidFill>
                  <a:schemeClr val="accent1"/>
                </a:solidFill>
              </a:rPr>
              <a:t>Intern Presentation| DP</a:t>
            </a:r>
          </a:p>
        </p:txBody>
      </p:sp>
      <p:sp>
        <p:nvSpPr>
          <p:cNvPr id="12" name="Text Box 27"/>
          <p:cNvSpPr txBox="1">
            <a:spLocks noChangeArrowheads="1"/>
          </p:cNvSpPr>
          <p:nvPr/>
        </p:nvSpPr>
        <p:spPr bwMode="gray">
          <a:xfrm>
            <a:off x="885600" y="6580189"/>
            <a:ext cx="8373533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sz="900" noProof="0" dirty="0">
                <a:solidFill>
                  <a:schemeClr val="accent1"/>
                </a:solidFill>
              </a:rPr>
              <a:t>8/8/2019</a:t>
            </a:r>
          </a:p>
        </p:txBody>
      </p:sp>
      <p:sp>
        <p:nvSpPr>
          <p:cNvPr id="13" name="Text Box 28"/>
          <p:cNvSpPr txBox="1">
            <a:spLocks noChangeArrowheads="1"/>
          </p:cNvSpPr>
          <p:nvPr/>
        </p:nvSpPr>
        <p:spPr bwMode="gray">
          <a:xfrm>
            <a:off x="550863" y="6413501"/>
            <a:ext cx="288553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l"/>
            <a:fld id="{2038635E-414F-4658-B6A4-A994F0136445}" type="slidenum">
              <a:rPr lang="en-US" sz="900" noProof="0">
                <a:solidFill>
                  <a:schemeClr val="tx2"/>
                </a:solidFill>
              </a:rPr>
              <a:pPr algn="l"/>
              <a:t>‹#›</a:t>
            </a:fld>
            <a:endParaRPr lang="en-US" sz="900" noProof="0" dirty="0">
              <a:solidFill>
                <a:schemeClr val="tx2"/>
              </a:solidFill>
            </a:endParaRPr>
          </a:p>
        </p:txBody>
      </p:sp>
      <p:pic>
        <p:nvPicPr>
          <p:cNvPr id="10" name="Bild 1"/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25587" y="6352141"/>
            <a:ext cx="838197" cy="368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0" r:id="rId3"/>
    <p:sldLayoutId id="2147483652" r:id="rId4"/>
    <p:sldLayoutId id="2147483654" r:id="rId5"/>
    <p:sldLayoutId id="2147483659" r:id="rId6"/>
    <p:sldLayoutId id="2147483660" r:id="rId7"/>
    <p:sldLayoutId id="2147483655" r:id="rId8"/>
  </p:sldLayoutIdLst>
  <p:hf sldNum="0" hdr="0" ft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158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+mn-lt"/>
          <a:cs typeface="+mn-cs"/>
        </a:defRPr>
      </a:lvl2pPr>
      <a:lvl3pPr marL="149225" indent="-1460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cs typeface="+mn-cs"/>
        </a:defRPr>
      </a:lvl3pPr>
      <a:lvl4pPr marL="304800" indent="-15398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•"/>
        <a:defRPr sz="1500">
          <a:solidFill>
            <a:schemeClr val="tx1"/>
          </a:solidFill>
          <a:latin typeface="+mn-lt"/>
          <a:cs typeface="+mn-cs"/>
        </a:defRPr>
      </a:lvl4pPr>
      <a:lvl5pPr marL="485775" indent="-16192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cs typeface="+mn-cs"/>
        </a:defRPr>
      </a:lvl5pPr>
      <a:lvl6pPr marL="996950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cs typeface="+mn-cs"/>
        </a:defRPr>
      </a:lvl6pPr>
      <a:lvl7pPr marL="1454150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cs typeface="+mn-cs"/>
        </a:defRPr>
      </a:lvl7pPr>
      <a:lvl8pPr marL="1911350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cs typeface="+mn-cs"/>
        </a:defRPr>
      </a:lvl8pPr>
      <a:lvl9pPr marL="2368550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0" userDrawn="1">
          <p15:clr>
            <a:srgbClr val="F26B43"/>
          </p15:clr>
        </p15:guide>
        <p15:guide id="2" pos="3795" userDrawn="1">
          <p15:clr>
            <a:srgbClr val="F26B43"/>
          </p15:clr>
        </p15:guide>
        <p15:guide id="3" pos="3885" userDrawn="1">
          <p15:clr>
            <a:srgbClr val="F26B43"/>
          </p15:clr>
        </p15:guide>
        <p15:guide id="4" orient="horz" pos="2296" userDrawn="1">
          <p15:clr>
            <a:srgbClr val="F26B43"/>
          </p15:clr>
        </p15:guide>
        <p15:guide id="5" orient="horz" pos="2387" userDrawn="1">
          <p15:clr>
            <a:srgbClr val="F26B43"/>
          </p15:clr>
        </p15:guide>
        <p15:guide id="6" orient="horz" pos="3793" userDrawn="1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ightweb.osram-light.com/content/10003873/HIEDO/IND40/CAMSTAR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9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12780" b="12780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 Presentation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Devlin Paddock | 08/8/2019</a:t>
            </a:r>
          </a:p>
          <a:p>
            <a:r>
              <a:rPr lang="en-US" b="1" dirty="0">
                <a:solidFill>
                  <a:schemeClr val="tx2"/>
                </a:solidFill>
              </a:rPr>
              <a:t>Light is OSRAM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0" y="404813"/>
            <a:ext cx="12192000" cy="324000"/>
          </a:xfrm>
        </p:spPr>
        <p:txBody>
          <a:bodyPr/>
          <a:lstStyle/>
          <a:p>
            <a:r>
              <a:rPr lang="de-DE" dirty="0"/>
              <a:t>Automotive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8" name="Bild 17">
            <a:extLst>
              <a:ext uri="{FF2B5EF4-FFF2-40B4-BE49-F238E27FC236}">
                <a16:creationId xmlns:a16="http://schemas.microsoft.com/office/drawing/2014/main" id="{243A45F7-5285-4BCA-9E29-1DA5A0731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82" y="118560"/>
            <a:ext cx="1438656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7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you.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Automotive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7" name="Bild 17">
            <a:extLst>
              <a:ext uri="{FF2B5EF4-FFF2-40B4-BE49-F238E27FC236}">
                <a16:creationId xmlns:a16="http://schemas.microsoft.com/office/drawing/2014/main" id="{5BE39B76-A529-4A8E-983C-70D66C50BD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2210"/>
            <a:ext cx="1438656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Slides.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Automotive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7" name="Bild 17">
            <a:extLst>
              <a:ext uri="{FF2B5EF4-FFF2-40B4-BE49-F238E27FC236}">
                <a16:creationId xmlns:a16="http://schemas.microsoft.com/office/drawing/2014/main" id="{5BE39B76-A529-4A8E-983C-70D66C50BD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2210"/>
            <a:ext cx="1438656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29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Initial Requirements</a:t>
            </a:r>
            <a:br>
              <a:rPr lang="en-US" dirty="0"/>
            </a:br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Automotive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7" name="Bild 17">
            <a:extLst>
              <a:ext uri="{FF2B5EF4-FFF2-40B4-BE49-F238E27FC236}">
                <a16:creationId xmlns:a16="http://schemas.microsoft.com/office/drawing/2014/main" id="{5BE39B76-A529-4A8E-983C-70D66C50BD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2210"/>
            <a:ext cx="1438656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7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ED2330-19D7-4269-BCA8-4FE8F0E07355}"/>
              </a:ext>
            </a:extLst>
          </p:cNvPr>
          <p:cNvSpPr/>
          <p:nvPr/>
        </p:nvSpPr>
        <p:spPr bwMode="auto">
          <a:xfrm>
            <a:off x="4077668" y="1572629"/>
            <a:ext cx="3064331" cy="4666246"/>
          </a:xfrm>
          <a:custGeom>
            <a:avLst/>
            <a:gdLst>
              <a:gd name="connsiteX0" fmla="*/ 0 w 1941624"/>
              <a:gd name="connsiteY0" fmla="*/ 0 h 3438940"/>
              <a:gd name="connsiteX1" fmla="*/ 1941624 w 1941624"/>
              <a:gd name="connsiteY1" fmla="*/ 0 h 3438940"/>
              <a:gd name="connsiteX2" fmla="*/ 1941624 w 1941624"/>
              <a:gd name="connsiteY2" fmla="*/ 3438940 h 3438940"/>
              <a:gd name="connsiteX3" fmla="*/ 0 w 1941624"/>
              <a:gd name="connsiteY3" fmla="*/ 3438940 h 3438940"/>
              <a:gd name="connsiteX4" fmla="*/ 0 w 1941624"/>
              <a:gd name="connsiteY4" fmla="*/ 0 h 3438940"/>
              <a:gd name="connsiteX0" fmla="*/ 0 w 1941624"/>
              <a:gd name="connsiteY0" fmla="*/ 0 h 3438940"/>
              <a:gd name="connsiteX1" fmla="*/ 1941624 w 1941624"/>
              <a:gd name="connsiteY1" fmla="*/ 0 h 3438940"/>
              <a:gd name="connsiteX2" fmla="*/ 1941624 w 1941624"/>
              <a:gd name="connsiteY2" fmla="*/ 3438940 h 3438940"/>
              <a:gd name="connsiteX3" fmla="*/ 1921755 w 1941624"/>
              <a:gd name="connsiteY3" fmla="*/ 1152939 h 3438940"/>
              <a:gd name="connsiteX4" fmla="*/ 0 w 1941624"/>
              <a:gd name="connsiteY4" fmla="*/ 3438940 h 3438940"/>
              <a:gd name="connsiteX5" fmla="*/ 0 w 1941624"/>
              <a:gd name="connsiteY5" fmla="*/ 0 h 3438940"/>
              <a:gd name="connsiteX0" fmla="*/ 0 w 1961512"/>
              <a:gd name="connsiteY0" fmla="*/ 0 h 3538330"/>
              <a:gd name="connsiteX1" fmla="*/ 1941624 w 1961512"/>
              <a:gd name="connsiteY1" fmla="*/ 0 h 3538330"/>
              <a:gd name="connsiteX2" fmla="*/ 1941624 w 1961512"/>
              <a:gd name="connsiteY2" fmla="*/ 3438940 h 3538330"/>
              <a:gd name="connsiteX3" fmla="*/ 1961512 w 1961512"/>
              <a:gd name="connsiteY3" fmla="*/ 3538330 h 3538330"/>
              <a:gd name="connsiteX4" fmla="*/ 0 w 1961512"/>
              <a:gd name="connsiteY4" fmla="*/ 3438940 h 3538330"/>
              <a:gd name="connsiteX5" fmla="*/ 0 w 1961512"/>
              <a:gd name="connsiteY5" fmla="*/ 0 h 3538330"/>
              <a:gd name="connsiteX0" fmla="*/ 0 w 1961512"/>
              <a:gd name="connsiteY0" fmla="*/ 0 h 3538330"/>
              <a:gd name="connsiteX1" fmla="*/ 1941624 w 1961512"/>
              <a:gd name="connsiteY1" fmla="*/ 0 h 3538330"/>
              <a:gd name="connsiteX2" fmla="*/ 1931685 w 1961512"/>
              <a:gd name="connsiteY2" fmla="*/ 1192696 h 3538330"/>
              <a:gd name="connsiteX3" fmla="*/ 1961512 w 1961512"/>
              <a:gd name="connsiteY3" fmla="*/ 3538330 h 3538330"/>
              <a:gd name="connsiteX4" fmla="*/ 0 w 1961512"/>
              <a:gd name="connsiteY4" fmla="*/ 3438940 h 3538330"/>
              <a:gd name="connsiteX5" fmla="*/ 0 w 1961512"/>
              <a:gd name="connsiteY5" fmla="*/ 0 h 3538330"/>
              <a:gd name="connsiteX0" fmla="*/ 0 w 1941633"/>
              <a:gd name="connsiteY0" fmla="*/ 0 h 3438940"/>
              <a:gd name="connsiteX1" fmla="*/ 1941624 w 1941633"/>
              <a:gd name="connsiteY1" fmla="*/ 0 h 3438940"/>
              <a:gd name="connsiteX2" fmla="*/ 1931685 w 1941633"/>
              <a:gd name="connsiteY2" fmla="*/ 1192696 h 3438940"/>
              <a:gd name="connsiteX3" fmla="*/ 1941633 w 1941633"/>
              <a:gd name="connsiteY3" fmla="*/ 3438939 h 3438940"/>
              <a:gd name="connsiteX4" fmla="*/ 0 w 1941633"/>
              <a:gd name="connsiteY4" fmla="*/ 3438940 h 3438940"/>
              <a:gd name="connsiteX5" fmla="*/ 0 w 1941633"/>
              <a:gd name="connsiteY5" fmla="*/ 0 h 3438940"/>
              <a:gd name="connsiteX0" fmla="*/ 0 w 3054807"/>
              <a:gd name="connsiteY0" fmla="*/ 19878 h 3458818"/>
              <a:gd name="connsiteX1" fmla="*/ 3054807 w 3054807"/>
              <a:gd name="connsiteY1" fmla="*/ 0 h 3458818"/>
              <a:gd name="connsiteX2" fmla="*/ 1931685 w 3054807"/>
              <a:gd name="connsiteY2" fmla="*/ 1212574 h 3458818"/>
              <a:gd name="connsiteX3" fmla="*/ 1941633 w 3054807"/>
              <a:gd name="connsiteY3" fmla="*/ 3458817 h 3458818"/>
              <a:gd name="connsiteX4" fmla="*/ 0 w 3054807"/>
              <a:gd name="connsiteY4" fmla="*/ 3458818 h 3458818"/>
              <a:gd name="connsiteX5" fmla="*/ 0 w 3054807"/>
              <a:gd name="connsiteY5" fmla="*/ 19878 h 3458818"/>
              <a:gd name="connsiteX0" fmla="*/ 0 w 3054807"/>
              <a:gd name="connsiteY0" fmla="*/ 19878 h 3458818"/>
              <a:gd name="connsiteX1" fmla="*/ 3054807 w 3054807"/>
              <a:gd name="connsiteY1" fmla="*/ 0 h 3458818"/>
              <a:gd name="connsiteX2" fmla="*/ 1931685 w 3054807"/>
              <a:gd name="connsiteY2" fmla="*/ 1212574 h 3458818"/>
              <a:gd name="connsiteX3" fmla="*/ 2637373 w 3054807"/>
              <a:gd name="connsiteY3" fmla="*/ 477077 h 3458818"/>
              <a:gd name="connsiteX4" fmla="*/ 1941633 w 3054807"/>
              <a:gd name="connsiteY4" fmla="*/ 3458817 h 3458818"/>
              <a:gd name="connsiteX5" fmla="*/ 0 w 3054807"/>
              <a:gd name="connsiteY5" fmla="*/ 3458818 h 3458818"/>
              <a:gd name="connsiteX6" fmla="*/ 0 w 3054807"/>
              <a:gd name="connsiteY6" fmla="*/ 19878 h 3458818"/>
              <a:gd name="connsiteX0" fmla="*/ 0 w 3054807"/>
              <a:gd name="connsiteY0" fmla="*/ 19878 h 3458818"/>
              <a:gd name="connsiteX1" fmla="*/ 3054807 w 3054807"/>
              <a:gd name="connsiteY1" fmla="*/ 0 h 3458818"/>
              <a:gd name="connsiteX2" fmla="*/ 1931685 w 3054807"/>
              <a:gd name="connsiteY2" fmla="*/ 1212574 h 3458818"/>
              <a:gd name="connsiteX3" fmla="*/ 1951573 w 3054807"/>
              <a:gd name="connsiteY3" fmla="*/ 1421295 h 3458818"/>
              <a:gd name="connsiteX4" fmla="*/ 1941633 w 3054807"/>
              <a:gd name="connsiteY4" fmla="*/ 3458817 h 3458818"/>
              <a:gd name="connsiteX5" fmla="*/ 0 w 3054807"/>
              <a:gd name="connsiteY5" fmla="*/ 3458818 h 3458818"/>
              <a:gd name="connsiteX6" fmla="*/ 0 w 3054807"/>
              <a:gd name="connsiteY6" fmla="*/ 19878 h 3458818"/>
              <a:gd name="connsiteX0" fmla="*/ 0 w 3054807"/>
              <a:gd name="connsiteY0" fmla="*/ 19878 h 3458818"/>
              <a:gd name="connsiteX1" fmla="*/ 3054807 w 3054807"/>
              <a:gd name="connsiteY1" fmla="*/ 0 h 3458818"/>
              <a:gd name="connsiteX2" fmla="*/ 3054806 w 3054807"/>
              <a:gd name="connsiteY2" fmla="*/ 1093304 h 3458818"/>
              <a:gd name="connsiteX3" fmla="*/ 1951573 w 3054807"/>
              <a:gd name="connsiteY3" fmla="*/ 1421295 h 3458818"/>
              <a:gd name="connsiteX4" fmla="*/ 1941633 w 3054807"/>
              <a:gd name="connsiteY4" fmla="*/ 3458817 h 3458818"/>
              <a:gd name="connsiteX5" fmla="*/ 0 w 3054807"/>
              <a:gd name="connsiteY5" fmla="*/ 3458818 h 3458818"/>
              <a:gd name="connsiteX6" fmla="*/ 0 w 3054807"/>
              <a:gd name="connsiteY6" fmla="*/ 19878 h 3458818"/>
              <a:gd name="connsiteX0" fmla="*/ 0 w 3054807"/>
              <a:gd name="connsiteY0" fmla="*/ 19878 h 3458818"/>
              <a:gd name="connsiteX1" fmla="*/ 3054807 w 3054807"/>
              <a:gd name="connsiteY1" fmla="*/ 0 h 3458818"/>
              <a:gd name="connsiteX2" fmla="*/ 3054806 w 3054807"/>
              <a:gd name="connsiteY2" fmla="*/ 1093304 h 3458818"/>
              <a:gd name="connsiteX3" fmla="*/ 1931695 w 3054807"/>
              <a:gd name="connsiteY3" fmla="*/ 1083365 h 3458818"/>
              <a:gd name="connsiteX4" fmla="*/ 1941633 w 3054807"/>
              <a:gd name="connsiteY4" fmla="*/ 3458817 h 3458818"/>
              <a:gd name="connsiteX5" fmla="*/ 0 w 3054807"/>
              <a:gd name="connsiteY5" fmla="*/ 3458818 h 3458818"/>
              <a:gd name="connsiteX6" fmla="*/ 0 w 3054807"/>
              <a:gd name="connsiteY6" fmla="*/ 19878 h 3458818"/>
              <a:gd name="connsiteX0" fmla="*/ 0 w 3054807"/>
              <a:gd name="connsiteY0" fmla="*/ 19878 h 3458818"/>
              <a:gd name="connsiteX1" fmla="*/ 3054807 w 3054807"/>
              <a:gd name="connsiteY1" fmla="*/ 0 h 3458818"/>
              <a:gd name="connsiteX2" fmla="*/ 3054806 w 3054807"/>
              <a:gd name="connsiteY2" fmla="*/ 1093304 h 3458818"/>
              <a:gd name="connsiteX3" fmla="*/ 1941220 w 3054807"/>
              <a:gd name="connsiteY3" fmla="*/ 871555 h 3458818"/>
              <a:gd name="connsiteX4" fmla="*/ 1941633 w 3054807"/>
              <a:gd name="connsiteY4" fmla="*/ 3458817 h 3458818"/>
              <a:gd name="connsiteX5" fmla="*/ 0 w 3054807"/>
              <a:gd name="connsiteY5" fmla="*/ 3458818 h 3458818"/>
              <a:gd name="connsiteX6" fmla="*/ 0 w 3054807"/>
              <a:gd name="connsiteY6" fmla="*/ 19878 h 3458818"/>
              <a:gd name="connsiteX0" fmla="*/ 0 w 3064331"/>
              <a:gd name="connsiteY0" fmla="*/ 19878 h 3458818"/>
              <a:gd name="connsiteX1" fmla="*/ 3054807 w 3064331"/>
              <a:gd name="connsiteY1" fmla="*/ 0 h 3458818"/>
              <a:gd name="connsiteX2" fmla="*/ 3064331 w 3064331"/>
              <a:gd name="connsiteY2" fmla="*/ 930916 h 3458818"/>
              <a:gd name="connsiteX3" fmla="*/ 1941220 w 3064331"/>
              <a:gd name="connsiteY3" fmla="*/ 871555 h 3458818"/>
              <a:gd name="connsiteX4" fmla="*/ 1941633 w 3064331"/>
              <a:gd name="connsiteY4" fmla="*/ 3458817 h 3458818"/>
              <a:gd name="connsiteX5" fmla="*/ 0 w 3064331"/>
              <a:gd name="connsiteY5" fmla="*/ 3458818 h 3458818"/>
              <a:gd name="connsiteX6" fmla="*/ 0 w 3064331"/>
              <a:gd name="connsiteY6" fmla="*/ 19878 h 3458818"/>
              <a:gd name="connsiteX0" fmla="*/ 0 w 3064331"/>
              <a:gd name="connsiteY0" fmla="*/ 19878 h 3458818"/>
              <a:gd name="connsiteX1" fmla="*/ 3054807 w 3064331"/>
              <a:gd name="connsiteY1" fmla="*/ 0 h 3458818"/>
              <a:gd name="connsiteX2" fmla="*/ 3064331 w 3064331"/>
              <a:gd name="connsiteY2" fmla="*/ 930916 h 3458818"/>
              <a:gd name="connsiteX3" fmla="*/ 1950745 w 3064331"/>
              <a:gd name="connsiteY3" fmla="*/ 935098 h 3458818"/>
              <a:gd name="connsiteX4" fmla="*/ 1941633 w 3064331"/>
              <a:gd name="connsiteY4" fmla="*/ 3458817 h 3458818"/>
              <a:gd name="connsiteX5" fmla="*/ 0 w 3064331"/>
              <a:gd name="connsiteY5" fmla="*/ 3458818 h 3458818"/>
              <a:gd name="connsiteX6" fmla="*/ 0 w 3064331"/>
              <a:gd name="connsiteY6" fmla="*/ 19878 h 3458818"/>
              <a:gd name="connsiteX0" fmla="*/ 0 w 3064331"/>
              <a:gd name="connsiteY0" fmla="*/ 19878 h 3458818"/>
              <a:gd name="connsiteX1" fmla="*/ 3054807 w 3064331"/>
              <a:gd name="connsiteY1" fmla="*/ 0 h 3458818"/>
              <a:gd name="connsiteX2" fmla="*/ 3064331 w 3064331"/>
              <a:gd name="connsiteY2" fmla="*/ 930916 h 3458818"/>
              <a:gd name="connsiteX3" fmla="*/ 1950745 w 3064331"/>
              <a:gd name="connsiteY3" fmla="*/ 935098 h 3458818"/>
              <a:gd name="connsiteX4" fmla="*/ 1941633 w 3064331"/>
              <a:gd name="connsiteY4" fmla="*/ 3458817 h 3458818"/>
              <a:gd name="connsiteX5" fmla="*/ 0 w 3064331"/>
              <a:gd name="connsiteY5" fmla="*/ 3458818 h 3458818"/>
              <a:gd name="connsiteX6" fmla="*/ 0 w 3064331"/>
              <a:gd name="connsiteY6" fmla="*/ 19878 h 345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4331" h="3458818">
                <a:moveTo>
                  <a:pt x="0" y="19878"/>
                </a:moveTo>
                <a:lnTo>
                  <a:pt x="3054807" y="0"/>
                </a:lnTo>
                <a:cubicBezTo>
                  <a:pt x="3054807" y="364435"/>
                  <a:pt x="3064331" y="566481"/>
                  <a:pt x="3064331" y="930916"/>
                </a:cubicBezTo>
                <a:lnTo>
                  <a:pt x="1950745" y="935098"/>
                </a:lnTo>
                <a:cubicBezTo>
                  <a:pt x="1947432" y="1614272"/>
                  <a:pt x="1944946" y="2779643"/>
                  <a:pt x="1941633" y="3458817"/>
                </a:cubicBezTo>
                <a:lnTo>
                  <a:pt x="0" y="3458818"/>
                </a:lnTo>
                <a:lnTo>
                  <a:pt x="0" y="19878"/>
                </a:lnTo>
                <a:close/>
              </a:path>
            </a:pathLst>
          </a:custGeom>
          <a:solidFill>
            <a:schemeClr val="tx2">
              <a:alpha val="0"/>
            </a:schemeClr>
          </a:solidFill>
          <a:ln w="730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09" y="599900"/>
            <a:ext cx="10752667" cy="403405"/>
          </a:xfrm>
        </p:spPr>
        <p:txBody>
          <a:bodyPr/>
          <a:lstStyle/>
          <a:p>
            <a:r>
              <a:rPr lang="en-US" dirty="0"/>
              <a:t>Pac-Lite Project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09" y="1237781"/>
            <a:ext cx="3967763" cy="5111486"/>
          </a:xfrm>
        </p:spPr>
        <p:txBody>
          <a:bodyPr/>
          <a:lstStyle/>
          <a:p>
            <a:r>
              <a:rPr lang="en-US" sz="2000" dirty="0"/>
              <a:t>Report Machine Output</a:t>
            </a:r>
            <a:endParaRPr lang="en-US" sz="1600" dirty="0"/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Up/Down status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Good/Bad part output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Machine indexes  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Empty head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What product is being produced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Enable power on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10 Input to </a:t>
            </a:r>
            <a:r>
              <a:rPr lang="en-US" sz="1600" dirty="0" err="1"/>
              <a:t>pac</a:t>
            </a:r>
            <a:r>
              <a:rPr lang="en-US" sz="1600" dirty="0"/>
              <a:t>-lite</a:t>
            </a:r>
          </a:p>
          <a:p>
            <a:r>
              <a:rPr lang="en-US" sz="2000" dirty="0"/>
              <a:t>Display Machine Status</a:t>
            </a:r>
            <a:endParaRPr lang="en-US" sz="1600" dirty="0"/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Status stack light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Easy to use HMI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4 outputs from </a:t>
            </a:r>
            <a:r>
              <a:rPr lang="en-US" sz="1600" dirty="0" err="1"/>
              <a:t>pac</a:t>
            </a:r>
            <a:r>
              <a:rPr lang="en-US" sz="1600" dirty="0"/>
              <a:t>-lite</a:t>
            </a:r>
          </a:p>
          <a:p>
            <a:r>
              <a:rPr lang="en-US" sz="2000" dirty="0"/>
              <a:t>HMI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Product selection- NAED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Defined DT button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Self managed NAED list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Display diagnostics.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926177C-1734-42FD-82EE-6CD2879D1CB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963461" y="1611162"/>
          <a:ext cx="4228576" cy="3840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Acrobat Document" r:id="rId4" imgW="5486400" imgH="4114800" progId="AcroExch.Document.DC">
                  <p:embed/>
                </p:oleObj>
              </mc:Choice>
              <mc:Fallback>
                <p:oleObj name="Acrobat Document" r:id="rId4" imgW="5486400" imgH="4114800" progId="AcroExch.Document.DC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926177C-1734-42FD-82EE-6CD2879D1C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63461" y="1611162"/>
                        <a:ext cx="4228576" cy="3840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381982C-ADBB-4E8E-9187-E37566DACDB7}"/>
              </a:ext>
            </a:extLst>
          </p:cNvPr>
          <p:cNvSpPr txBox="1"/>
          <p:nvPr/>
        </p:nvSpPr>
        <p:spPr>
          <a:xfrm>
            <a:off x="9242846" y="1219157"/>
            <a:ext cx="2903563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Sample UI on a Siemens HMI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CA552-4ED4-45F0-BE9A-C8021C7F6182}"/>
              </a:ext>
            </a:extLst>
          </p:cNvPr>
          <p:cNvSpPr txBox="1"/>
          <p:nvPr/>
        </p:nvSpPr>
        <p:spPr>
          <a:xfrm>
            <a:off x="8115971" y="5001340"/>
            <a:ext cx="1218603" cy="342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New NAED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16300-6C28-4027-B096-D78F1E3E7F89}"/>
              </a:ext>
            </a:extLst>
          </p:cNvPr>
          <p:cNvSpPr txBox="1"/>
          <p:nvPr/>
        </p:nvSpPr>
        <p:spPr>
          <a:xfrm>
            <a:off x="9408977" y="4985520"/>
            <a:ext cx="675185" cy="342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Enter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7F06DE-BDA4-4EB7-824D-FF0AD1ADF972}"/>
              </a:ext>
            </a:extLst>
          </p:cNvPr>
          <p:cNvSpPr txBox="1"/>
          <p:nvPr/>
        </p:nvSpPr>
        <p:spPr>
          <a:xfrm>
            <a:off x="10954682" y="4971340"/>
            <a:ext cx="561372" cy="342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Sort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79A9D-B253-4B78-9F0A-17E4B9E02576}"/>
              </a:ext>
            </a:extLst>
          </p:cNvPr>
          <p:cNvSpPr/>
          <p:nvPr/>
        </p:nvSpPr>
        <p:spPr bwMode="auto">
          <a:xfrm>
            <a:off x="5123313" y="1769025"/>
            <a:ext cx="1774481" cy="75424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Camstar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E5D9CA-E5B0-4550-BE3D-89C84D289F22}"/>
              </a:ext>
            </a:extLst>
          </p:cNvPr>
          <p:cNvSpPr/>
          <p:nvPr/>
        </p:nvSpPr>
        <p:spPr bwMode="auto">
          <a:xfrm>
            <a:off x="4154126" y="2958327"/>
            <a:ext cx="1772315" cy="7542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cs typeface="Arial" charset="0"/>
              </a:rPr>
              <a:t>Pac Lite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FA3A14-D525-41C3-A1D3-467031FC99E6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 bwMode="auto">
          <a:xfrm flipV="1">
            <a:off x="5040284" y="2523272"/>
            <a:ext cx="970270" cy="43505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B7F7E45-635B-43A9-BBBD-3DF10EFF9266}"/>
              </a:ext>
            </a:extLst>
          </p:cNvPr>
          <p:cNvSpPr/>
          <p:nvPr/>
        </p:nvSpPr>
        <p:spPr bwMode="auto">
          <a:xfrm>
            <a:off x="4151961" y="5257800"/>
            <a:ext cx="1774480" cy="9005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cs typeface="Arial" charset="0"/>
              </a:rPr>
              <a:t>Legacy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Machines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6D1D2F-523D-45B3-ACAD-E9788CA79A16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 bwMode="auto">
          <a:xfrm flipV="1">
            <a:off x="5039201" y="3712574"/>
            <a:ext cx="1083" cy="154522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Datumsplatzhalter 3">
            <a:extLst>
              <a:ext uri="{FF2B5EF4-FFF2-40B4-BE49-F238E27FC236}">
                <a16:creationId xmlns:a16="http://schemas.microsoft.com/office/drawing/2014/main" id="{E1E1482E-D24B-40D0-A569-26253239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46" y="6425360"/>
            <a:ext cx="8376000" cy="163512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210E18-0C9F-4CF4-9206-39EC397335E1}"/>
              </a:ext>
            </a:extLst>
          </p:cNvPr>
          <p:cNvSpPr/>
          <p:nvPr/>
        </p:nvSpPr>
        <p:spPr bwMode="auto">
          <a:xfrm>
            <a:off x="6094667" y="2958327"/>
            <a:ext cx="1774481" cy="7542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cs typeface="Arial" charset="0"/>
              </a:rPr>
              <a:t>Pac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5C1B9-4666-4802-A31B-B1CCC14619C2}"/>
              </a:ext>
            </a:extLst>
          </p:cNvPr>
          <p:cNvSpPr/>
          <p:nvPr/>
        </p:nvSpPr>
        <p:spPr bwMode="auto">
          <a:xfrm>
            <a:off x="6096545" y="5271698"/>
            <a:ext cx="1774481" cy="9005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Machines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CE5B15-67D5-4230-98A9-E1DC86E16D6D}"/>
              </a:ext>
            </a:extLst>
          </p:cNvPr>
          <p:cNvCxnSpPr>
            <a:cxnSpLocks/>
            <a:stCxn id="30" idx="0"/>
            <a:endCxn id="27" idx="2"/>
          </p:cNvCxnSpPr>
          <p:nvPr/>
        </p:nvCxnSpPr>
        <p:spPr bwMode="auto">
          <a:xfrm flipH="1" flipV="1">
            <a:off x="6981908" y="4969631"/>
            <a:ext cx="1878" cy="30206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94E939-FAFA-4FCC-961E-1E82F0FBC354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 bwMode="auto">
          <a:xfrm flipH="1" flipV="1">
            <a:off x="6010554" y="2523272"/>
            <a:ext cx="971354" cy="43505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072338-8CDF-4E31-BCBF-90648707C4ED}"/>
              </a:ext>
            </a:extLst>
          </p:cNvPr>
          <p:cNvSpPr txBox="1"/>
          <p:nvPr/>
        </p:nvSpPr>
        <p:spPr>
          <a:xfrm>
            <a:off x="4151961" y="1247986"/>
            <a:ext cx="2922595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Scope of the project in orange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0B0963-2AEA-4407-93C3-52351A83E12F}"/>
              </a:ext>
            </a:extLst>
          </p:cNvPr>
          <p:cNvSpPr/>
          <p:nvPr/>
        </p:nvSpPr>
        <p:spPr bwMode="auto">
          <a:xfrm>
            <a:off x="6094667" y="4069129"/>
            <a:ext cx="1774481" cy="9005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MDE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5AFD9B-D421-43FA-A706-E1931A0DD0CD}"/>
              </a:ext>
            </a:extLst>
          </p:cNvPr>
          <p:cNvCxnSpPr>
            <a:cxnSpLocks/>
            <a:stCxn id="27" idx="0"/>
            <a:endCxn id="28" idx="2"/>
          </p:cNvCxnSpPr>
          <p:nvPr/>
        </p:nvCxnSpPr>
        <p:spPr bwMode="auto">
          <a:xfrm flipV="1">
            <a:off x="6981908" y="3712574"/>
            <a:ext cx="0" cy="35655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2886C25-7D53-484E-A3FA-D5AC7E21A80F}"/>
              </a:ext>
            </a:extLst>
          </p:cNvPr>
          <p:cNvSpPr txBox="1"/>
          <p:nvPr/>
        </p:nvSpPr>
        <p:spPr>
          <a:xfrm>
            <a:off x="3935390" y="2540850"/>
            <a:ext cx="1758745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MQTT Packets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FFF974-AA3A-4A63-8600-781B2FDA071B}"/>
              </a:ext>
            </a:extLst>
          </p:cNvPr>
          <p:cNvSpPr txBox="1"/>
          <p:nvPr/>
        </p:nvSpPr>
        <p:spPr>
          <a:xfrm>
            <a:off x="4388550" y="4307327"/>
            <a:ext cx="1027846" cy="342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Digital IO</a:t>
            </a:r>
          </a:p>
        </p:txBody>
      </p:sp>
      <p:pic>
        <p:nvPicPr>
          <p:cNvPr id="33" name="Bild 17">
            <a:extLst>
              <a:ext uri="{FF2B5EF4-FFF2-40B4-BE49-F238E27FC236}">
                <a16:creationId xmlns:a16="http://schemas.microsoft.com/office/drawing/2014/main" id="{C75F61AC-046E-4712-9A66-4D7D3924DE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0DA6A2F-9DC7-48CD-AD57-BB75FFD2790E}"/>
              </a:ext>
            </a:extLst>
          </p:cNvPr>
          <p:cNvSpPr txBox="1"/>
          <p:nvPr/>
        </p:nvSpPr>
        <p:spPr>
          <a:xfrm>
            <a:off x="9998400" y="5013556"/>
            <a:ext cx="821059" cy="342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98033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A934-0BB6-42C0-9CA5-C58C93EC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725366"/>
            <a:ext cx="10752667" cy="400171"/>
          </a:xfrm>
        </p:spPr>
        <p:txBody>
          <a:bodyPr/>
          <a:lstStyle/>
          <a:p>
            <a:r>
              <a:rPr lang="en-US" dirty="0"/>
              <a:t>Proposed Pac Light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9C3F-0B04-450F-814C-E1D7EFCD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21C32-9FA4-4FE5-9B4C-7C4587B1686F}"/>
              </a:ext>
            </a:extLst>
          </p:cNvPr>
          <p:cNvSpPr txBox="1">
            <a:spLocks/>
          </p:cNvSpPr>
          <p:nvPr/>
        </p:nvSpPr>
        <p:spPr bwMode="gray">
          <a:xfrm>
            <a:off x="719667" y="1275769"/>
            <a:ext cx="8211059" cy="4942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49225" indent="-1460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3pPr>
            <a:lvl4pPr marL="355600" indent="-2047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cs typeface="+mn-cs"/>
              </a:defRPr>
            </a:lvl4pPr>
            <a:lvl5pPr marL="5397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5pPr>
            <a:lvl6pPr marL="9969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14541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19113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23685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/>
                </a:solidFill>
              </a:rPr>
              <a:t>One CPU per machine solution</a:t>
            </a:r>
            <a:endParaRPr lang="en-US" sz="1800" kern="0" dirty="0"/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800" kern="0" dirty="0"/>
              <a:t>Provide a local HMI for user input, information and diagnostics display.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800" kern="0" dirty="0"/>
              <a:t>Easy for E-Techs to troubleshoot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800" kern="0" dirty="0"/>
              <a:t>Reliably record output of a single machine and report it to Camstar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One CPU per three machine solution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800" kern="0" dirty="0"/>
              <a:t>Integration with up to three target machines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800" kern="0" dirty="0"/>
              <a:t>Provide up to four remote HMIs for user input, information and diagnostics display.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800" kern="0" dirty="0"/>
              <a:t>Reliably record output of up to three machines and report it to Camstar as separate machines.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One CPU per line solution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800" kern="0" dirty="0"/>
              <a:t>One remote IO bundle per machine.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800" kern="0" dirty="0"/>
              <a:t>Provides one display at beginning or end of line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800" kern="0" dirty="0"/>
              <a:t>Reliably record output of up to 32 machines and report it to Camstar as separate machines.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CC7461-BB1E-40CF-AA25-ED4A36F025D0}"/>
              </a:ext>
            </a:extLst>
          </p:cNvPr>
          <p:cNvSpPr/>
          <p:nvPr/>
        </p:nvSpPr>
        <p:spPr bwMode="auto">
          <a:xfrm>
            <a:off x="9062287" y="1914968"/>
            <a:ext cx="899196" cy="44205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Machine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B0CF26-AE64-4029-9B14-76E6284834EF}"/>
              </a:ext>
            </a:extLst>
          </p:cNvPr>
          <p:cNvSpPr/>
          <p:nvPr/>
        </p:nvSpPr>
        <p:spPr bwMode="auto">
          <a:xfrm>
            <a:off x="10006099" y="1256600"/>
            <a:ext cx="1161134" cy="4728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cs typeface="Arial" charset="0"/>
              </a:rPr>
              <a:t>Pac Lite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6D45F1-3D8F-4091-BBBC-DDC93EA7458B}"/>
              </a:ext>
            </a:extLst>
          </p:cNvPr>
          <p:cNvSpPr/>
          <p:nvPr/>
        </p:nvSpPr>
        <p:spPr bwMode="auto">
          <a:xfrm>
            <a:off x="10008540" y="2613919"/>
            <a:ext cx="1158693" cy="4659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Pac Lite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E32572-4C82-4A0A-9593-57857F264718}"/>
              </a:ext>
            </a:extLst>
          </p:cNvPr>
          <p:cNvSpPr/>
          <p:nvPr/>
        </p:nvSpPr>
        <p:spPr bwMode="auto">
          <a:xfrm>
            <a:off x="11137467" y="4047249"/>
            <a:ext cx="965266" cy="369213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HMI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C91248-C940-4DAB-B976-22B578D36A8E}"/>
              </a:ext>
            </a:extLst>
          </p:cNvPr>
          <p:cNvSpPr/>
          <p:nvPr/>
        </p:nvSpPr>
        <p:spPr bwMode="auto">
          <a:xfrm>
            <a:off x="11131011" y="3161420"/>
            <a:ext cx="971722" cy="381665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HMI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D9E207-9DD9-439D-BFA0-7DC94B4BC7E2}"/>
              </a:ext>
            </a:extLst>
          </p:cNvPr>
          <p:cNvSpPr/>
          <p:nvPr/>
        </p:nvSpPr>
        <p:spPr bwMode="auto">
          <a:xfrm>
            <a:off x="11131011" y="3619452"/>
            <a:ext cx="971722" cy="346243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HMI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003B8D-8BE3-47CC-98B3-6DE1887FDFD5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 bwMode="auto">
          <a:xfrm flipV="1">
            <a:off x="9961483" y="1729464"/>
            <a:ext cx="625183" cy="40653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Datumsplatzhalter 3">
            <a:extLst>
              <a:ext uri="{FF2B5EF4-FFF2-40B4-BE49-F238E27FC236}">
                <a16:creationId xmlns:a16="http://schemas.microsoft.com/office/drawing/2014/main" id="{AC3F342A-55DC-4CEC-9AD5-082B433D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46" y="6425360"/>
            <a:ext cx="8376000" cy="163512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408AB68-E590-494D-A9F0-93ADBAB5D8CF}"/>
              </a:ext>
            </a:extLst>
          </p:cNvPr>
          <p:cNvSpPr/>
          <p:nvPr/>
        </p:nvSpPr>
        <p:spPr bwMode="auto">
          <a:xfrm>
            <a:off x="8930726" y="3716018"/>
            <a:ext cx="91440" cy="260093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9DF6109-D7A9-4A28-838F-FE001FE588C7}"/>
              </a:ext>
            </a:extLst>
          </p:cNvPr>
          <p:cNvSpPr/>
          <p:nvPr/>
        </p:nvSpPr>
        <p:spPr bwMode="auto">
          <a:xfrm>
            <a:off x="8930726" y="1233943"/>
            <a:ext cx="91440" cy="250269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EC74BF-9AAC-458B-A98A-2C77BDDA7919}"/>
              </a:ext>
            </a:extLst>
          </p:cNvPr>
          <p:cNvSpPr/>
          <p:nvPr/>
        </p:nvSpPr>
        <p:spPr bwMode="auto">
          <a:xfrm>
            <a:off x="8951632" y="2462509"/>
            <a:ext cx="3261274" cy="96644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6" name="Bild 17">
            <a:extLst>
              <a:ext uri="{FF2B5EF4-FFF2-40B4-BE49-F238E27FC236}">
                <a16:creationId xmlns:a16="http://schemas.microsoft.com/office/drawing/2014/main" id="{DB81FAFA-929D-4371-847E-D160BBCDC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B926C18-014A-4DEC-821F-2F3B37693177}"/>
              </a:ext>
            </a:extLst>
          </p:cNvPr>
          <p:cNvSpPr/>
          <p:nvPr/>
        </p:nvSpPr>
        <p:spPr bwMode="auto">
          <a:xfrm>
            <a:off x="11137467" y="1948854"/>
            <a:ext cx="965266" cy="413346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HMI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88C716-AC5F-4526-9434-9B45A1F56898}"/>
              </a:ext>
            </a:extLst>
          </p:cNvPr>
          <p:cNvCxnSpPr>
            <a:cxnSpLocks/>
            <a:stCxn id="9" idx="2"/>
            <a:endCxn id="32" idx="1"/>
          </p:cNvCxnSpPr>
          <p:nvPr/>
        </p:nvCxnSpPr>
        <p:spPr bwMode="auto">
          <a:xfrm>
            <a:off x="10586666" y="1729464"/>
            <a:ext cx="550801" cy="42606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25A6267-BDEE-4110-9DD8-136977DD7EB8}"/>
              </a:ext>
            </a:extLst>
          </p:cNvPr>
          <p:cNvSpPr/>
          <p:nvPr/>
        </p:nvSpPr>
        <p:spPr bwMode="auto">
          <a:xfrm>
            <a:off x="9069762" y="4027218"/>
            <a:ext cx="899405" cy="39445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Machine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943586E-E3EF-4746-8A86-07D3FC80E127}"/>
              </a:ext>
            </a:extLst>
          </p:cNvPr>
          <p:cNvSpPr/>
          <p:nvPr/>
        </p:nvSpPr>
        <p:spPr bwMode="auto">
          <a:xfrm>
            <a:off x="9069542" y="3601451"/>
            <a:ext cx="899405" cy="39445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Machine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245D870-3073-4309-8C92-077F10356F28}"/>
              </a:ext>
            </a:extLst>
          </p:cNvPr>
          <p:cNvSpPr/>
          <p:nvPr/>
        </p:nvSpPr>
        <p:spPr bwMode="auto">
          <a:xfrm>
            <a:off x="9062077" y="3153982"/>
            <a:ext cx="899405" cy="39445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Machine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5B9F64B-7DFC-4C76-B2F5-0BA83123D019}"/>
              </a:ext>
            </a:extLst>
          </p:cNvPr>
          <p:cNvCxnSpPr>
            <a:cxnSpLocks/>
            <a:stCxn id="12" idx="2"/>
            <a:endCxn id="15" idx="1"/>
          </p:cNvCxnSpPr>
          <p:nvPr/>
        </p:nvCxnSpPr>
        <p:spPr bwMode="auto">
          <a:xfrm>
            <a:off x="10587887" y="3079866"/>
            <a:ext cx="543124" cy="27238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45042A5-F7F9-47E8-A5F5-7797B5104B56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 bwMode="auto">
          <a:xfrm>
            <a:off x="10587887" y="3079866"/>
            <a:ext cx="543124" cy="7127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74346AA-F55F-466E-B1B3-84A5F49F4AA3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 bwMode="auto">
          <a:xfrm>
            <a:off x="10587887" y="3079866"/>
            <a:ext cx="549580" cy="115199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A4A34993-5830-4083-AE18-D4040885B287}"/>
              </a:ext>
            </a:extLst>
          </p:cNvPr>
          <p:cNvSpPr/>
          <p:nvPr/>
        </p:nvSpPr>
        <p:spPr bwMode="auto">
          <a:xfrm>
            <a:off x="8974917" y="4505449"/>
            <a:ext cx="3261274" cy="96644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8C769AD-07B4-4E80-B883-342649CFF907}"/>
              </a:ext>
            </a:extLst>
          </p:cNvPr>
          <p:cNvCxnSpPr>
            <a:cxnSpLocks/>
            <a:stCxn id="57" idx="3"/>
            <a:endCxn id="12" idx="2"/>
          </p:cNvCxnSpPr>
          <p:nvPr/>
        </p:nvCxnSpPr>
        <p:spPr bwMode="auto">
          <a:xfrm flipV="1">
            <a:off x="9961482" y="3079866"/>
            <a:ext cx="626405" cy="2713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21E8C3F-F1E8-4D94-BDFD-41AF3C71DE1D}"/>
              </a:ext>
            </a:extLst>
          </p:cNvPr>
          <p:cNvCxnSpPr>
            <a:cxnSpLocks/>
            <a:stCxn id="56" idx="3"/>
            <a:endCxn id="12" idx="2"/>
          </p:cNvCxnSpPr>
          <p:nvPr/>
        </p:nvCxnSpPr>
        <p:spPr bwMode="auto">
          <a:xfrm flipV="1">
            <a:off x="9968947" y="3079866"/>
            <a:ext cx="618940" cy="71881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5CE40C2-3490-4712-B3F0-59071CB9A102}"/>
              </a:ext>
            </a:extLst>
          </p:cNvPr>
          <p:cNvCxnSpPr>
            <a:cxnSpLocks/>
            <a:stCxn id="54" idx="3"/>
            <a:endCxn id="12" idx="2"/>
          </p:cNvCxnSpPr>
          <p:nvPr/>
        </p:nvCxnSpPr>
        <p:spPr bwMode="auto">
          <a:xfrm flipV="1">
            <a:off x="9969167" y="3079866"/>
            <a:ext cx="618720" cy="11445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EACF335-0C57-48C8-B5A2-5FEC59B291F7}"/>
              </a:ext>
            </a:extLst>
          </p:cNvPr>
          <p:cNvSpPr/>
          <p:nvPr/>
        </p:nvSpPr>
        <p:spPr bwMode="auto">
          <a:xfrm>
            <a:off x="9952905" y="4645691"/>
            <a:ext cx="1158693" cy="4659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Pac Lite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B17718-56B5-424A-B0A9-966186A7D798}"/>
              </a:ext>
            </a:extLst>
          </p:cNvPr>
          <p:cNvSpPr/>
          <p:nvPr/>
        </p:nvSpPr>
        <p:spPr bwMode="auto">
          <a:xfrm>
            <a:off x="10074132" y="5798812"/>
            <a:ext cx="906964" cy="39445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Machine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1E6F2F-341E-4016-B038-54B53D502655}"/>
              </a:ext>
            </a:extLst>
          </p:cNvPr>
          <p:cNvSpPr/>
          <p:nvPr/>
        </p:nvSpPr>
        <p:spPr bwMode="auto">
          <a:xfrm>
            <a:off x="9109135" y="5798810"/>
            <a:ext cx="899405" cy="39445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Machine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A5EA2D-67DF-486E-9229-D49ECF7118C8}"/>
              </a:ext>
            </a:extLst>
          </p:cNvPr>
          <p:cNvSpPr/>
          <p:nvPr/>
        </p:nvSpPr>
        <p:spPr bwMode="auto">
          <a:xfrm>
            <a:off x="11063230" y="5798811"/>
            <a:ext cx="935627" cy="39445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Machine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750E27-7772-4BE1-89B5-2A752CF7D254}"/>
              </a:ext>
            </a:extLst>
          </p:cNvPr>
          <p:cNvSpPr/>
          <p:nvPr/>
        </p:nvSpPr>
        <p:spPr bwMode="auto">
          <a:xfrm>
            <a:off x="11167234" y="5119173"/>
            <a:ext cx="935500" cy="401886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HMI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AB9C8A-18B3-48A7-96D3-7B9EF8054FD1}"/>
              </a:ext>
            </a:extLst>
          </p:cNvPr>
          <p:cNvCxnSpPr>
            <a:cxnSpLocks/>
            <a:stCxn id="41" idx="0"/>
            <a:endCxn id="38" idx="2"/>
          </p:cNvCxnSpPr>
          <p:nvPr/>
        </p:nvCxnSpPr>
        <p:spPr bwMode="auto">
          <a:xfrm flipH="1" flipV="1">
            <a:off x="10532252" y="5111638"/>
            <a:ext cx="998792" cy="68717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C4E0D3-7CBA-4195-AABC-2736C5440B48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 bwMode="auto">
          <a:xfrm flipV="1">
            <a:off x="10527614" y="5111638"/>
            <a:ext cx="4638" cy="6871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0F94DF2-AAC7-42D8-8DD0-49414990A34B}"/>
              </a:ext>
            </a:extLst>
          </p:cNvPr>
          <p:cNvCxnSpPr>
            <a:cxnSpLocks/>
            <a:stCxn id="40" idx="0"/>
            <a:endCxn id="38" idx="2"/>
          </p:cNvCxnSpPr>
          <p:nvPr/>
        </p:nvCxnSpPr>
        <p:spPr bwMode="auto">
          <a:xfrm flipV="1">
            <a:off x="9558838" y="5111638"/>
            <a:ext cx="973414" cy="68717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8924F96-8F60-4802-9A31-7F2859212BD9}"/>
              </a:ext>
            </a:extLst>
          </p:cNvPr>
          <p:cNvSpPr/>
          <p:nvPr/>
        </p:nvSpPr>
        <p:spPr bwMode="auto">
          <a:xfrm>
            <a:off x="9043708" y="5119173"/>
            <a:ext cx="855794" cy="401886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HMI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FC2A43D-3B54-4503-B967-BD853A4C03A8}"/>
              </a:ext>
            </a:extLst>
          </p:cNvPr>
          <p:cNvCxnSpPr>
            <a:cxnSpLocks/>
            <a:stCxn id="38" idx="1"/>
            <a:endCxn id="46" idx="0"/>
          </p:cNvCxnSpPr>
          <p:nvPr/>
        </p:nvCxnSpPr>
        <p:spPr bwMode="auto">
          <a:xfrm rot="10800000" flipV="1">
            <a:off x="9471605" y="4878665"/>
            <a:ext cx="481300" cy="240508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24DA1BF-01CF-4AA8-8878-EE19C1D60211}"/>
              </a:ext>
            </a:extLst>
          </p:cNvPr>
          <p:cNvCxnSpPr>
            <a:cxnSpLocks/>
            <a:stCxn id="38" idx="3"/>
            <a:endCxn id="42" idx="0"/>
          </p:cNvCxnSpPr>
          <p:nvPr/>
        </p:nvCxnSpPr>
        <p:spPr bwMode="auto">
          <a:xfrm>
            <a:off x="11111598" y="4878665"/>
            <a:ext cx="523386" cy="240508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46943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Hardware Benchmarking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Automotive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7" name="Bild 17">
            <a:extLst>
              <a:ext uri="{FF2B5EF4-FFF2-40B4-BE49-F238E27FC236}">
                <a16:creationId xmlns:a16="http://schemas.microsoft.com/office/drawing/2014/main" id="{5BE39B76-A529-4A8E-983C-70D66C50BD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2210"/>
            <a:ext cx="1438656" cy="21945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3DCD3F7-6F9B-4073-AE48-526936C04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066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385" y="639472"/>
            <a:ext cx="3806440" cy="46346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Score Breakdown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386" y="6538542"/>
            <a:ext cx="417370" cy="173673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23" name="Datumsplatzhalter 3">
            <a:extLst>
              <a:ext uri="{FF2B5EF4-FFF2-40B4-BE49-F238E27FC236}">
                <a16:creationId xmlns:a16="http://schemas.microsoft.com/office/drawing/2014/main" id="{0B7B60C4-1085-4CD0-94C7-BB6C5639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091" y="6548703"/>
            <a:ext cx="8376000" cy="163512"/>
          </a:xfrm>
        </p:spPr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pic>
        <p:nvPicPr>
          <p:cNvPr id="13" name="Bild 17">
            <a:extLst>
              <a:ext uri="{FF2B5EF4-FFF2-40B4-BE49-F238E27FC236}">
                <a16:creationId xmlns:a16="http://schemas.microsoft.com/office/drawing/2014/main" id="{4A06C60A-0805-4027-830E-AEBF15860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2E1E7B-247D-4657-A034-54893BB667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200" y="803680"/>
          <a:ext cx="12039598" cy="5992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6751">
                  <a:extLst>
                    <a:ext uri="{9D8B030D-6E8A-4147-A177-3AD203B41FA5}">
                      <a16:colId xmlns:a16="http://schemas.microsoft.com/office/drawing/2014/main" val="201870721"/>
                    </a:ext>
                  </a:extLst>
                </a:gridCol>
                <a:gridCol w="2977929">
                  <a:extLst>
                    <a:ext uri="{9D8B030D-6E8A-4147-A177-3AD203B41FA5}">
                      <a16:colId xmlns:a16="http://schemas.microsoft.com/office/drawing/2014/main" val="2174331569"/>
                    </a:ext>
                  </a:extLst>
                </a:gridCol>
                <a:gridCol w="644520">
                  <a:extLst>
                    <a:ext uri="{9D8B030D-6E8A-4147-A177-3AD203B41FA5}">
                      <a16:colId xmlns:a16="http://schemas.microsoft.com/office/drawing/2014/main" val="389811713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55564559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330524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01669445"/>
                    </a:ext>
                  </a:extLst>
                </a:gridCol>
                <a:gridCol w="733669">
                  <a:extLst>
                    <a:ext uri="{9D8B030D-6E8A-4147-A177-3AD203B41FA5}">
                      <a16:colId xmlns:a16="http://schemas.microsoft.com/office/drawing/2014/main" val="3879279639"/>
                    </a:ext>
                  </a:extLst>
                </a:gridCol>
                <a:gridCol w="456738">
                  <a:extLst>
                    <a:ext uri="{9D8B030D-6E8A-4147-A177-3AD203B41FA5}">
                      <a16:colId xmlns:a16="http://schemas.microsoft.com/office/drawing/2014/main" val="195869924"/>
                    </a:ext>
                  </a:extLst>
                </a:gridCol>
                <a:gridCol w="365390">
                  <a:extLst>
                    <a:ext uri="{9D8B030D-6E8A-4147-A177-3AD203B41FA5}">
                      <a16:colId xmlns:a16="http://schemas.microsoft.com/office/drawing/2014/main" val="3781920617"/>
                    </a:ext>
                  </a:extLst>
                </a:gridCol>
                <a:gridCol w="365390">
                  <a:extLst>
                    <a:ext uri="{9D8B030D-6E8A-4147-A177-3AD203B41FA5}">
                      <a16:colId xmlns:a16="http://schemas.microsoft.com/office/drawing/2014/main" val="4184674049"/>
                    </a:ext>
                  </a:extLst>
                </a:gridCol>
                <a:gridCol w="365390">
                  <a:extLst>
                    <a:ext uri="{9D8B030D-6E8A-4147-A177-3AD203B41FA5}">
                      <a16:colId xmlns:a16="http://schemas.microsoft.com/office/drawing/2014/main" val="2347550665"/>
                    </a:ext>
                  </a:extLst>
                </a:gridCol>
                <a:gridCol w="365390">
                  <a:extLst>
                    <a:ext uri="{9D8B030D-6E8A-4147-A177-3AD203B41FA5}">
                      <a16:colId xmlns:a16="http://schemas.microsoft.com/office/drawing/2014/main" val="3181613389"/>
                    </a:ext>
                  </a:extLst>
                </a:gridCol>
                <a:gridCol w="365390">
                  <a:extLst>
                    <a:ext uri="{9D8B030D-6E8A-4147-A177-3AD203B41FA5}">
                      <a16:colId xmlns:a16="http://schemas.microsoft.com/office/drawing/2014/main" val="2528354185"/>
                    </a:ext>
                  </a:extLst>
                </a:gridCol>
                <a:gridCol w="365390">
                  <a:extLst>
                    <a:ext uri="{9D8B030D-6E8A-4147-A177-3AD203B41FA5}">
                      <a16:colId xmlns:a16="http://schemas.microsoft.com/office/drawing/2014/main" val="1341218321"/>
                    </a:ext>
                  </a:extLst>
                </a:gridCol>
                <a:gridCol w="365390">
                  <a:extLst>
                    <a:ext uri="{9D8B030D-6E8A-4147-A177-3AD203B41FA5}">
                      <a16:colId xmlns:a16="http://schemas.microsoft.com/office/drawing/2014/main" val="548096208"/>
                    </a:ext>
                  </a:extLst>
                </a:gridCol>
                <a:gridCol w="519063">
                  <a:extLst>
                    <a:ext uri="{9D8B030D-6E8A-4147-A177-3AD203B41FA5}">
                      <a16:colId xmlns:a16="http://schemas.microsoft.com/office/drawing/2014/main" val="4775918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672121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57299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098980493"/>
                    </a:ext>
                  </a:extLst>
                </a:gridCol>
                <a:gridCol w="380998">
                  <a:extLst>
                    <a:ext uri="{9D8B030D-6E8A-4147-A177-3AD203B41FA5}">
                      <a16:colId xmlns:a16="http://schemas.microsoft.com/office/drawing/2014/main" val="3010848110"/>
                    </a:ext>
                  </a:extLst>
                </a:gridCol>
              </a:tblGrid>
              <a:tr h="18797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Rating of Importance to Customer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8.5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10.0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10.0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10.0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6.7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10.0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10.0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3.7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3.7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6.7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1.7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extLst>
                  <a:ext uri="{0D108BD9-81ED-4DB2-BD59-A6C34878D82A}">
                    <a16:rowId xmlns:a16="http://schemas.microsoft.com/office/drawing/2014/main" val="4277533421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extLst>
                  <a:ext uri="{0D108BD9-81ED-4DB2-BD59-A6C34878D82A}">
                    <a16:rowId xmlns:a16="http://schemas.microsoft.com/office/drawing/2014/main" val="625028834"/>
                  </a:ext>
                </a:extLst>
              </a:tr>
              <a:tr h="11923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MQTT Support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Ability to heavy tasks without impacting realtime applications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Supports a Local HMI per machine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Experience of local engineers and E-Techs with the hardware/ software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Ease of remote administration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Repairability/ replacability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Commonly installed development environment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Software and Hardware documentation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Resident IO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IO Expandability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Complexity of initial setup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Adding restrictions from external software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support for multiple machines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report Complexity for part failure reasons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Cost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extLst>
                  <a:ext uri="{0D108BD9-81ED-4DB2-BD59-A6C34878D82A}">
                    <a16:rowId xmlns:a16="http://schemas.microsoft.com/office/drawing/2014/main" val="1651712684"/>
                  </a:ext>
                </a:extLst>
              </a:tr>
              <a:tr h="3598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Area of opportunity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Description of Improvement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Process Input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extLst>
                  <a:ext uri="{0D108BD9-81ED-4DB2-BD59-A6C34878D82A}">
                    <a16:rowId xmlns:a16="http://schemas.microsoft.com/office/drawing/2014/main" val="4055833282"/>
                  </a:ext>
                </a:extLst>
              </a:tr>
              <a:tr h="542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Scada Single Machine Solution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Scada Box reporting to camstar with a local HMI Built in Node red and a remote administrative site in FreeBoard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501.7</a:t>
                      </a:r>
                      <a:endParaRPr lang="en-US" sz="1200" b="0" i="0" u="none" strike="noStrike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extLst>
                  <a:ext uri="{0D108BD9-81ED-4DB2-BD59-A6C34878D82A}">
                    <a16:rowId xmlns:a16="http://schemas.microsoft.com/office/drawing/2014/main" val="1907275928"/>
                  </a:ext>
                </a:extLst>
              </a:tr>
              <a:tr h="370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1212C single Machine solution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1212C Siemens PLC Reporting a single machine to camstar with a local HMI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833.3</a:t>
                      </a:r>
                      <a:endParaRPr lang="en-US" sz="1200" b="0" i="0" u="none" strike="noStrike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extLst>
                  <a:ext uri="{0D108BD9-81ED-4DB2-BD59-A6C34878D82A}">
                    <a16:rowId xmlns:a16="http://schemas.microsoft.com/office/drawing/2014/main" val="3437712726"/>
                  </a:ext>
                </a:extLst>
              </a:tr>
              <a:tr h="363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1510SP Single Machine solution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1510sp Siemens PLC Reporting a single machine to camstar with a local HMI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826.7</a:t>
                      </a:r>
                      <a:endParaRPr lang="en-US" sz="1200" b="0" i="0" u="none" strike="noStrike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extLst>
                  <a:ext uri="{0D108BD9-81ED-4DB2-BD59-A6C34878D82A}">
                    <a16:rowId xmlns:a16="http://schemas.microsoft.com/office/drawing/2014/main" val="2496007300"/>
                  </a:ext>
                </a:extLst>
              </a:tr>
              <a:tr h="5422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1510SP Multi Machine Solution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 1510SP CPU with remote IO, and HMI spread to each machine it is connected to. Limited to 4 machines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835.0</a:t>
                      </a:r>
                      <a:endParaRPr lang="en-US" sz="1200" b="0" i="0" u="none" strike="noStrike">
                        <a:solidFill>
                          <a:srgbClr val="F7964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extLst>
                  <a:ext uri="{0D108BD9-81ED-4DB2-BD59-A6C34878D82A}">
                    <a16:rowId xmlns:a16="http://schemas.microsoft.com/office/drawing/2014/main" val="3009718852"/>
                  </a:ext>
                </a:extLst>
              </a:tr>
              <a:tr h="5422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1212C Multi Machine Solution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 1212C with remote IO, and HMI spread to each machine it is connected to. Limited to 4 machines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785.0</a:t>
                      </a:r>
                      <a:endParaRPr lang="en-US" sz="1200" b="0" i="0" u="none" strike="noStrike">
                        <a:solidFill>
                          <a:srgbClr val="F7964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extLst>
                  <a:ext uri="{0D108BD9-81ED-4DB2-BD59-A6C34878D82A}">
                    <a16:rowId xmlns:a16="http://schemas.microsoft.com/office/drawing/2014/main" val="2927029410"/>
                  </a:ext>
                </a:extLst>
              </a:tr>
              <a:tr h="721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1510SP Line Solution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 1510SP CPU with remote IO spread to each machine on a line. With 1 HMI at the end and beginning of the line only. Can support up to 32 machines.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764.3</a:t>
                      </a:r>
                      <a:endParaRPr lang="en-US" sz="1200" b="0" i="0" u="none" strike="noStrike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extLst>
                  <a:ext uri="{0D108BD9-81ED-4DB2-BD59-A6C34878D82A}">
                    <a16:rowId xmlns:a16="http://schemas.microsoft.com/office/drawing/2014/main" val="3864976448"/>
                  </a:ext>
                </a:extLst>
              </a:tr>
              <a:tr h="7213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1212C Line Solution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 1212Ccpu with remote IO spread to each machine on a line with 1 HMI at the end and beginning of the line only. Can support up to 32 machines.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764.3</a:t>
                      </a:r>
                      <a:endParaRPr lang="en-US" sz="1200" b="0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extLst>
                  <a:ext uri="{0D108BD9-81ED-4DB2-BD59-A6C34878D82A}">
                    <a16:rowId xmlns:a16="http://schemas.microsoft.com/office/drawing/2014/main" val="4133808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44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385" y="639472"/>
            <a:ext cx="3806440" cy="46346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Score Breakdown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386" y="6538542"/>
            <a:ext cx="417370" cy="173673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23" name="Datumsplatzhalter 3">
            <a:extLst>
              <a:ext uri="{FF2B5EF4-FFF2-40B4-BE49-F238E27FC236}">
                <a16:creationId xmlns:a16="http://schemas.microsoft.com/office/drawing/2014/main" id="{0B7B60C4-1085-4CD0-94C7-BB6C5639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091" y="6548703"/>
            <a:ext cx="8376000" cy="163512"/>
          </a:xfrm>
        </p:spPr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pic>
        <p:nvPicPr>
          <p:cNvPr id="13" name="Bild 17">
            <a:extLst>
              <a:ext uri="{FF2B5EF4-FFF2-40B4-BE49-F238E27FC236}">
                <a16:creationId xmlns:a16="http://schemas.microsoft.com/office/drawing/2014/main" id="{4A06C60A-0805-4027-830E-AEBF15860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2984FF-D49E-4F11-9794-583552B51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85"/>
            <a:ext cx="7924800" cy="697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39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385" y="616226"/>
            <a:ext cx="10752667" cy="45057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Hillsboro Recommendation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141" y="6415200"/>
            <a:ext cx="380305" cy="163512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EEF41A-AC51-4432-ADE3-ABDAF827E5B4}"/>
              </a:ext>
            </a:extLst>
          </p:cNvPr>
          <p:cNvSpPr txBox="1"/>
          <p:nvPr/>
        </p:nvSpPr>
        <p:spPr>
          <a:xfrm>
            <a:off x="533400" y="1219200"/>
            <a:ext cx="829778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Siemens PLC 1510sp Line solution</a:t>
            </a:r>
          </a:p>
          <a:p>
            <a:pPr marL="434975" lvl="2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Environment</a:t>
            </a:r>
          </a:p>
          <a:p>
            <a:pPr marL="892175" lvl="3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Local experience</a:t>
            </a:r>
          </a:p>
          <a:p>
            <a:pPr marL="892175" lvl="3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Common development environment</a:t>
            </a:r>
          </a:p>
          <a:p>
            <a:pPr marL="892175" lvl="3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Easy troubleshooting</a:t>
            </a:r>
          </a:p>
          <a:p>
            <a:pPr marL="892175" lvl="3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Designed for an industrial setting</a:t>
            </a:r>
          </a:p>
          <a:p>
            <a:pPr marL="434975" lvl="2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Diverse Hardware</a:t>
            </a:r>
          </a:p>
          <a:p>
            <a:pPr marL="892175" lvl="3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More IO can allow for more complex error reporting</a:t>
            </a:r>
          </a:p>
          <a:p>
            <a:pPr marL="892175" lvl="3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Benefits of Scada IO can be added separately</a:t>
            </a:r>
          </a:p>
          <a:p>
            <a:pPr marL="434975" lvl="2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Flexible setup</a:t>
            </a:r>
          </a:p>
          <a:p>
            <a:pPr marL="892175" lvl="3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1 box is capable of up to 32 machines or 2 lines.</a:t>
            </a:r>
          </a:p>
          <a:p>
            <a:pPr marL="434975" lvl="2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Support</a:t>
            </a:r>
          </a:p>
          <a:p>
            <a:pPr marL="892175" lvl="3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More likely to get software/hardware support for longer (three year newer release date)</a:t>
            </a:r>
          </a:p>
          <a:p>
            <a:pPr marL="892175" lvl="3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Better support for MQTT</a:t>
            </a:r>
          </a:p>
          <a:p>
            <a:pPr marL="892175" lvl="3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Remote IO allows for a new CPU when this one loses support.</a:t>
            </a:r>
          </a:p>
          <a:p>
            <a:pPr marL="892175" lvl="3" indent="-28575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64A4F035-B348-43EE-B8E1-F92D7696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46" y="6425360"/>
            <a:ext cx="8376000" cy="163512"/>
          </a:xfrm>
        </p:spPr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pic>
        <p:nvPicPr>
          <p:cNvPr id="9" name="Bild 17">
            <a:extLst>
              <a:ext uri="{FF2B5EF4-FFF2-40B4-BE49-F238E27FC236}">
                <a16:creationId xmlns:a16="http://schemas.microsoft.com/office/drawing/2014/main" id="{863CBE47-3817-4A01-8560-2EC2259C5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AA01AE8-0F82-4A1B-B80E-0AA00AA0EC0D}"/>
              </a:ext>
            </a:extLst>
          </p:cNvPr>
          <p:cNvSpPr/>
          <p:nvPr/>
        </p:nvSpPr>
        <p:spPr bwMode="auto">
          <a:xfrm>
            <a:off x="8913845" y="1219200"/>
            <a:ext cx="3292376" cy="96644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BA4972-FC5D-4562-A465-C7D0C9939773}"/>
              </a:ext>
            </a:extLst>
          </p:cNvPr>
          <p:cNvSpPr/>
          <p:nvPr/>
        </p:nvSpPr>
        <p:spPr bwMode="auto">
          <a:xfrm>
            <a:off x="9891833" y="1359442"/>
            <a:ext cx="1158693" cy="4659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Pac Lite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C9ED14-3970-4DF8-85CA-3C56CDA50B9A}"/>
              </a:ext>
            </a:extLst>
          </p:cNvPr>
          <p:cNvSpPr/>
          <p:nvPr/>
        </p:nvSpPr>
        <p:spPr bwMode="auto">
          <a:xfrm>
            <a:off x="10013060" y="2512563"/>
            <a:ext cx="906964" cy="39445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Machine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AB4253-0DDD-43B8-A07A-BC98A233FFC3}"/>
              </a:ext>
            </a:extLst>
          </p:cNvPr>
          <p:cNvSpPr/>
          <p:nvPr/>
        </p:nvSpPr>
        <p:spPr bwMode="auto">
          <a:xfrm>
            <a:off x="9048063" y="2512561"/>
            <a:ext cx="899405" cy="39445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Machine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29569D-C4F3-46D6-82F6-A587D06A2337}"/>
              </a:ext>
            </a:extLst>
          </p:cNvPr>
          <p:cNvSpPr/>
          <p:nvPr/>
        </p:nvSpPr>
        <p:spPr bwMode="auto">
          <a:xfrm>
            <a:off x="11002158" y="2512562"/>
            <a:ext cx="935627" cy="39445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Machine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07075D-8712-4251-97DB-3E5A4A3F58A1}"/>
              </a:ext>
            </a:extLst>
          </p:cNvPr>
          <p:cNvSpPr/>
          <p:nvPr/>
        </p:nvSpPr>
        <p:spPr bwMode="auto">
          <a:xfrm>
            <a:off x="11106162" y="1832924"/>
            <a:ext cx="935500" cy="401886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HMI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8A4FDB-6A69-44C5-AA43-558CE37324F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 bwMode="auto">
          <a:xfrm flipH="1" flipV="1">
            <a:off x="10471180" y="1825389"/>
            <a:ext cx="998792" cy="68717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A9F053-0CF1-4FA3-AF42-EA866646E042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 bwMode="auto">
          <a:xfrm flipV="1">
            <a:off x="10466542" y="1825389"/>
            <a:ext cx="4638" cy="6871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D51C05-182C-4295-A5C1-9F63EE320918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 bwMode="auto">
          <a:xfrm flipV="1">
            <a:off x="9497766" y="1825389"/>
            <a:ext cx="973414" cy="68717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BD3F58-BB3D-4E8F-816C-2F24AD7E6AFF}"/>
              </a:ext>
            </a:extLst>
          </p:cNvPr>
          <p:cNvSpPr/>
          <p:nvPr/>
        </p:nvSpPr>
        <p:spPr bwMode="auto">
          <a:xfrm>
            <a:off x="8982636" y="1832924"/>
            <a:ext cx="855794" cy="401886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HMI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D61A176-A163-410F-947F-19E0DC2D10B6}"/>
              </a:ext>
            </a:extLst>
          </p:cNvPr>
          <p:cNvCxnSpPr>
            <a:cxnSpLocks/>
            <a:stCxn id="10" idx="1"/>
            <a:endCxn id="19" idx="0"/>
          </p:cNvCxnSpPr>
          <p:nvPr/>
        </p:nvCxnSpPr>
        <p:spPr bwMode="auto">
          <a:xfrm rot="10800000" flipV="1">
            <a:off x="9410533" y="1592416"/>
            <a:ext cx="481300" cy="240508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37DB332-9F72-40AD-9586-A0AB36505F46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 bwMode="auto">
          <a:xfrm>
            <a:off x="11050526" y="1592416"/>
            <a:ext cx="523386" cy="240508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892AB14-7312-409A-B026-92394C763E6F}"/>
              </a:ext>
            </a:extLst>
          </p:cNvPr>
          <p:cNvSpPr/>
          <p:nvPr/>
        </p:nvSpPr>
        <p:spPr bwMode="auto">
          <a:xfrm flipH="1">
            <a:off x="8838842" y="2958775"/>
            <a:ext cx="3353157" cy="10063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098" name="Picture 2" descr="Image result for 1510sp siemens">
            <a:extLst>
              <a:ext uri="{FF2B5EF4-FFF2-40B4-BE49-F238E27FC236}">
                <a16:creationId xmlns:a16="http://schemas.microsoft.com/office/drawing/2014/main" id="{725FDDFE-3174-43E1-A9A9-97EA0F29E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955" y="3081487"/>
            <a:ext cx="3369045" cy="336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66D949B-80A5-410A-BB79-036FFBFEF6F6}"/>
              </a:ext>
            </a:extLst>
          </p:cNvPr>
          <p:cNvSpPr/>
          <p:nvPr/>
        </p:nvSpPr>
        <p:spPr bwMode="auto">
          <a:xfrm flipH="1" flipV="1">
            <a:off x="8838843" y="1219200"/>
            <a:ext cx="122844" cy="5144804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1F6383-8B32-4E1C-9A2B-71944DAE443F}"/>
              </a:ext>
            </a:extLst>
          </p:cNvPr>
          <p:cNvSpPr/>
          <p:nvPr/>
        </p:nvSpPr>
        <p:spPr bwMode="auto">
          <a:xfrm flipH="1">
            <a:off x="8837177" y="6263365"/>
            <a:ext cx="3369044" cy="10063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796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Camstar Packet Sending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Automotive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7" name="Bild 17">
            <a:extLst>
              <a:ext uri="{FF2B5EF4-FFF2-40B4-BE49-F238E27FC236}">
                <a16:creationId xmlns:a16="http://schemas.microsoft.com/office/drawing/2014/main" id="{5BE39B76-A529-4A8E-983C-70D66C50BD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2210"/>
            <a:ext cx="1438656" cy="21945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3DCD3F7-6F9B-4073-AE48-526936C04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476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Name: </a:t>
            </a:r>
          </a:p>
          <a:p>
            <a:r>
              <a:rPr lang="en-US" b="0" dirty="0"/>
              <a:t>Devlin Paddock</a:t>
            </a:r>
          </a:p>
          <a:p>
            <a:endParaRPr lang="en-US" dirty="0"/>
          </a:p>
          <a:p>
            <a:r>
              <a:rPr lang="en-US" dirty="0"/>
              <a:t>Location:</a:t>
            </a:r>
          </a:p>
          <a:p>
            <a:r>
              <a:rPr lang="en-US" b="0" dirty="0"/>
              <a:t>Concord, NH</a:t>
            </a:r>
          </a:p>
          <a:p>
            <a:endParaRPr lang="en-US" b="0" dirty="0"/>
          </a:p>
          <a:p>
            <a:r>
              <a:rPr lang="en-US" dirty="0"/>
              <a:t>School:</a:t>
            </a:r>
            <a:endParaRPr lang="en-US" b="0" dirty="0"/>
          </a:p>
          <a:p>
            <a:r>
              <a:rPr lang="en-US" b="0" dirty="0"/>
              <a:t>Graduate</a:t>
            </a:r>
          </a:p>
          <a:p>
            <a:r>
              <a:rPr lang="en-US" b="0" dirty="0"/>
              <a:t>Computer Engineering</a:t>
            </a:r>
          </a:p>
          <a:p>
            <a:r>
              <a:rPr lang="en-US" b="0" dirty="0"/>
              <a:t>NHTI, Concord, NH</a:t>
            </a:r>
          </a:p>
          <a:p>
            <a:r>
              <a:rPr lang="en-US" b="0" dirty="0"/>
              <a:t>Junior</a:t>
            </a:r>
          </a:p>
          <a:p>
            <a:r>
              <a:rPr lang="en-US" b="0" dirty="0"/>
              <a:t>Data Science / Computer Science</a:t>
            </a:r>
          </a:p>
          <a:p>
            <a:r>
              <a:rPr lang="en-US" b="0" dirty="0"/>
              <a:t>University of New Hampshire, Durham, NH</a:t>
            </a:r>
          </a:p>
          <a:p>
            <a:endParaRPr lang="en-US" b="0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6" name="Bild 17">
            <a:extLst>
              <a:ext uri="{FF2B5EF4-FFF2-40B4-BE49-F238E27FC236}">
                <a16:creationId xmlns:a16="http://schemas.microsoft.com/office/drawing/2014/main" id="{6EC1D2A0-1A6A-4566-8A97-5519B3F61D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82" y="118560"/>
            <a:ext cx="1438656" cy="219456"/>
          </a:xfrm>
          <a:prstGeom prst="rect">
            <a:avLst/>
          </a:prstGeom>
        </p:spPr>
      </p:pic>
      <p:sp>
        <p:nvSpPr>
          <p:cNvPr id="2" name="AutoShape 2" descr="Image result for unh logo">
            <a:extLst>
              <a:ext uri="{FF2B5EF4-FFF2-40B4-BE49-F238E27FC236}">
                <a16:creationId xmlns:a16="http://schemas.microsoft.com/office/drawing/2014/main" id="{1F8F0F23-7F5F-45F6-9907-73D9B90B58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unh logo">
            <a:extLst>
              <a:ext uri="{FF2B5EF4-FFF2-40B4-BE49-F238E27FC236}">
                <a16:creationId xmlns:a16="http://schemas.microsoft.com/office/drawing/2014/main" id="{DC172337-3637-4648-9573-9CAA1A494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5286178"/>
            <a:ext cx="3352800" cy="87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Nhti logo">
            <a:extLst>
              <a:ext uri="{FF2B5EF4-FFF2-40B4-BE49-F238E27FC236}">
                <a16:creationId xmlns:a16="http://schemas.microsoft.com/office/drawing/2014/main" id="{B30BACBD-1A70-42F1-B692-02FABF892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282" y="4876800"/>
            <a:ext cx="2438400" cy="136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276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A934-0BB6-42C0-9CA5-C58C93EC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699400"/>
            <a:ext cx="10752667" cy="424447"/>
          </a:xfrm>
        </p:spPr>
        <p:txBody>
          <a:bodyPr/>
          <a:lstStyle/>
          <a:p>
            <a:r>
              <a:rPr lang="en-US" dirty="0"/>
              <a:t>Scada Box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9C3F-0B04-450F-814C-E1D7EFCD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21C32-9FA4-4FE5-9B4C-7C4587B1686F}"/>
              </a:ext>
            </a:extLst>
          </p:cNvPr>
          <p:cNvSpPr txBox="1">
            <a:spLocks/>
          </p:cNvSpPr>
          <p:nvPr/>
        </p:nvSpPr>
        <p:spPr bwMode="gray">
          <a:xfrm>
            <a:off x="533401" y="1241816"/>
            <a:ext cx="7708105" cy="5106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49225" indent="-1460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3pPr>
            <a:lvl4pPr marL="355600" indent="-2047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cs typeface="+mn-cs"/>
              </a:defRPr>
            </a:lvl4pPr>
            <a:lvl5pPr marL="5397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5pPr>
            <a:lvl6pPr marL="9969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14541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19113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23685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/>
                </a:solidFill>
              </a:rPr>
              <a:t>Packet Setup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__session always connecting by sending username and password in the attached XML Sample and encoding with the Camstar </a:t>
            </a:r>
            <a:r>
              <a:rPr lang="en-US" sz="2000" kern="0" dirty="0" err="1"/>
              <a:t>Dll’s</a:t>
            </a:r>
            <a:endParaRPr lang="en-US" sz="2000" kern="0" dirty="0"/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Any number of services. Can come before the execute tag. Currently I’m using </a:t>
            </a:r>
            <a:r>
              <a:rPr lang="en-US" sz="2000" kern="0" dirty="0" err="1"/>
              <a:t>ResourceThruput</a:t>
            </a:r>
            <a:r>
              <a:rPr lang="en-US" sz="2000" kern="0" dirty="0"/>
              <a:t> and </a:t>
            </a:r>
            <a:r>
              <a:rPr lang="en-US" sz="2000" kern="0" dirty="0" err="1"/>
              <a:t>ResourceSetupTransition</a:t>
            </a:r>
            <a:endParaRPr lang="en-US" sz="2000" kern="0" dirty="0"/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&lt;__execute/&gt; needs to be present to execute the service. Otherwise it just queries the information.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You must request a completion message in request data otherwise you will receive no indication of weather it succeeded or failed.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Make sure you use the Correct XML Header. Check a tracked packet to see which xml version and encoding version you should be sending.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endParaRPr lang="en-US" sz="1800" kern="0" dirty="0"/>
          </a:p>
        </p:txBody>
      </p:sp>
      <p:sp>
        <p:nvSpPr>
          <p:cNvPr id="64" name="Datumsplatzhalter 3">
            <a:extLst>
              <a:ext uri="{FF2B5EF4-FFF2-40B4-BE49-F238E27FC236}">
                <a16:creationId xmlns:a16="http://schemas.microsoft.com/office/drawing/2014/main" id="{6942B73F-6CD6-464D-9B6A-DC9F6062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46" y="6425360"/>
            <a:ext cx="8376000" cy="16351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5" name="Bild 17">
            <a:extLst>
              <a:ext uri="{FF2B5EF4-FFF2-40B4-BE49-F238E27FC236}">
                <a16:creationId xmlns:a16="http://schemas.microsoft.com/office/drawing/2014/main" id="{21AA96D2-3B98-4DF5-A1CC-6253D5D2E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F8B0E8-9B7D-4BB3-8E06-032D9FC23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506" y="338016"/>
            <a:ext cx="39243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30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A934-0BB6-42C0-9CA5-C58C93EC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699400"/>
            <a:ext cx="10752667" cy="424447"/>
          </a:xfrm>
        </p:spPr>
        <p:txBody>
          <a:bodyPr/>
          <a:lstStyle/>
          <a:p>
            <a:r>
              <a:rPr lang="en-US" dirty="0"/>
              <a:t>Scada Box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9C3F-0B04-450F-814C-E1D7EFCD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21C32-9FA4-4FE5-9B4C-7C4587B1686F}"/>
              </a:ext>
            </a:extLst>
          </p:cNvPr>
          <p:cNvSpPr txBox="1">
            <a:spLocks/>
          </p:cNvSpPr>
          <p:nvPr/>
        </p:nvSpPr>
        <p:spPr bwMode="gray">
          <a:xfrm>
            <a:off x="533401" y="1241817"/>
            <a:ext cx="11353799" cy="48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49225" indent="-1460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3pPr>
            <a:lvl4pPr marL="355600" indent="-2047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cs typeface="+mn-cs"/>
              </a:defRPr>
            </a:lvl4pPr>
            <a:lvl5pPr marL="5397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5pPr>
            <a:lvl6pPr marL="9969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14541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19113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23685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1"/>
                </a:solidFill>
              </a:rPr>
              <a:t>Sending Setup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Currently I am just sending it through a TCP Connection to Camstar.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Camstar will accept any TCP connection request on the correct </a:t>
            </a:r>
            <a:r>
              <a:rPr lang="en-US" sz="2400" kern="0" dirty="0" err="1"/>
              <a:t>Ip</a:t>
            </a:r>
            <a:r>
              <a:rPr lang="en-US" sz="2400" kern="0" dirty="0"/>
              <a:t> and port and gracefully disconnect without warning.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Just send the data to that port then read the return message if requested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You must request a completion message in request data otherwise you will receive no indication of weather it succeeded or failed.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endParaRPr lang="en-US" sz="2000" kern="0" dirty="0"/>
          </a:p>
        </p:txBody>
      </p:sp>
      <p:sp>
        <p:nvSpPr>
          <p:cNvPr id="64" name="Datumsplatzhalter 3">
            <a:extLst>
              <a:ext uri="{FF2B5EF4-FFF2-40B4-BE49-F238E27FC236}">
                <a16:creationId xmlns:a16="http://schemas.microsoft.com/office/drawing/2014/main" id="{6942B73F-6CD6-464D-9B6A-DC9F6062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46" y="6425360"/>
            <a:ext cx="8376000" cy="16351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5" name="Bild 17">
            <a:extLst>
              <a:ext uri="{FF2B5EF4-FFF2-40B4-BE49-F238E27FC236}">
                <a16:creationId xmlns:a16="http://schemas.microsoft.com/office/drawing/2014/main" id="{21AA96D2-3B98-4DF5-A1CC-6253D5D2E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Scope Creep/Database questions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Automotive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7" name="Bild 17">
            <a:extLst>
              <a:ext uri="{FF2B5EF4-FFF2-40B4-BE49-F238E27FC236}">
                <a16:creationId xmlns:a16="http://schemas.microsoft.com/office/drawing/2014/main" id="{5BE39B76-A529-4A8E-983C-70D66C50BD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2210"/>
            <a:ext cx="1438656" cy="21945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3DCD3F7-6F9B-4073-AE48-526936C04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603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Automotive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7" name="Bild 17">
            <a:extLst>
              <a:ext uri="{FF2B5EF4-FFF2-40B4-BE49-F238E27FC236}">
                <a16:creationId xmlns:a16="http://schemas.microsoft.com/office/drawing/2014/main" id="{5BE39B76-A529-4A8E-983C-70D66C50BD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2210"/>
            <a:ext cx="1438656" cy="21945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3DCD3F7-6F9B-4073-AE48-526936C04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323" y="3742218"/>
            <a:ext cx="8328555" cy="257016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A2D74-31D0-44E6-A2EA-AB474B312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1784" y="728812"/>
            <a:ext cx="3842992" cy="947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2CB230-D0D4-4326-950C-C158DA617D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3862" y="728812"/>
            <a:ext cx="3724275" cy="2495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A0927F-FA76-4990-853F-6EF3C3E1F4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3165806"/>
            <a:ext cx="4800600" cy="3692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2A98E2-1323-4693-B342-3AC5CA8C75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0600" y="3505201"/>
            <a:ext cx="5665301" cy="332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38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Miscellaneous other projects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Automotive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7" name="Bild 17">
            <a:extLst>
              <a:ext uri="{FF2B5EF4-FFF2-40B4-BE49-F238E27FC236}">
                <a16:creationId xmlns:a16="http://schemas.microsoft.com/office/drawing/2014/main" id="{5BE39B76-A529-4A8E-983C-70D66C50BD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2210"/>
            <a:ext cx="1438656" cy="21945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3DCD3F7-6F9B-4073-AE48-526936C04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4561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Automotive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7" name="Bild 17">
            <a:extLst>
              <a:ext uri="{FF2B5EF4-FFF2-40B4-BE49-F238E27FC236}">
                <a16:creationId xmlns:a16="http://schemas.microsoft.com/office/drawing/2014/main" id="{5BE39B76-A529-4A8E-983C-70D66C50BD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2210"/>
            <a:ext cx="1438656" cy="21945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3DCD3F7-6F9B-4073-AE48-526936C04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323" y="3742218"/>
            <a:ext cx="8328555" cy="257016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DD2B51-4CA6-4F11-A6E1-B5D4BFD6E4E6}"/>
              </a:ext>
            </a:extLst>
          </p:cNvPr>
          <p:cNvSpPr txBox="1"/>
          <p:nvPr/>
        </p:nvSpPr>
        <p:spPr>
          <a:xfrm>
            <a:off x="2057400" y="1371600"/>
            <a:ext cx="7467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2000" dirty="0"/>
              <a:t>Machine Manager for creating all resources needed for a new line (except Camstar resources) on SNP</a:t>
            </a:r>
          </a:p>
          <a:p>
            <a:pPr algn="l">
              <a:lnSpc>
                <a:spcPct val="110000"/>
              </a:lnSpc>
            </a:pPr>
            <a:r>
              <a:rPr lang="en-US" sz="2000" dirty="0"/>
              <a:t>MQTT Batch sender</a:t>
            </a:r>
          </a:p>
          <a:p>
            <a:pPr algn="l">
              <a:lnSpc>
                <a:spcPct val="110000"/>
              </a:lnSpc>
            </a:pPr>
            <a:r>
              <a:rPr lang="en-US" sz="2000" dirty="0" err="1"/>
              <a:t>TestMessage</a:t>
            </a:r>
            <a:r>
              <a:rPr lang="en-US" sz="2000" dirty="0"/>
              <a:t> Generator</a:t>
            </a:r>
          </a:p>
          <a:p>
            <a:pPr algn="l">
              <a:lnSpc>
                <a:spcPct val="110000"/>
              </a:lnSpc>
            </a:pPr>
            <a:r>
              <a:rPr lang="en-US" sz="2000" dirty="0" err="1"/>
              <a:t>TestLine</a:t>
            </a:r>
            <a:r>
              <a:rPr lang="en-US" sz="2000" dirty="0"/>
              <a:t> Service</a:t>
            </a:r>
          </a:p>
          <a:p>
            <a:pPr algn="l">
              <a:lnSpc>
                <a:spcPct val="110000"/>
              </a:lnSpc>
            </a:pPr>
            <a:r>
              <a:rPr lang="en-US" sz="2000" dirty="0"/>
              <a:t>Service Installer Application</a:t>
            </a:r>
          </a:p>
        </p:txBody>
      </p:sp>
    </p:spTree>
    <p:extLst>
      <p:ext uri="{BB962C8B-B14F-4D97-AF65-F5344CB8AC3E}">
        <p14:creationId xmlns:p14="http://schemas.microsoft.com/office/powerpoint/2010/main" val="2282342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3252" y="2590800"/>
            <a:ext cx="11090275" cy="996950"/>
          </a:xfrm>
        </p:spPr>
        <p:txBody>
          <a:bodyPr/>
          <a:lstStyle/>
          <a:p>
            <a:r>
              <a:rPr lang="en-US" dirty="0"/>
              <a:t>More info on this project can be found at </a:t>
            </a:r>
            <a:r>
              <a:rPr lang="en-US" dirty="0">
                <a:hlinkClick r:id="rId3"/>
              </a:rPr>
              <a:t>https://lightweb.osram-light.com/content/10003873/HIEDO/IND40/CAMSTAR/</a:t>
            </a:r>
            <a:r>
              <a:rPr lang="en-US" dirty="0"/>
              <a:t> under documents/presentations/ intern presentations/ Devlin/ </a:t>
            </a:r>
            <a:r>
              <a:rPr lang="en-US" dirty="0" err="1"/>
              <a:t>SNPDocumentation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Automotive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7" name="Bild 17">
            <a:extLst>
              <a:ext uri="{FF2B5EF4-FFF2-40B4-BE49-F238E27FC236}">
                <a16:creationId xmlns:a16="http://schemas.microsoft.com/office/drawing/2014/main" id="{5BE39B76-A529-4A8E-983C-70D66C50BD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2210"/>
            <a:ext cx="1438656" cy="21945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3DCD3F7-6F9B-4073-AE48-526936C04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0413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External Hobbies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Automotive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7" name="Bild 17">
            <a:extLst>
              <a:ext uri="{FF2B5EF4-FFF2-40B4-BE49-F238E27FC236}">
                <a16:creationId xmlns:a16="http://schemas.microsoft.com/office/drawing/2014/main" id="{5BE39B76-A529-4A8E-983C-70D66C50BD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2210"/>
            <a:ext cx="1438656" cy="21945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3DCD3F7-6F9B-4073-AE48-526936C04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8251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Automotive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7" name="Bild 17">
            <a:extLst>
              <a:ext uri="{FF2B5EF4-FFF2-40B4-BE49-F238E27FC236}">
                <a16:creationId xmlns:a16="http://schemas.microsoft.com/office/drawing/2014/main" id="{5BE39B76-A529-4A8E-983C-70D66C50BD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2210"/>
            <a:ext cx="1438656" cy="21945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3DCD3F7-6F9B-4073-AE48-526936C04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323" y="3742218"/>
            <a:ext cx="8328555" cy="257016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64345-2905-49D6-BBAC-7C0B781C6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1" y="728813"/>
            <a:ext cx="5867400" cy="3871370"/>
          </a:xfrm>
          <a:prstGeom prst="rect">
            <a:avLst/>
          </a:prstGeom>
        </p:spPr>
      </p:pic>
      <p:pic>
        <p:nvPicPr>
          <p:cNvPr id="2050" name="Picture 2" descr="Image result for dell poweredge r720">
            <a:extLst>
              <a:ext uri="{FF2B5EF4-FFF2-40B4-BE49-F238E27FC236}">
                <a16:creationId xmlns:a16="http://schemas.microsoft.com/office/drawing/2014/main" id="{4B7A0E30-9D33-444A-9B19-998E3078D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7494"/>
            <a:ext cx="3581400" cy="306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B3245F-E342-4988-B94E-3E1274F8A6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2" y="3432195"/>
            <a:ext cx="4416458" cy="3425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A24B32-89AC-460D-9E74-EFAA0C40DC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36459" y="5027299"/>
            <a:ext cx="64865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1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A934-0BB6-42C0-9CA5-C58C93EC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699400"/>
            <a:ext cx="10938934" cy="424447"/>
          </a:xfrm>
        </p:spPr>
        <p:txBody>
          <a:bodyPr/>
          <a:lstStyle/>
          <a:p>
            <a:r>
              <a:rPr lang="en-US" dirty="0"/>
              <a:t>The Project</a:t>
            </a:r>
            <a:br>
              <a:rPr lang="en-US" dirty="0"/>
            </a:br>
            <a:r>
              <a:rPr lang="en-US" dirty="0"/>
              <a:t>Interface Machines Without MDE to Camstar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9C3F-0B04-450F-814C-E1D7EFCD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21C32-9FA4-4FE5-9B4C-7C4587B1686F}"/>
              </a:ext>
            </a:extLst>
          </p:cNvPr>
          <p:cNvSpPr txBox="1">
            <a:spLocks/>
          </p:cNvSpPr>
          <p:nvPr/>
        </p:nvSpPr>
        <p:spPr bwMode="gray">
          <a:xfrm>
            <a:off x="533400" y="1241816"/>
            <a:ext cx="7176346" cy="50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49225" indent="-1460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3pPr>
            <a:lvl4pPr marL="355600" indent="-2047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cs typeface="+mn-cs"/>
              </a:defRPr>
            </a:lvl4pPr>
            <a:lvl5pPr marL="5397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5pPr>
            <a:lvl6pPr marL="9969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14541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19113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23685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1"/>
                </a:solidFill>
              </a:rPr>
              <a:t>Hardware Benchmarking</a:t>
            </a:r>
          </a:p>
          <a:p>
            <a:pPr marL="434975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kern="0" dirty="0"/>
              <a:t>Research and compare different hardware models and approaches.</a:t>
            </a:r>
          </a:p>
          <a:p>
            <a:pPr marL="434975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kern="0" dirty="0"/>
              <a:t>Benchmark these using Lean tools and methodology.</a:t>
            </a:r>
            <a:endParaRPr lang="en-US" sz="24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1"/>
                </a:solidFill>
              </a:rPr>
              <a:t>Service</a:t>
            </a:r>
          </a:p>
          <a:p>
            <a:pPr marL="434975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kern="0" dirty="0"/>
              <a:t>Connect Devices incapable of generating large complex packets to Camstar and other databases.</a:t>
            </a:r>
          </a:p>
          <a:p>
            <a:pPr marL="434975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kern="0" dirty="0"/>
              <a:t>Provide one interface to many databases for easier reporting from devices below the service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1"/>
                </a:solidFill>
              </a:rPr>
              <a:t>PLC Project</a:t>
            </a:r>
          </a:p>
          <a:p>
            <a:pPr marL="434975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kern="0" dirty="0"/>
              <a:t>Connect Legacy machines to the service developed.</a:t>
            </a:r>
          </a:p>
          <a:p>
            <a:pPr marL="434975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kern="0" dirty="0"/>
              <a:t>Avoids the cost of a PAC license and ongoing maintenance cost.</a:t>
            </a:r>
          </a:p>
          <a:p>
            <a:pPr lvl="2" indent="0">
              <a:lnSpc>
                <a:spcPct val="100000"/>
              </a:lnSpc>
              <a:buNone/>
            </a:pPr>
            <a:endParaRPr lang="en-US" sz="2000" kern="0" dirty="0"/>
          </a:p>
        </p:txBody>
      </p:sp>
      <p:sp>
        <p:nvSpPr>
          <p:cNvPr id="64" name="Datumsplatzhalter 3">
            <a:extLst>
              <a:ext uri="{FF2B5EF4-FFF2-40B4-BE49-F238E27FC236}">
                <a16:creationId xmlns:a16="http://schemas.microsoft.com/office/drawing/2014/main" id="{6942B73F-6CD6-464D-9B6A-DC9F6062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46" y="6425360"/>
            <a:ext cx="8376000" cy="16351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8410FF2-0EC1-45A1-9F0B-B66DAA2C1B30}"/>
              </a:ext>
            </a:extLst>
          </p:cNvPr>
          <p:cNvSpPr/>
          <p:nvPr/>
        </p:nvSpPr>
        <p:spPr bwMode="auto">
          <a:xfrm>
            <a:off x="7620000" y="1233240"/>
            <a:ext cx="86939" cy="255631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7DD2200-8EE6-4FCD-B448-E60EFA962114}"/>
              </a:ext>
            </a:extLst>
          </p:cNvPr>
          <p:cNvSpPr/>
          <p:nvPr/>
        </p:nvSpPr>
        <p:spPr bwMode="auto">
          <a:xfrm>
            <a:off x="7620000" y="3681052"/>
            <a:ext cx="81396" cy="260964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5" name="Bild 17">
            <a:extLst>
              <a:ext uri="{FF2B5EF4-FFF2-40B4-BE49-F238E27FC236}">
                <a16:creationId xmlns:a16="http://schemas.microsoft.com/office/drawing/2014/main" id="{21AA96D2-3B98-4DF5-A1CC-6253D5D2E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1D6F2B3-8EEF-4881-B7C2-70B15D036977}"/>
              </a:ext>
            </a:extLst>
          </p:cNvPr>
          <p:cNvSpPr/>
          <p:nvPr/>
        </p:nvSpPr>
        <p:spPr bwMode="auto">
          <a:xfrm>
            <a:off x="9372600" y="1283659"/>
            <a:ext cx="1856650" cy="752654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Camstar, SQL, Etc.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A7BBFF-1177-4A65-BE37-3F9BCBA3397D}"/>
              </a:ext>
            </a:extLst>
          </p:cNvPr>
          <p:cNvSpPr/>
          <p:nvPr/>
        </p:nvSpPr>
        <p:spPr bwMode="auto">
          <a:xfrm>
            <a:off x="10418900" y="2697671"/>
            <a:ext cx="1620699" cy="7265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cs typeface="Arial" charset="0"/>
              </a:rPr>
              <a:t>SNP Service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DE52F8-AC46-4675-9222-6011CEB4F472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 bwMode="auto">
          <a:xfrm flipH="1" flipV="1">
            <a:off x="10300925" y="2036313"/>
            <a:ext cx="928325" cy="6613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6EB35B4-4087-44C5-B203-8D3A1EDABA50}"/>
              </a:ext>
            </a:extLst>
          </p:cNvPr>
          <p:cNvSpPr/>
          <p:nvPr/>
        </p:nvSpPr>
        <p:spPr bwMode="auto">
          <a:xfrm>
            <a:off x="10422826" y="5455925"/>
            <a:ext cx="1616773" cy="846284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Legacy Machines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A0D45A2-5F74-46EA-82B4-E5965CF342CC}"/>
              </a:ext>
            </a:extLst>
          </p:cNvPr>
          <p:cNvCxnSpPr>
            <a:cxnSpLocks/>
            <a:stCxn id="41" idx="0"/>
            <a:endCxn id="52" idx="2"/>
          </p:cNvCxnSpPr>
          <p:nvPr/>
        </p:nvCxnSpPr>
        <p:spPr bwMode="auto">
          <a:xfrm flipV="1">
            <a:off x="11231213" y="4850177"/>
            <a:ext cx="1" cy="60574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F25330E-9258-4C4B-8367-E41523B1DDF9}"/>
              </a:ext>
            </a:extLst>
          </p:cNvPr>
          <p:cNvSpPr/>
          <p:nvPr/>
        </p:nvSpPr>
        <p:spPr bwMode="auto">
          <a:xfrm>
            <a:off x="8910589" y="2693026"/>
            <a:ext cx="1401153" cy="7452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cs typeface="Arial" charset="0"/>
              </a:rPr>
              <a:t>PAC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88BF10-1781-4896-9E99-35F2EE13648F}"/>
              </a:ext>
            </a:extLst>
          </p:cNvPr>
          <p:cNvSpPr/>
          <p:nvPr/>
        </p:nvSpPr>
        <p:spPr bwMode="auto">
          <a:xfrm>
            <a:off x="8910590" y="5400573"/>
            <a:ext cx="1400034" cy="87675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Machines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3C02C5-C297-4A5E-B063-C2771FC0F788}"/>
              </a:ext>
            </a:extLst>
          </p:cNvPr>
          <p:cNvCxnSpPr>
            <a:cxnSpLocks/>
            <a:stCxn id="44" idx="0"/>
            <a:endCxn id="47" idx="2"/>
          </p:cNvCxnSpPr>
          <p:nvPr/>
        </p:nvCxnSpPr>
        <p:spPr bwMode="auto">
          <a:xfrm flipV="1">
            <a:off x="9610607" y="4850177"/>
            <a:ext cx="0" cy="5503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047FC3-556A-41CA-87BF-6973E601B94A}"/>
              </a:ext>
            </a:extLst>
          </p:cNvPr>
          <p:cNvCxnSpPr>
            <a:cxnSpLocks/>
            <a:stCxn id="43" idx="0"/>
            <a:endCxn id="38" idx="2"/>
          </p:cNvCxnSpPr>
          <p:nvPr/>
        </p:nvCxnSpPr>
        <p:spPr bwMode="auto">
          <a:xfrm flipV="1">
            <a:off x="9611166" y="2036313"/>
            <a:ext cx="689759" cy="65671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4DF312-2238-4C92-A7F3-4652A943EA96}"/>
              </a:ext>
            </a:extLst>
          </p:cNvPr>
          <p:cNvSpPr/>
          <p:nvPr/>
        </p:nvSpPr>
        <p:spPr bwMode="auto">
          <a:xfrm>
            <a:off x="8910590" y="3958332"/>
            <a:ext cx="1400034" cy="8918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MDE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DD457C6-E159-408D-B958-1624DBE231D6}"/>
              </a:ext>
            </a:extLst>
          </p:cNvPr>
          <p:cNvCxnSpPr>
            <a:cxnSpLocks/>
            <a:stCxn id="47" idx="0"/>
            <a:endCxn id="43" idx="2"/>
          </p:cNvCxnSpPr>
          <p:nvPr/>
        </p:nvCxnSpPr>
        <p:spPr bwMode="auto">
          <a:xfrm flipV="1">
            <a:off x="9610607" y="3438271"/>
            <a:ext cx="559" cy="52006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C626E4E-8AC9-4FA6-935F-B24F9930C418}"/>
              </a:ext>
            </a:extLst>
          </p:cNvPr>
          <p:cNvSpPr/>
          <p:nvPr/>
        </p:nvSpPr>
        <p:spPr bwMode="auto">
          <a:xfrm>
            <a:off x="10422827" y="3958332"/>
            <a:ext cx="1616773" cy="8918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cs typeface="Arial" charset="0"/>
              </a:rPr>
              <a:t>SNP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A8DE3C-753C-4E29-BE39-6DC891B5F2FE}"/>
              </a:ext>
            </a:extLst>
          </p:cNvPr>
          <p:cNvCxnSpPr>
            <a:cxnSpLocks/>
            <a:stCxn id="52" idx="0"/>
            <a:endCxn id="39" idx="2"/>
          </p:cNvCxnSpPr>
          <p:nvPr/>
        </p:nvCxnSpPr>
        <p:spPr bwMode="auto">
          <a:xfrm flipH="1" flipV="1">
            <a:off x="11229250" y="3424249"/>
            <a:ext cx="1964" cy="53408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6DD3322-365C-4EE5-B2C1-2B7D9DB7A422}"/>
              </a:ext>
            </a:extLst>
          </p:cNvPr>
          <p:cNvSpPr txBox="1"/>
          <p:nvPr/>
        </p:nvSpPr>
        <p:spPr>
          <a:xfrm>
            <a:off x="7544411" y="4653656"/>
            <a:ext cx="1362574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Raw Machine Signals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38079B-36A5-4821-AF54-1DDCE03BE73E}"/>
              </a:ext>
            </a:extLst>
          </p:cNvPr>
          <p:cNvSpPr txBox="1"/>
          <p:nvPr/>
        </p:nvSpPr>
        <p:spPr>
          <a:xfrm>
            <a:off x="7574069" y="3364042"/>
            <a:ext cx="133371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 err="1"/>
              <a:t>Packeted</a:t>
            </a:r>
            <a:r>
              <a:rPr lang="en-US" sz="1600" dirty="0"/>
              <a:t> Data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B8B7D7D-11D6-4336-BCD8-354A065AA5A5}"/>
              </a:ext>
            </a:extLst>
          </p:cNvPr>
          <p:cNvSpPr txBox="1"/>
          <p:nvPr/>
        </p:nvSpPr>
        <p:spPr>
          <a:xfrm>
            <a:off x="7609193" y="2073169"/>
            <a:ext cx="1880072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Organized Calls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EA3F437-EC73-47A6-9372-48B54881D32C}"/>
              </a:ext>
            </a:extLst>
          </p:cNvPr>
          <p:cNvSpPr/>
          <p:nvPr/>
        </p:nvSpPr>
        <p:spPr bwMode="auto">
          <a:xfrm>
            <a:off x="8906984" y="2686157"/>
            <a:ext cx="1403639" cy="3595174"/>
          </a:xfrm>
          <a:prstGeom prst="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C805863-E50E-420A-A21F-A3F366B974E5}"/>
              </a:ext>
            </a:extLst>
          </p:cNvPr>
          <p:cNvSpPr/>
          <p:nvPr/>
        </p:nvSpPr>
        <p:spPr bwMode="auto">
          <a:xfrm>
            <a:off x="10422826" y="2686157"/>
            <a:ext cx="1616773" cy="3604538"/>
          </a:xfrm>
          <a:prstGeom prst="rect">
            <a:avLst/>
          </a:prstGeom>
          <a:noFill/>
          <a:ln w="762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7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A934-0BB6-42C0-9CA5-C58C93EC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55" y="696856"/>
            <a:ext cx="10752667" cy="424447"/>
          </a:xfrm>
        </p:spPr>
        <p:txBody>
          <a:bodyPr/>
          <a:lstStyle/>
          <a:p>
            <a:r>
              <a:rPr lang="en-US" dirty="0"/>
              <a:t>SNP PLC</a:t>
            </a:r>
            <a:br>
              <a:rPr lang="en-US" dirty="0"/>
            </a:br>
            <a:r>
              <a:rPr lang="en-US" dirty="0"/>
              <a:t>Machine Data-Packager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9C3F-0B04-450F-814C-E1D7EFCD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21C32-9FA4-4FE5-9B4C-7C4587B1686F}"/>
              </a:ext>
            </a:extLst>
          </p:cNvPr>
          <p:cNvSpPr txBox="1">
            <a:spLocks/>
          </p:cNvSpPr>
          <p:nvPr/>
        </p:nvSpPr>
        <p:spPr bwMode="gray">
          <a:xfrm>
            <a:off x="533400" y="1241817"/>
            <a:ext cx="11108912" cy="348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49225" indent="-1460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3pPr>
            <a:lvl4pPr marL="355600" indent="-2047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cs typeface="+mn-cs"/>
              </a:defRPr>
            </a:lvl4pPr>
            <a:lvl5pPr marL="5397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5pPr>
            <a:lvl6pPr marL="9969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14541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19113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23685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/>
                </a:solidFill>
              </a:rPr>
              <a:t>Machine Interfacing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Scrape signals directly off the machine with little to no existing machine/PLC modification.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Very low development effort to rollout for additional lines.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Allow product selection to support BOM enforced raw materials scanning and Camstar traceability.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Packetization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Type chosen (</a:t>
            </a:r>
            <a:r>
              <a:rPr lang="en-US" sz="2000" kern="0" dirty="0" err="1"/>
              <a:t>MQTT,Json</a:t>
            </a:r>
            <a:r>
              <a:rPr lang="en-US" sz="2000" kern="0" dirty="0"/>
              <a:t>) due to very low overhead compared to other packet types.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This type of packet is easy to generate on PLC.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Allows for buffering and assured delivery through </a:t>
            </a:r>
            <a:r>
              <a:rPr lang="en-US" sz="2000" kern="0" dirty="0" err="1"/>
              <a:t>ActiveMQ</a:t>
            </a:r>
            <a:r>
              <a:rPr lang="en-US" sz="2000" kern="0" dirty="0"/>
              <a:t>.</a:t>
            </a:r>
          </a:p>
        </p:txBody>
      </p:sp>
      <p:sp>
        <p:nvSpPr>
          <p:cNvPr id="64" name="Datumsplatzhalter 3">
            <a:extLst>
              <a:ext uri="{FF2B5EF4-FFF2-40B4-BE49-F238E27FC236}">
                <a16:creationId xmlns:a16="http://schemas.microsoft.com/office/drawing/2014/main" id="{6942B73F-6CD6-464D-9B6A-DC9F6062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46" y="6425360"/>
            <a:ext cx="8376000" cy="16351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5" name="Bild 17">
            <a:extLst>
              <a:ext uri="{FF2B5EF4-FFF2-40B4-BE49-F238E27FC236}">
                <a16:creationId xmlns:a16="http://schemas.microsoft.com/office/drawing/2014/main" id="{21AA96D2-3B98-4DF5-A1CC-6253D5D2E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98B60ED-29C1-4683-A384-F09F62028B0A}"/>
              </a:ext>
            </a:extLst>
          </p:cNvPr>
          <p:cNvSpPr/>
          <p:nvPr/>
        </p:nvSpPr>
        <p:spPr bwMode="auto">
          <a:xfrm>
            <a:off x="2887869" y="5289017"/>
            <a:ext cx="1403646" cy="72211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Packet Header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FFB38A-23B4-4A16-9DBC-FC30BF8604D6}"/>
              </a:ext>
            </a:extLst>
          </p:cNvPr>
          <p:cNvSpPr/>
          <p:nvPr/>
        </p:nvSpPr>
        <p:spPr bwMode="auto">
          <a:xfrm>
            <a:off x="4291515" y="5289017"/>
            <a:ext cx="1178093" cy="72211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Packet Type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213348-944B-42E2-ACE5-E239488D11DB}"/>
              </a:ext>
            </a:extLst>
          </p:cNvPr>
          <p:cNvSpPr/>
          <p:nvPr/>
        </p:nvSpPr>
        <p:spPr bwMode="auto">
          <a:xfrm>
            <a:off x="5469608" y="5289016"/>
            <a:ext cx="1107457" cy="72211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Pac-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Lite_ID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3B9392-40EE-442E-AFC6-3C5C6D506DBD}"/>
              </a:ext>
            </a:extLst>
          </p:cNvPr>
          <p:cNvSpPr/>
          <p:nvPr/>
        </p:nvSpPr>
        <p:spPr bwMode="auto">
          <a:xfrm>
            <a:off x="6579423" y="5289018"/>
            <a:ext cx="888091" cy="722117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Reserved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DF6A5F-337C-46BE-9E26-E9B9727DC084}"/>
              </a:ext>
            </a:extLst>
          </p:cNvPr>
          <p:cNvSpPr/>
          <p:nvPr/>
        </p:nvSpPr>
        <p:spPr bwMode="auto">
          <a:xfrm>
            <a:off x="7467515" y="5289017"/>
            <a:ext cx="3656223" cy="722117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JSON Pair/Values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4215FD-85EC-474A-BECB-CB8597CE7BD1}"/>
              </a:ext>
            </a:extLst>
          </p:cNvPr>
          <p:cNvSpPr txBox="1"/>
          <p:nvPr/>
        </p:nvSpPr>
        <p:spPr>
          <a:xfrm>
            <a:off x="3195843" y="4937760"/>
            <a:ext cx="766557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1 Byte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B220F3-5BAB-4010-A6E8-92C01472B081}"/>
              </a:ext>
            </a:extLst>
          </p:cNvPr>
          <p:cNvSpPr txBox="1"/>
          <p:nvPr/>
        </p:nvSpPr>
        <p:spPr>
          <a:xfrm>
            <a:off x="4491243" y="4937760"/>
            <a:ext cx="766557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1 Byte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FA8B6B-22A7-4ED1-98EF-3F1D795A97B7}"/>
              </a:ext>
            </a:extLst>
          </p:cNvPr>
          <p:cNvSpPr txBox="1"/>
          <p:nvPr/>
        </p:nvSpPr>
        <p:spPr>
          <a:xfrm>
            <a:off x="5592614" y="4937760"/>
            <a:ext cx="766557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1 Byte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FED0BA-3E91-4E5A-A2D5-158B6E5C4E91}"/>
              </a:ext>
            </a:extLst>
          </p:cNvPr>
          <p:cNvSpPr txBox="1"/>
          <p:nvPr/>
        </p:nvSpPr>
        <p:spPr>
          <a:xfrm>
            <a:off x="6545928" y="4937760"/>
            <a:ext cx="896213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5 Bytes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872A44-FBCB-4695-87EF-ACA104786519}"/>
              </a:ext>
            </a:extLst>
          </p:cNvPr>
          <p:cNvSpPr txBox="1"/>
          <p:nvPr/>
        </p:nvSpPr>
        <p:spPr>
          <a:xfrm>
            <a:off x="8408851" y="4937760"/>
            <a:ext cx="1649549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Up to 246 bytes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E47F6F-BD37-4741-8A12-A97A06108142}"/>
              </a:ext>
            </a:extLst>
          </p:cNvPr>
          <p:cNvSpPr/>
          <p:nvPr/>
        </p:nvSpPr>
        <p:spPr bwMode="auto">
          <a:xfrm>
            <a:off x="294472" y="5278663"/>
            <a:ext cx="1347969" cy="728463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MQTT Header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D94A29-8CC6-414E-A3EB-51CC33B0F80C}"/>
              </a:ext>
            </a:extLst>
          </p:cNvPr>
          <p:cNvSpPr txBox="1"/>
          <p:nvPr/>
        </p:nvSpPr>
        <p:spPr>
          <a:xfrm>
            <a:off x="469461" y="4937760"/>
            <a:ext cx="1087836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6 Bytes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70E778-16AF-4B9B-8DEF-598560141692}"/>
              </a:ext>
            </a:extLst>
          </p:cNvPr>
          <p:cNvSpPr/>
          <p:nvPr/>
        </p:nvSpPr>
        <p:spPr bwMode="auto">
          <a:xfrm>
            <a:off x="1615702" y="5289016"/>
            <a:ext cx="1285109" cy="722117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Packet Length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463EE4-BFD3-44B0-A5AB-687F8BECA375}"/>
              </a:ext>
            </a:extLst>
          </p:cNvPr>
          <p:cNvSpPr txBox="1"/>
          <p:nvPr/>
        </p:nvSpPr>
        <p:spPr>
          <a:xfrm>
            <a:off x="1804518" y="4937760"/>
            <a:ext cx="766557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1 Byte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8529CAC-2CF7-48D5-8B29-6A22073599F3}"/>
              </a:ext>
            </a:extLst>
          </p:cNvPr>
          <p:cNvSpPr/>
          <p:nvPr/>
        </p:nvSpPr>
        <p:spPr bwMode="auto">
          <a:xfrm>
            <a:off x="11125941" y="5289016"/>
            <a:ext cx="799439" cy="722117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Null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77BB92-7400-47F4-A9B4-74EFE02D90ED}"/>
              </a:ext>
            </a:extLst>
          </p:cNvPr>
          <p:cNvSpPr txBox="1"/>
          <p:nvPr/>
        </p:nvSpPr>
        <p:spPr>
          <a:xfrm>
            <a:off x="11028502" y="4937760"/>
            <a:ext cx="896878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1 Byte</a:t>
            </a:r>
          </a:p>
        </p:txBody>
      </p:sp>
    </p:spTree>
    <p:extLst>
      <p:ext uri="{BB962C8B-B14F-4D97-AF65-F5344CB8AC3E}">
        <p14:creationId xmlns:p14="http://schemas.microsoft.com/office/powerpoint/2010/main" val="214624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A934-0BB6-42C0-9CA5-C58C93EC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55" y="696856"/>
            <a:ext cx="10752667" cy="424447"/>
          </a:xfrm>
        </p:spPr>
        <p:txBody>
          <a:bodyPr/>
          <a:lstStyle/>
          <a:p>
            <a:r>
              <a:rPr lang="en-US" dirty="0"/>
              <a:t>Results of the SNP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9C3F-0B04-450F-814C-E1D7EFCD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21C32-9FA4-4FE5-9B4C-7C4587B1686F}"/>
              </a:ext>
            </a:extLst>
          </p:cNvPr>
          <p:cNvSpPr txBox="1">
            <a:spLocks/>
          </p:cNvSpPr>
          <p:nvPr/>
        </p:nvSpPr>
        <p:spPr bwMode="gray">
          <a:xfrm>
            <a:off x="533400" y="1241816"/>
            <a:ext cx="11353800" cy="500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49225" indent="-1460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3pPr>
            <a:lvl4pPr marL="355600" indent="-2047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cs typeface="+mn-cs"/>
              </a:defRPr>
            </a:lvl4pPr>
            <a:lvl5pPr marL="5397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5pPr>
            <a:lvl6pPr marL="9969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14541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19113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23685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endParaRPr lang="en-US" sz="2000" kern="0" dirty="0"/>
          </a:p>
        </p:txBody>
      </p:sp>
      <p:sp>
        <p:nvSpPr>
          <p:cNvPr id="64" name="Datumsplatzhalter 3">
            <a:extLst>
              <a:ext uri="{FF2B5EF4-FFF2-40B4-BE49-F238E27FC236}">
                <a16:creationId xmlns:a16="http://schemas.microsoft.com/office/drawing/2014/main" id="{6942B73F-6CD6-464D-9B6A-DC9F6062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46" y="6425360"/>
            <a:ext cx="8376000" cy="16351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5" name="Bild 17">
            <a:extLst>
              <a:ext uri="{FF2B5EF4-FFF2-40B4-BE49-F238E27FC236}">
                <a16:creationId xmlns:a16="http://schemas.microsoft.com/office/drawing/2014/main" id="{21AA96D2-3B98-4DF5-A1CC-6253D5D2E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C7F58C-9304-4328-B232-DA7699B0BA5F}"/>
              </a:ext>
            </a:extLst>
          </p:cNvPr>
          <p:cNvSpPr txBox="1"/>
          <p:nvPr/>
        </p:nvSpPr>
        <p:spPr>
          <a:xfrm>
            <a:off x="1629275" y="1463137"/>
            <a:ext cx="3256588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600" dirty="0"/>
              <a:t>Per Machine screen for control and more in depth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DFC180-C3ED-480A-8EE0-0A44348385E7}"/>
              </a:ext>
            </a:extLst>
          </p:cNvPr>
          <p:cNvSpPr txBox="1"/>
          <p:nvPr/>
        </p:nvSpPr>
        <p:spPr>
          <a:xfrm>
            <a:off x="7296359" y="5528172"/>
            <a:ext cx="3256588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600" dirty="0"/>
              <a:t>Home Screen Displaying basic Information for each machine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F7748EE-9F13-4D04-8FC1-89E8C8C3DFE7}"/>
              </a:ext>
            </a:extLst>
          </p:cNvPr>
          <p:cNvSpPr/>
          <p:nvPr/>
        </p:nvSpPr>
        <p:spPr bwMode="auto">
          <a:xfrm>
            <a:off x="8631176" y="4689972"/>
            <a:ext cx="586954" cy="838200"/>
          </a:xfrm>
          <a:prstGeom prst="upArrow">
            <a:avLst/>
          </a:prstGeom>
          <a:solidFill>
            <a:schemeClr val="tx2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C867703-F963-4970-B9CE-2BAA6B08209F}"/>
              </a:ext>
            </a:extLst>
          </p:cNvPr>
          <p:cNvSpPr/>
          <p:nvPr/>
        </p:nvSpPr>
        <p:spPr bwMode="auto">
          <a:xfrm>
            <a:off x="2990869" y="2127285"/>
            <a:ext cx="533400" cy="860459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0BA0A6-CFDC-42D5-B961-0F78145D2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12" y="3114946"/>
            <a:ext cx="5360976" cy="32219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1CF7C9-76C9-42D5-A55C-C142BF8BB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512" y="1241816"/>
            <a:ext cx="56388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2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EA02B86C-FD9B-4B37-B680-93D8E96D9198}"/>
              </a:ext>
            </a:extLst>
          </p:cNvPr>
          <p:cNvSpPr/>
          <p:nvPr/>
        </p:nvSpPr>
        <p:spPr bwMode="auto">
          <a:xfrm>
            <a:off x="8668965" y="797227"/>
            <a:ext cx="1297649" cy="442057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QRQC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0A934-0BB6-42C0-9CA5-C58C93EC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3" y="699240"/>
            <a:ext cx="10752667" cy="424447"/>
          </a:xfrm>
        </p:spPr>
        <p:txBody>
          <a:bodyPr/>
          <a:lstStyle/>
          <a:p>
            <a:r>
              <a:rPr lang="en-US" dirty="0"/>
              <a:t>SNP Service</a:t>
            </a:r>
            <a:br>
              <a:rPr lang="en-US" dirty="0"/>
            </a:br>
            <a:r>
              <a:rPr lang="en-US" dirty="0"/>
              <a:t>Communication Interface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9C3F-0B04-450F-814C-E1D7EFCD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21C32-9FA4-4FE5-9B4C-7C4587B1686F}"/>
              </a:ext>
            </a:extLst>
          </p:cNvPr>
          <p:cNvSpPr txBox="1">
            <a:spLocks/>
          </p:cNvSpPr>
          <p:nvPr/>
        </p:nvSpPr>
        <p:spPr bwMode="gray">
          <a:xfrm>
            <a:off x="533399" y="1241816"/>
            <a:ext cx="7354068" cy="50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49225" indent="-1460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3pPr>
            <a:lvl4pPr marL="355600" indent="-2047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cs typeface="+mn-cs"/>
              </a:defRPr>
            </a:lvl4pPr>
            <a:lvl5pPr marL="5397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5pPr>
            <a:lvl6pPr marL="9969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14541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19113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23685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1"/>
                </a:solidFill>
              </a:rPr>
              <a:t>Communication Protocol </a:t>
            </a:r>
          </a:p>
          <a:p>
            <a:pPr marL="434975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0" dirty="0"/>
              <a:t>One communication interface to many data storage systems.</a:t>
            </a:r>
          </a:p>
          <a:p>
            <a:pPr marL="434975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0" dirty="0"/>
              <a:t>Allows for very simple communication between complex devices.</a:t>
            </a:r>
          </a:p>
          <a:p>
            <a:pPr lvl="2" indent="0">
              <a:lnSpc>
                <a:spcPct val="100000"/>
              </a:lnSpc>
              <a:buNone/>
            </a:pPr>
            <a:endParaRPr lang="en-US" sz="2400" kern="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1"/>
                </a:solidFill>
              </a:rPr>
              <a:t>Expandability</a:t>
            </a:r>
          </a:p>
          <a:p>
            <a:pPr marL="434975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0" dirty="0"/>
              <a:t>Packet designed to accommodate many applications.</a:t>
            </a:r>
          </a:p>
          <a:p>
            <a:pPr marL="434975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0" dirty="0"/>
              <a:t>Service built to handle thousands of packets a minute from multiple applications.</a:t>
            </a:r>
          </a:p>
        </p:txBody>
      </p:sp>
      <p:sp>
        <p:nvSpPr>
          <p:cNvPr id="64" name="Datumsplatzhalter 3">
            <a:extLst>
              <a:ext uri="{FF2B5EF4-FFF2-40B4-BE49-F238E27FC236}">
                <a16:creationId xmlns:a16="http://schemas.microsoft.com/office/drawing/2014/main" id="{6942B73F-6CD6-464D-9B6A-DC9F6062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46" y="6425360"/>
            <a:ext cx="8376000" cy="16351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5" name="Bild 17">
            <a:extLst>
              <a:ext uri="{FF2B5EF4-FFF2-40B4-BE49-F238E27FC236}">
                <a16:creationId xmlns:a16="http://schemas.microsoft.com/office/drawing/2014/main" id="{21AA96D2-3B98-4DF5-A1CC-6253D5D2E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5454074-B7DD-4EC7-BE57-7BA709097B44}"/>
              </a:ext>
            </a:extLst>
          </p:cNvPr>
          <p:cNvSpPr/>
          <p:nvPr/>
        </p:nvSpPr>
        <p:spPr bwMode="auto">
          <a:xfrm>
            <a:off x="10185980" y="5230766"/>
            <a:ext cx="1911601" cy="264884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EMP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7208E0-FE72-4319-8485-E0DDADF25977}"/>
              </a:ext>
            </a:extLst>
          </p:cNvPr>
          <p:cNvSpPr/>
          <p:nvPr/>
        </p:nvSpPr>
        <p:spPr bwMode="auto">
          <a:xfrm>
            <a:off x="10185980" y="5541460"/>
            <a:ext cx="1911601" cy="264884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Other Producing App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51F702-BDCB-4E8C-9017-08C7210853B9}"/>
              </a:ext>
            </a:extLst>
          </p:cNvPr>
          <p:cNvSpPr/>
          <p:nvPr/>
        </p:nvSpPr>
        <p:spPr bwMode="auto">
          <a:xfrm>
            <a:off x="10185980" y="5840366"/>
            <a:ext cx="1911601" cy="264884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sz="1600"/>
              <a:t>OtherProducingApp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D5C62E-3A86-4DC1-BE79-4F0083F696B4}"/>
              </a:ext>
            </a:extLst>
          </p:cNvPr>
          <p:cNvSpPr/>
          <p:nvPr/>
        </p:nvSpPr>
        <p:spPr bwMode="auto">
          <a:xfrm>
            <a:off x="10185980" y="4927263"/>
            <a:ext cx="1911601" cy="264884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E701FA-54ED-4F77-A601-19B8097E3E42}"/>
              </a:ext>
            </a:extLst>
          </p:cNvPr>
          <p:cNvSpPr/>
          <p:nvPr/>
        </p:nvSpPr>
        <p:spPr bwMode="auto">
          <a:xfrm>
            <a:off x="7848600" y="5251906"/>
            <a:ext cx="1835401" cy="23319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SNP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FECDEE-1D2C-4F8B-AD2F-C229430FF44D}"/>
              </a:ext>
            </a:extLst>
          </p:cNvPr>
          <p:cNvSpPr/>
          <p:nvPr/>
        </p:nvSpPr>
        <p:spPr bwMode="auto">
          <a:xfrm>
            <a:off x="7848600" y="5562600"/>
            <a:ext cx="1835401" cy="23319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SNP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5101C6-A955-43F2-8D56-860760D368E1}"/>
              </a:ext>
            </a:extLst>
          </p:cNvPr>
          <p:cNvSpPr/>
          <p:nvPr/>
        </p:nvSpPr>
        <p:spPr bwMode="auto">
          <a:xfrm>
            <a:off x="7848600" y="5861506"/>
            <a:ext cx="1835401" cy="23319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SNP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9EDAE1-7082-4433-AA53-E7B7CA7E2459}"/>
              </a:ext>
            </a:extLst>
          </p:cNvPr>
          <p:cNvSpPr/>
          <p:nvPr/>
        </p:nvSpPr>
        <p:spPr bwMode="auto">
          <a:xfrm>
            <a:off x="7848600" y="4948403"/>
            <a:ext cx="1835401" cy="23319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SNP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D9303AC-AEBC-448C-8679-EB24594FBA8D}"/>
              </a:ext>
            </a:extLst>
          </p:cNvPr>
          <p:cNvCxnSpPr>
            <a:cxnSpLocks/>
            <a:stCxn id="33" idx="3"/>
            <a:endCxn id="66" idx="2"/>
          </p:cNvCxnSpPr>
          <p:nvPr/>
        </p:nvCxnSpPr>
        <p:spPr bwMode="auto">
          <a:xfrm flipV="1">
            <a:off x="9684001" y="4780944"/>
            <a:ext cx="283126" cy="587561"/>
          </a:xfrm>
          <a:prstGeom prst="bentConnector2">
            <a:avLst/>
          </a:prstGeom>
          <a:solidFill>
            <a:schemeClr val="bg1"/>
          </a:solidFill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4E7E7DA-0790-4A89-9018-E46FE69A2FC2}"/>
              </a:ext>
            </a:extLst>
          </p:cNvPr>
          <p:cNvSpPr/>
          <p:nvPr/>
        </p:nvSpPr>
        <p:spPr bwMode="auto">
          <a:xfrm>
            <a:off x="9242846" y="3016112"/>
            <a:ext cx="1447536" cy="5227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SNP Service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06D2529-DD0F-4552-A4E6-40630BC8DF33}"/>
              </a:ext>
            </a:extLst>
          </p:cNvPr>
          <p:cNvCxnSpPr>
            <a:cxnSpLocks/>
            <a:stCxn id="27" idx="1"/>
            <a:endCxn id="66" idx="2"/>
          </p:cNvCxnSpPr>
          <p:nvPr/>
        </p:nvCxnSpPr>
        <p:spPr bwMode="auto">
          <a:xfrm rot="10800000">
            <a:off x="9967128" y="4780944"/>
            <a:ext cx="218853" cy="582264"/>
          </a:xfrm>
          <a:prstGeom prst="bentConnector2">
            <a:avLst/>
          </a:prstGeom>
          <a:solidFill>
            <a:schemeClr val="bg1"/>
          </a:solidFill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1886C88-6AC4-4C3B-B046-4C8B90E205C5}"/>
              </a:ext>
            </a:extLst>
          </p:cNvPr>
          <p:cNvCxnSpPr>
            <a:cxnSpLocks/>
            <a:stCxn id="39" idx="3"/>
            <a:endCxn id="66" idx="2"/>
          </p:cNvCxnSpPr>
          <p:nvPr/>
        </p:nvCxnSpPr>
        <p:spPr bwMode="auto">
          <a:xfrm flipV="1">
            <a:off x="9684001" y="4780944"/>
            <a:ext cx="283126" cy="284058"/>
          </a:xfrm>
          <a:prstGeom prst="bentConnector2">
            <a:avLst/>
          </a:prstGeom>
          <a:solidFill>
            <a:schemeClr val="bg1"/>
          </a:solidFill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0A81D27-DFCB-48BD-B5DD-C47746F58CEC}"/>
              </a:ext>
            </a:extLst>
          </p:cNvPr>
          <p:cNvCxnSpPr>
            <a:cxnSpLocks/>
            <a:stCxn id="29" idx="1"/>
            <a:endCxn id="66" idx="2"/>
          </p:cNvCxnSpPr>
          <p:nvPr/>
        </p:nvCxnSpPr>
        <p:spPr bwMode="auto">
          <a:xfrm rot="10800000">
            <a:off x="9967128" y="4780944"/>
            <a:ext cx="218853" cy="892958"/>
          </a:xfrm>
          <a:prstGeom prst="bentConnector2">
            <a:avLst/>
          </a:prstGeom>
          <a:solidFill>
            <a:schemeClr val="bg1"/>
          </a:solidFill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EAC468B-1F51-4297-9080-7DEEA100D367}"/>
              </a:ext>
            </a:extLst>
          </p:cNvPr>
          <p:cNvCxnSpPr>
            <a:cxnSpLocks/>
            <a:stCxn id="32" idx="1"/>
            <a:endCxn id="66" idx="2"/>
          </p:cNvCxnSpPr>
          <p:nvPr/>
        </p:nvCxnSpPr>
        <p:spPr bwMode="auto">
          <a:xfrm rot="10800000">
            <a:off x="9967128" y="4780945"/>
            <a:ext cx="218853" cy="278761"/>
          </a:xfrm>
          <a:prstGeom prst="bentConnector2">
            <a:avLst/>
          </a:prstGeom>
          <a:solidFill>
            <a:schemeClr val="bg1"/>
          </a:solidFill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690D2CD-305E-4860-BE24-B12278A8C775}"/>
              </a:ext>
            </a:extLst>
          </p:cNvPr>
          <p:cNvCxnSpPr>
            <a:cxnSpLocks/>
            <a:stCxn id="34" idx="3"/>
            <a:endCxn id="66" idx="2"/>
          </p:cNvCxnSpPr>
          <p:nvPr/>
        </p:nvCxnSpPr>
        <p:spPr bwMode="auto">
          <a:xfrm flipV="1">
            <a:off x="9684001" y="4780944"/>
            <a:ext cx="283126" cy="898255"/>
          </a:xfrm>
          <a:prstGeom prst="bentConnector2">
            <a:avLst/>
          </a:prstGeom>
          <a:solidFill>
            <a:schemeClr val="bg1"/>
          </a:solidFill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6F111DE-27B1-4597-BA1D-C1891D917EF3}"/>
              </a:ext>
            </a:extLst>
          </p:cNvPr>
          <p:cNvCxnSpPr>
            <a:cxnSpLocks/>
            <a:stCxn id="30" idx="1"/>
            <a:endCxn id="66" idx="2"/>
          </p:cNvCxnSpPr>
          <p:nvPr/>
        </p:nvCxnSpPr>
        <p:spPr bwMode="auto">
          <a:xfrm rot="10800000">
            <a:off x="9967128" y="4780944"/>
            <a:ext cx="218853" cy="1191864"/>
          </a:xfrm>
          <a:prstGeom prst="bentConnector2">
            <a:avLst/>
          </a:prstGeom>
          <a:solidFill>
            <a:schemeClr val="bg1"/>
          </a:solidFill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8C1391F-8168-4C31-93D2-36580F95533E}"/>
              </a:ext>
            </a:extLst>
          </p:cNvPr>
          <p:cNvCxnSpPr>
            <a:cxnSpLocks/>
            <a:stCxn id="38" idx="3"/>
            <a:endCxn id="66" idx="2"/>
          </p:cNvCxnSpPr>
          <p:nvPr/>
        </p:nvCxnSpPr>
        <p:spPr bwMode="auto">
          <a:xfrm flipV="1">
            <a:off x="9684001" y="4780944"/>
            <a:ext cx="283126" cy="1197161"/>
          </a:xfrm>
          <a:prstGeom prst="bentConnector2">
            <a:avLst/>
          </a:prstGeom>
          <a:solidFill>
            <a:schemeClr val="bg1"/>
          </a:solidFill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EA754B7-C986-4015-BCBC-97AE47F90FFF}"/>
              </a:ext>
            </a:extLst>
          </p:cNvPr>
          <p:cNvSpPr/>
          <p:nvPr/>
        </p:nvSpPr>
        <p:spPr bwMode="auto">
          <a:xfrm>
            <a:off x="7867150" y="1689112"/>
            <a:ext cx="1264114" cy="44205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Camstar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869EBF7-7BC9-4C52-A3BD-4CE1A311E17D}"/>
              </a:ext>
            </a:extLst>
          </p:cNvPr>
          <p:cNvSpPr/>
          <p:nvPr/>
        </p:nvSpPr>
        <p:spPr bwMode="auto">
          <a:xfrm>
            <a:off x="10855509" y="1707678"/>
            <a:ext cx="1336491" cy="442057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gRPC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1681C5-B996-4DAF-86B0-F21E8BE9D2F0}"/>
              </a:ext>
            </a:extLst>
          </p:cNvPr>
          <p:cNvCxnSpPr>
            <a:cxnSpLocks/>
            <a:stCxn id="41" idx="0"/>
          </p:cNvCxnSpPr>
          <p:nvPr/>
        </p:nvCxnSpPr>
        <p:spPr bwMode="auto">
          <a:xfrm flipH="1" flipV="1">
            <a:off x="9102823" y="2131169"/>
            <a:ext cx="863791" cy="884943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E266CB-2BCB-4CD8-AB39-ECBD7BE906EE}"/>
              </a:ext>
            </a:extLst>
          </p:cNvPr>
          <p:cNvCxnSpPr>
            <a:cxnSpLocks/>
            <a:stCxn id="41" idx="0"/>
          </p:cNvCxnSpPr>
          <p:nvPr/>
        </p:nvCxnSpPr>
        <p:spPr bwMode="auto">
          <a:xfrm flipV="1">
            <a:off x="9966614" y="2079430"/>
            <a:ext cx="969691" cy="936682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E92364-4F84-4B4A-A88B-1B56747C01AC}"/>
              </a:ext>
            </a:extLst>
          </p:cNvPr>
          <p:cNvCxnSpPr>
            <a:cxnSpLocks/>
            <a:stCxn id="41" idx="0"/>
          </p:cNvCxnSpPr>
          <p:nvPr/>
        </p:nvCxnSpPr>
        <p:spPr bwMode="auto">
          <a:xfrm flipH="1" flipV="1">
            <a:off x="9421422" y="1698628"/>
            <a:ext cx="545192" cy="1317484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84D63D2-577A-4001-8677-8AA44C466308}"/>
              </a:ext>
            </a:extLst>
          </p:cNvPr>
          <p:cNvCxnSpPr>
            <a:cxnSpLocks/>
          </p:cNvCxnSpPr>
          <p:nvPr/>
        </p:nvCxnSpPr>
        <p:spPr bwMode="auto">
          <a:xfrm>
            <a:off x="8852667" y="2117500"/>
            <a:ext cx="924675" cy="922927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3160254-22AE-4734-84AC-8FB95C4E77A8}"/>
              </a:ext>
            </a:extLst>
          </p:cNvPr>
          <p:cNvCxnSpPr>
            <a:cxnSpLocks/>
          </p:cNvCxnSpPr>
          <p:nvPr/>
        </p:nvCxnSpPr>
        <p:spPr bwMode="auto">
          <a:xfrm flipH="1">
            <a:off x="10162976" y="2079429"/>
            <a:ext cx="1033218" cy="945396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97E47FC-E027-43B2-8C1A-324247A38447}"/>
              </a:ext>
            </a:extLst>
          </p:cNvPr>
          <p:cNvSpPr txBox="1"/>
          <p:nvPr/>
        </p:nvSpPr>
        <p:spPr>
          <a:xfrm>
            <a:off x="10608887" y="3632384"/>
            <a:ext cx="1781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2000" dirty="0">
                <a:solidFill>
                  <a:schemeClr val="tx2"/>
                </a:solidFill>
              </a:rPr>
              <a:t>TCP/IP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1120D3-DB42-45FD-9B36-2693DA80036D}"/>
              </a:ext>
            </a:extLst>
          </p:cNvPr>
          <p:cNvSpPr txBox="1"/>
          <p:nvPr/>
        </p:nvSpPr>
        <p:spPr>
          <a:xfrm>
            <a:off x="10614125" y="4150772"/>
            <a:ext cx="1781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2000" dirty="0">
                <a:solidFill>
                  <a:schemeClr val="accent6"/>
                </a:solidFill>
              </a:rPr>
              <a:t>MQTT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B65F3E-DDDE-4F06-9BCD-17991359A8ED}"/>
              </a:ext>
            </a:extLst>
          </p:cNvPr>
          <p:cNvSpPr txBox="1"/>
          <p:nvPr/>
        </p:nvSpPr>
        <p:spPr>
          <a:xfrm>
            <a:off x="10638682" y="4437330"/>
            <a:ext cx="17819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2000" dirty="0">
                <a:solidFill>
                  <a:srgbClr val="0070C0"/>
                </a:solidFill>
              </a:rPr>
              <a:t>gRPC Calls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64DDF56-3BE1-47E7-92D5-71317BD6C5BD}"/>
              </a:ext>
            </a:extLst>
          </p:cNvPr>
          <p:cNvSpPr/>
          <p:nvPr/>
        </p:nvSpPr>
        <p:spPr bwMode="auto">
          <a:xfrm>
            <a:off x="10472425" y="1256571"/>
            <a:ext cx="1520567" cy="442057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/>
              <a:t>A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ctiveMQ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Topics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BA7076F-9895-46EF-A5BD-EBD3609DC905}"/>
              </a:ext>
            </a:extLst>
          </p:cNvPr>
          <p:cNvCxnSpPr>
            <a:cxnSpLocks/>
            <a:stCxn id="41" idx="0"/>
          </p:cNvCxnSpPr>
          <p:nvPr/>
        </p:nvCxnSpPr>
        <p:spPr bwMode="auto">
          <a:xfrm flipV="1">
            <a:off x="9966614" y="1707678"/>
            <a:ext cx="505811" cy="1308434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4EDF7E6-A47B-4EDB-A336-89F91A8FB5C6}"/>
              </a:ext>
            </a:extLst>
          </p:cNvPr>
          <p:cNvSpPr txBox="1"/>
          <p:nvPr/>
        </p:nvSpPr>
        <p:spPr>
          <a:xfrm>
            <a:off x="10614124" y="3896895"/>
            <a:ext cx="1781918" cy="40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2000" dirty="0">
                <a:solidFill>
                  <a:srgbClr val="00B050"/>
                </a:solidFill>
              </a:rPr>
              <a:t>SQL Queries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4781A85-17B3-4A8A-8A76-4FE902446F8F}"/>
              </a:ext>
            </a:extLst>
          </p:cNvPr>
          <p:cNvSpPr/>
          <p:nvPr/>
        </p:nvSpPr>
        <p:spPr bwMode="auto">
          <a:xfrm>
            <a:off x="9282740" y="4338887"/>
            <a:ext cx="1368774" cy="442057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ActiveMQ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DE9E8BE-531D-4789-9607-39E389ED2BBC}"/>
              </a:ext>
            </a:extLst>
          </p:cNvPr>
          <p:cNvCxnSpPr>
            <a:cxnSpLocks/>
            <a:stCxn id="66" idx="0"/>
            <a:endCxn id="41" idx="2"/>
          </p:cNvCxnSpPr>
          <p:nvPr/>
        </p:nvCxnSpPr>
        <p:spPr bwMode="auto">
          <a:xfrm flipH="1" flipV="1">
            <a:off x="9966614" y="3538852"/>
            <a:ext cx="513" cy="80003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3F58C9F-B63D-4502-9F85-2D3E08B15CDA}"/>
              </a:ext>
            </a:extLst>
          </p:cNvPr>
          <p:cNvSpPr txBox="1"/>
          <p:nvPr/>
        </p:nvSpPr>
        <p:spPr>
          <a:xfrm>
            <a:off x="10618421" y="3375278"/>
            <a:ext cx="1781918" cy="40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2000" dirty="0">
                <a:solidFill>
                  <a:srgbClr val="FF0000"/>
                </a:solidFill>
              </a:rPr>
              <a:t>UDP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DF05F0-4E04-4955-8C84-439CD665F3A4}"/>
              </a:ext>
            </a:extLst>
          </p:cNvPr>
          <p:cNvCxnSpPr>
            <a:cxnSpLocks/>
            <a:stCxn id="41" idx="0"/>
          </p:cNvCxnSpPr>
          <p:nvPr/>
        </p:nvCxnSpPr>
        <p:spPr bwMode="auto">
          <a:xfrm flipV="1">
            <a:off x="9966614" y="1239284"/>
            <a:ext cx="258234" cy="1776828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043E011-5A1E-4315-B6FD-61CCA07AB7F1}"/>
              </a:ext>
            </a:extLst>
          </p:cNvPr>
          <p:cNvCxnSpPr>
            <a:cxnSpLocks/>
            <a:stCxn id="41" idx="0"/>
          </p:cNvCxnSpPr>
          <p:nvPr/>
        </p:nvCxnSpPr>
        <p:spPr bwMode="auto">
          <a:xfrm flipH="1" flipV="1">
            <a:off x="9617784" y="1248334"/>
            <a:ext cx="348830" cy="1767778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F5C750B-064A-4914-B64D-FE7651DB01FD}"/>
              </a:ext>
            </a:extLst>
          </p:cNvPr>
          <p:cNvSpPr/>
          <p:nvPr/>
        </p:nvSpPr>
        <p:spPr bwMode="auto">
          <a:xfrm>
            <a:off x="10005995" y="806410"/>
            <a:ext cx="1400518" cy="432874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MDE/MDI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5107C09-284D-43CF-B66E-1F912CA74893}"/>
              </a:ext>
            </a:extLst>
          </p:cNvPr>
          <p:cNvSpPr/>
          <p:nvPr/>
        </p:nvSpPr>
        <p:spPr bwMode="auto">
          <a:xfrm>
            <a:off x="8157308" y="1257061"/>
            <a:ext cx="1264114" cy="442057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ENG_DB</a:t>
            </a:r>
          </a:p>
        </p:txBody>
      </p:sp>
    </p:spTree>
    <p:extLst>
      <p:ext uri="{BB962C8B-B14F-4D97-AF65-F5344CB8AC3E}">
        <p14:creationId xmlns:p14="http://schemas.microsoft.com/office/powerpoint/2010/main" val="371330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A934-0BB6-42C0-9CA5-C58C93EC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55" y="696856"/>
            <a:ext cx="10752667" cy="424447"/>
          </a:xfrm>
        </p:spPr>
        <p:txBody>
          <a:bodyPr/>
          <a:lstStyle/>
          <a:p>
            <a:r>
              <a:rPr lang="en-US" dirty="0"/>
              <a:t>Results of the SNP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9C3F-0B04-450F-814C-E1D7EFCD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21C32-9FA4-4FE5-9B4C-7C4587B1686F}"/>
              </a:ext>
            </a:extLst>
          </p:cNvPr>
          <p:cNvSpPr txBox="1">
            <a:spLocks/>
          </p:cNvSpPr>
          <p:nvPr/>
        </p:nvSpPr>
        <p:spPr bwMode="gray">
          <a:xfrm>
            <a:off x="533400" y="1241816"/>
            <a:ext cx="11353800" cy="500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49225" indent="-1460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3pPr>
            <a:lvl4pPr marL="355600" indent="-2047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cs typeface="+mn-cs"/>
              </a:defRPr>
            </a:lvl4pPr>
            <a:lvl5pPr marL="5397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5pPr>
            <a:lvl6pPr marL="9969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14541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19113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23685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/>
                </a:solidFill>
              </a:rPr>
              <a:t>Line automation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Enable lines like XS, H7 or H11 to automatically report data to Camstar, and other databases.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Make data available to new applications like QRQC and MDI.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Provides BOM enforced raw material scanning.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Opens up better reports for lines with limited data analytics.</a:t>
            </a:r>
            <a:br>
              <a:rPr lang="en-US" sz="2000" kern="0" dirty="0"/>
            </a:br>
            <a:endParaRPr lang="en-US" sz="2000" kern="0" dirty="0"/>
          </a:p>
          <a:p>
            <a:r>
              <a:rPr lang="en-US" sz="2400" dirty="0">
                <a:solidFill>
                  <a:schemeClr val="accent1"/>
                </a:solidFill>
              </a:rPr>
              <a:t>API Access Point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Allows for future applications (like SCADA BOX for environmental monitoring) to have an easy way to access many databases at once.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Segregates all application packets allowing for internal payload to change drastically between applications to suit the applications needs.</a:t>
            </a:r>
          </a:p>
        </p:txBody>
      </p:sp>
      <p:sp>
        <p:nvSpPr>
          <p:cNvPr id="64" name="Datumsplatzhalter 3">
            <a:extLst>
              <a:ext uri="{FF2B5EF4-FFF2-40B4-BE49-F238E27FC236}">
                <a16:creationId xmlns:a16="http://schemas.microsoft.com/office/drawing/2014/main" id="{6942B73F-6CD6-464D-9B6A-DC9F6062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46" y="6425360"/>
            <a:ext cx="8376000" cy="16351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5" name="Bild 17">
            <a:extLst>
              <a:ext uri="{FF2B5EF4-FFF2-40B4-BE49-F238E27FC236}">
                <a16:creationId xmlns:a16="http://schemas.microsoft.com/office/drawing/2014/main" id="{21AA96D2-3B98-4DF5-A1CC-6253D5D2E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3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A934-0BB6-42C0-9CA5-C58C93EC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55" y="696856"/>
            <a:ext cx="10752667" cy="424447"/>
          </a:xfrm>
        </p:spPr>
        <p:txBody>
          <a:bodyPr/>
          <a:lstStyle/>
          <a:p>
            <a:r>
              <a:rPr lang="en-US" dirty="0"/>
              <a:t>Expectations/Surprises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9C3F-0B04-450F-814C-E1D7EFCD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21C32-9FA4-4FE5-9B4C-7C4587B1686F}"/>
              </a:ext>
            </a:extLst>
          </p:cNvPr>
          <p:cNvSpPr txBox="1">
            <a:spLocks/>
          </p:cNvSpPr>
          <p:nvPr/>
        </p:nvSpPr>
        <p:spPr bwMode="gray">
          <a:xfrm>
            <a:off x="533400" y="1241816"/>
            <a:ext cx="11108912" cy="500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49225" indent="-1460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3pPr>
            <a:lvl4pPr marL="355600" indent="-2047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cs typeface="+mn-cs"/>
              </a:defRPr>
            </a:lvl4pPr>
            <a:lvl5pPr marL="5397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5pPr>
            <a:lvl6pPr marL="9969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14541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19113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23685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/>
                </a:solidFill>
              </a:rPr>
              <a:t>New Skills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Learned many different data communication types and methods.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Gained experience setting up and interfacing with an MQTT Broker.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Expanded understanding of the .NET Framework and Siemens PLCs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Collaborating with a global development team and benchmarking for a global solution.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endParaRPr lang="en-US" sz="2000" kern="0" dirty="0"/>
          </a:p>
          <a:p>
            <a:r>
              <a:rPr lang="en-US" sz="2400" dirty="0">
                <a:solidFill>
                  <a:schemeClr val="accent1"/>
                </a:solidFill>
              </a:rPr>
              <a:t>Dealing With Real World Limitations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Benchmarking hardware requires in-depth understanding of plant requirements.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Natural scope creep. (Short Term Statistics and per index data collection)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Large scale project redesigns. (Splitting application into PLC and Service)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Interfacing with other applications being developed at the same time. (QRQC and MDI)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Developing in a production environment with frequent priority shifts affecting resources.</a:t>
            </a:r>
          </a:p>
        </p:txBody>
      </p:sp>
      <p:sp>
        <p:nvSpPr>
          <p:cNvPr id="64" name="Datumsplatzhalter 3">
            <a:extLst>
              <a:ext uri="{FF2B5EF4-FFF2-40B4-BE49-F238E27FC236}">
                <a16:creationId xmlns:a16="http://schemas.microsoft.com/office/drawing/2014/main" id="{6942B73F-6CD6-464D-9B6A-DC9F6062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46" y="6425360"/>
            <a:ext cx="8376000" cy="16351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5" name="Bild 17">
            <a:extLst>
              <a:ext uri="{FF2B5EF4-FFF2-40B4-BE49-F238E27FC236}">
                <a16:creationId xmlns:a16="http://schemas.microsoft.com/office/drawing/2014/main" id="{21AA96D2-3B98-4DF5-A1CC-6253D5D2E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7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A934-0BB6-42C0-9CA5-C58C93EC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55" y="696856"/>
            <a:ext cx="10752667" cy="424447"/>
          </a:xfrm>
        </p:spPr>
        <p:txBody>
          <a:bodyPr/>
          <a:lstStyle/>
          <a:p>
            <a:r>
              <a:rPr lang="en-US" dirty="0"/>
              <a:t>Future</a:t>
            </a:r>
            <a:br>
              <a:rPr lang="en-US" dirty="0"/>
            </a:br>
            <a:r>
              <a:rPr lang="en-US" dirty="0"/>
              <a:t>Impact On Studies and Personal 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9C3F-0B04-450F-814C-E1D7EFCD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21C32-9FA4-4FE5-9B4C-7C4587B1686F}"/>
              </a:ext>
            </a:extLst>
          </p:cNvPr>
          <p:cNvSpPr txBox="1">
            <a:spLocks/>
          </p:cNvSpPr>
          <p:nvPr/>
        </p:nvSpPr>
        <p:spPr bwMode="gray">
          <a:xfrm>
            <a:off x="533400" y="1241816"/>
            <a:ext cx="11108912" cy="500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49225" indent="-1460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3pPr>
            <a:lvl4pPr marL="355600" indent="-2047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cs typeface="+mn-cs"/>
              </a:defRPr>
            </a:lvl4pPr>
            <a:lvl5pPr marL="5397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5pPr>
            <a:lvl6pPr marL="9969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14541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19113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23685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34975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0" dirty="0"/>
              <a:t>Develop systems with future changes in mind.</a:t>
            </a:r>
          </a:p>
          <a:p>
            <a:pPr marL="434975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0" dirty="0"/>
              <a:t>It may be worth splitting a project in two to leverage benefits of two different technologies.</a:t>
            </a:r>
          </a:p>
          <a:p>
            <a:pPr marL="434975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0" dirty="0"/>
              <a:t>Make clear and concise documentation.</a:t>
            </a:r>
          </a:p>
          <a:p>
            <a:pPr marL="434975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0" dirty="0"/>
              <a:t>The real world is a lot messier than projects in school.</a:t>
            </a:r>
          </a:p>
          <a:p>
            <a:pPr lvl="2" indent="0">
              <a:lnSpc>
                <a:spcPct val="100000"/>
              </a:lnSpc>
              <a:buNone/>
            </a:pPr>
            <a:endParaRPr lang="en-US" sz="2400" kern="0" dirty="0"/>
          </a:p>
        </p:txBody>
      </p:sp>
      <p:sp>
        <p:nvSpPr>
          <p:cNvPr id="64" name="Datumsplatzhalter 3">
            <a:extLst>
              <a:ext uri="{FF2B5EF4-FFF2-40B4-BE49-F238E27FC236}">
                <a16:creationId xmlns:a16="http://schemas.microsoft.com/office/drawing/2014/main" id="{6942B73F-6CD6-464D-9B6A-DC9F6062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46" y="6425360"/>
            <a:ext cx="8376000" cy="16351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5" name="Bild 17">
            <a:extLst>
              <a:ext uri="{FF2B5EF4-FFF2-40B4-BE49-F238E27FC236}">
                <a16:creationId xmlns:a16="http://schemas.microsoft.com/office/drawing/2014/main" id="{21AA96D2-3B98-4DF5-A1CC-6253D5D2E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23944"/>
      </p:ext>
    </p:extLst>
  </p:cSld>
  <p:clrMapOvr>
    <a:masterClrMapping/>
  </p:clrMapOvr>
</p:sld>
</file>

<file path=ppt/theme/theme1.xml><?xml version="1.0" encoding="utf-8"?>
<a:theme xmlns:a="http://schemas.openxmlformats.org/drawingml/2006/main" name="OSRAM">
  <a:themeElements>
    <a:clrScheme name="Benutzerdefiniert 30">
      <a:dk1>
        <a:srgbClr val="000000"/>
      </a:dk1>
      <a:lt1>
        <a:srgbClr val="FFFFFF"/>
      </a:lt1>
      <a:dk2>
        <a:srgbClr val="FF6600"/>
      </a:dk2>
      <a:lt2>
        <a:srgbClr val="E3E4E5"/>
      </a:lt2>
      <a:accent1>
        <a:srgbClr val="58585A"/>
      </a:accent1>
      <a:accent2>
        <a:srgbClr val="A7A8AA"/>
      </a:accent2>
      <a:accent3>
        <a:srgbClr val="D0D1D3"/>
      </a:accent3>
      <a:accent4>
        <a:srgbClr val="427287"/>
      </a:accent4>
      <a:accent5>
        <a:srgbClr val="46B4CD"/>
      </a:accent5>
      <a:accent6>
        <a:srgbClr val="96DCEB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600" smtClean="0"/>
        </a:defPPr>
      </a:lstStyle>
    </a:txDef>
  </a:objectDefaults>
  <a:extraClrSchemeLst/>
  <a:custClrLst>
    <a:custClr>
      <a:srgbClr val="0F465A"/>
    </a:custClr>
    <a:custClr>
      <a:srgbClr val="BACDD3"/>
    </a:custClr>
    <a:custClr>
      <a:srgbClr val="DAF3F9"/>
    </a:custClr>
    <a:custClr>
      <a:srgbClr val="C4F5C1"/>
    </a:custClr>
    <a:custClr>
      <a:srgbClr val="F3F394"/>
    </a:custClr>
  </a:custClrLst>
  <a:extLst>
    <a:ext uri="{05A4C25C-085E-4340-85A3-A5531E510DB2}">
      <thm15:themeFamily xmlns:thm15="http://schemas.microsoft.com/office/thememl/2012/main" name="Presentation1" id="{7940D8B2-E3DA-4700-99A3-EC99D3E5F71B}" vid="{C1436945-F816-49E7-9E75-44D39E1950E3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P_UserTags xmlns="1e207520-be24-41f9-8afd-5afc1c3ee385">((or12)(or8))((or1479)(or1265)(or1228)(or1223))</MP_UserTags>
    <IconOverlay xmlns="http://schemas.microsoft.com/sharepoint/v4" xsi:nil="true"/>
    <Class xmlns="86de8680-9a96-4f84-b839-50f451794bc8">Class 1</Class>
    <General_x0020_Info xmlns="86de8680-9a96-4f84-b839-50f451794bc8" xsi:nil="true"/>
    <Process_x0020_Owner xmlns="1e207520-be24-41f9-8afd-5afc1c3ee385">
      <UserInfo>
        <DisplayName>Schleip, Eva-Maria</DisplayName>
        <AccountId>867</AccountId>
        <AccountType/>
      </UserInfo>
    </Process_x0020_Owner>
    <_dlc_DocId xmlns="74ffb7e6-092d-4538-a09d-7e0bb066b0b7">1-10001076-5-1048</_dlc_DocId>
    <MP_InheritedTags xmlns="1e207520-be24-41f9-8afd-5afc1c3ee385" xsi:nil="true"/>
    <TaxCatchAll xmlns="74ffb7e6-092d-4538-a09d-7e0bb066b0b7"/>
    <Internal_x0020_Comments xmlns="86de8680-9a96-4f84-b839-50f451794bc8" xsi:nil="true"/>
    <Status xmlns="86de8680-9a96-4f84-b839-50f451794bc8">active</Status>
    <_dlc_DocIdUrl xmlns="74ffb7e6-092d-4538-a09d-7e0bb066b0b7">
      <Url>https://global-intranet.osram-light.com/sites/FormsTemplates/_layouts/15/DocIdRedir.aspx?ID=1-10001076-5-1048</Url>
      <Description>1-10001076-5-1048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orporate Template Center Document" ma:contentTypeID="0x010100D5059C42A7EB564AB9004D372A22083800CD1243FB55D09148AFF6A44853DBF130" ma:contentTypeVersion="17" ma:contentTypeDescription="" ma:contentTypeScope="" ma:versionID="f9996cbcfee17c8491c0c44810b18b86">
  <xsd:schema xmlns:xsd="http://www.w3.org/2001/XMLSchema" xmlns:xs="http://www.w3.org/2001/XMLSchema" xmlns:p="http://schemas.microsoft.com/office/2006/metadata/properties" xmlns:ns2="1e207520-be24-41f9-8afd-5afc1c3ee385" xmlns:ns3="86de8680-9a96-4f84-b839-50f451794bc8" xmlns:ns4="74ffb7e6-092d-4538-a09d-7e0bb066b0b7" xmlns:ns5="http://schemas.microsoft.com/sharepoint/v4" targetNamespace="http://schemas.microsoft.com/office/2006/metadata/properties" ma:root="true" ma:fieldsID="07160deb334e1a94322101bff0650f86" ns2:_="" ns3:_="" ns4:_="" ns5:_="">
    <xsd:import namespace="1e207520-be24-41f9-8afd-5afc1c3ee385"/>
    <xsd:import namespace="86de8680-9a96-4f84-b839-50f451794bc8"/>
    <xsd:import namespace="74ffb7e6-092d-4538-a09d-7e0bb066b0b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Process_x0020_Owner" minOccurs="0"/>
                <xsd:element ref="ns3:Status" minOccurs="0"/>
                <xsd:element ref="ns3:Internal_x0020_Comments" minOccurs="0"/>
                <xsd:element ref="ns3:General_x0020_Info" minOccurs="0"/>
                <xsd:element ref="ns3:Class" minOccurs="0"/>
                <xsd:element ref="ns4:_dlc_DocId" minOccurs="0"/>
                <xsd:element ref="ns4:_dlc_DocIdUrl" minOccurs="0"/>
                <xsd:element ref="ns4:_dlc_DocIdPersistId" minOccurs="0"/>
                <xsd:element ref="ns5:IconOverlay" minOccurs="0"/>
                <xsd:element ref="ns4:TaxCatchAll" minOccurs="0"/>
                <xsd:element ref="ns4:TaxCatchAllLabel" minOccurs="0"/>
                <xsd:element ref="ns2:MP_UserTags" minOccurs="0"/>
                <xsd:element ref="ns2:MP_Inherited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207520-be24-41f9-8afd-5afc1c3ee385" elementFormDefault="qualified">
    <xsd:import namespace="http://schemas.microsoft.com/office/2006/documentManagement/types"/>
    <xsd:import namespace="http://schemas.microsoft.com/office/infopath/2007/PartnerControls"/>
    <xsd:element name="Process_x0020_Owner" ma:index="2" nillable="true" ma:displayName="Template Owner" ma:list="UserInfo" ma:SearchPeopleOnly="false" ma:SharePointGroup="0" ma:internalName="Process_x0020_Owner0" ma:showField="EMail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P_UserTags" ma:index="20" nillable="true" ma:displayName="Tags" ma:hidden="true" ma:internalName="MP_UserTags" ma:readOnly="false">
      <xsd:simpleType>
        <xsd:restriction base="dms:Unknown"/>
      </xsd:simpleType>
    </xsd:element>
    <xsd:element name="MP_InheritedTags" ma:index="21" nillable="true" ma:displayName="Inherited Tags" ma:hidden="true" ma:internalName="MP_InheritedTags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de8680-9a96-4f84-b839-50f451794bc8" elementFormDefault="qualified">
    <xsd:import namespace="http://schemas.microsoft.com/office/2006/documentManagement/types"/>
    <xsd:import namespace="http://schemas.microsoft.com/office/infopath/2007/PartnerControls"/>
    <xsd:element name="Status" ma:index="4" nillable="true" ma:displayName="Status" ma:default="active" ma:format="Dropdown" ma:internalName="Status">
      <xsd:simpleType>
        <xsd:restriction base="dms:Choice">
          <xsd:enumeration value="active"/>
          <xsd:enumeration value="in progress"/>
          <xsd:enumeration value="replaced"/>
        </xsd:restriction>
      </xsd:simpleType>
    </xsd:element>
    <xsd:element name="Internal_x0020_Comments" ma:index="5" nillable="true" ma:displayName="Internal Comments" ma:internalName="Internal_x0020_Comments">
      <xsd:simpleType>
        <xsd:restriction base="dms:Note">
          <xsd:maxLength value="255"/>
        </xsd:restriction>
      </xsd:simpleType>
    </xsd:element>
    <xsd:element name="General_x0020_Info" ma:index="6" nillable="true" ma:displayName="General Info" ma:internalName="General_x0020_Info">
      <xsd:simpleType>
        <xsd:restriction base="dms:Note">
          <xsd:maxLength value="255"/>
        </xsd:restriction>
      </xsd:simpleType>
    </xsd:element>
    <xsd:element name="Class" ma:index="7" nillable="true" ma:displayName="Class" ma:default="Class 1" ma:format="Dropdown" ma:internalName="Class">
      <xsd:simpleType>
        <xsd:restriction base="dms:Choice">
          <xsd:enumeration value="Class 1"/>
          <xsd:enumeration value="Class 2"/>
          <xsd:enumeration value="Class 3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ffb7e6-092d-4538-a09d-7e0bb066b0b7" elementFormDefault="qualified">
    <xsd:import namespace="http://schemas.microsoft.com/office/2006/documentManagement/types"/>
    <xsd:import namespace="http://schemas.microsoft.com/office/infopath/2007/PartnerControls"/>
    <xsd:element name="_dlc_DocId" ma:index="1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6" nillable="true" ma:displayName="Taxonomy Catch All Column" ma:hidden="true" ma:list="{6efaa0ca-047d-4c82-8aad-d427f688b28f}" ma:internalName="TaxCatchAll" ma:showField="CatchAllData" ma:web="1e207520-be24-41f9-8afd-5afc1c3ee3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hidden="true" ma:list="{6efaa0ca-047d-4c82-8aad-d427f688b28f}" ma:internalName="TaxCatchAllLabel" ma:readOnly="true" ma:showField="CatchAllDataLabel" ma:web="1e207520-be24-41f9-8afd-5afc1c3ee3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0879511-C005-40D5-9A47-1AAEFA23C7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9473EF-6B9C-4C17-AF25-F8F40F63B562}">
  <ds:schemaRefs>
    <ds:schemaRef ds:uri="http://schemas.microsoft.com/office/infopath/2007/PartnerControls"/>
    <ds:schemaRef ds:uri="http://schemas.microsoft.com/office/2006/metadata/properties"/>
    <ds:schemaRef ds:uri="1e207520-be24-41f9-8afd-5afc1c3ee385"/>
    <ds:schemaRef ds:uri="http://schemas.openxmlformats.org/package/2006/metadata/core-properties"/>
    <ds:schemaRef ds:uri="http://schemas.microsoft.com/sharepoint/v4"/>
    <ds:schemaRef ds:uri="http://purl.org/dc/elements/1.1/"/>
    <ds:schemaRef ds:uri="http://schemas.microsoft.com/office/2006/documentManagement/types"/>
    <ds:schemaRef ds:uri="74ffb7e6-092d-4538-a09d-7e0bb066b0b7"/>
    <ds:schemaRef ds:uri="http://purl.org/dc/dcmitype/"/>
    <ds:schemaRef ds:uri="86de8680-9a96-4f84-b839-50f451794bc8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3A16CAA-EAEB-4B4A-8142-7B0981FE09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207520-be24-41f9-8afd-5afc1c3ee385"/>
    <ds:schemaRef ds:uri="86de8680-9a96-4f84-b839-50f451794bc8"/>
    <ds:schemaRef ds:uri="74ffb7e6-092d-4538-a09d-7e0bb066b0b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AC26A3E-D3EF-45E9-9F05-0FA25B9825A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190521 PowerPoint Master Automotive 16x9 (1)</Template>
  <TotalTime>8797</TotalTime>
  <Words>1757</Words>
  <Application>Microsoft Office PowerPoint</Application>
  <PresentationFormat>Widescreen</PresentationFormat>
  <Paragraphs>520</Paragraphs>
  <Slides>28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OSRAM</vt:lpstr>
      <vt:lpstr>Acrobat Document</vt:lpstr>
      <vt:lpstr>Intern Presentation</vt:lpstr>
      <vt:lpstr>Introduction</vt:lpstr>
      <vt:lpstr>The Project Interface Machines Without MDE to Camstar</vt:lpstr>
      <vt:lpstr>SNP PLC Machine Data-Packager</vt:lpstr>
      <vt:lpstr>Results of the SNP project</vt:lpstr>
      <vt:lpstr>SNP Service Communication Interface</vt:lpstr>
      <vt:lpstr>Results of the SNP project</vt:lpstr>
      <vt:lpstr>Expectations/Surprises</vt:lpstr>
      <vt:lpstr>Future Impact On Studies and Personal Growth</vt:lpstr>
      <vt:lpstr>Thank you.</vt:lpstr>
      <vt:lpstr>Backup Slides. </vt:lpstr>
      <vt:lpstr>Initial Requirements </vt:lpstr>
      <vt:lpstr>Pac-Lite Project Requirements</vt:lpstr>
      <vt:lpstr>Proposed Pac Light Architectures</vt:lpstr>
      <vt:lpstr>Hardware Benchmarking</vt:lpstr>
      <vt:lpstr>Score Breakdown</vt:lpstr>
      <vt:lpstr>Score Breakdown</vt:lpstr>
      <vt:lpstr>Hillsboro Recommendation </vt:lpstr>
      <vt:lpstr>Camstar Packet Sending</vt:lpstr>
      <vt:lpstr>Scada Box </vt:lpstr>
      <vt:lpstr>Scada Box </vt:lpstr>
      <vt:lpstr>Scope Creep/Database questions</vt:lpstr>
      <vt:lpstr> </vt:lpstr>
      <vt:lpstr>Miscellaneous other projects</vt:lpstr>
      <vt:lpstr> </vt:lpstr>
      <vt:lpstr>More info on this project can be found at https://lightweb.osram-light.com/content/10003873/HIEDO/IND40/CAMSTAR/ under documents/presentations/ intern presentations/ Devlin/ SNPDocumentation</vt:lpstr>
      <vt:lpstr>External Hobbies</vt:lpstr>
      <vt:lpstr> </vt:lpstr>
    </vt:vector>
  </TitlesOfParts>
  <Company>OSRAM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Pac-Lite Hardware Benchmark</dc:title>
  <dc:creator>Paddock, Devlin</dc:creator>
  <cp:lastModifiedBy>Paddock, Devlin</cp:lastModifiedBy>
  <cp:revision>269</cp:revision>
  <dcterms:created xsi:type="dcterms:W3CDTF">2019-06-12T11:17:12Z</dcterms:created>
  <dcterms:modified xsi:type="dcterms:W3CDTF">2019-08-07T15:39:21Z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0x010100D5059C42A7EB564AB9004D372A22083800CD1243FB55D09148AFF6A44853DBF130</vt:lpwstr>
  </property>
  <property fmtid="{D5CDD505-2E9C-101B-9397-08002B2CF9AE}" pid="3" name="_dlc_DocIdItemGuid">
    <vt:lpwstr>d8ddfacc-ca53-4ab2-a372-0f1ad32a8d17</vt:lpwstr>
  </property>
  <property fmtid="{D5CDD505-2E9C-101B-9397-08002B2CF9AE}" pid="4" name="MSIP_Label_1c8e0fde-d954-47be-ab67-d16694a3feef_Enabled">
    <vt:lpwstr>True</vt:lpwstr>
  </property>
  <property fmtid="{D5CDD505-2E9C-101B-9397-08002B2CF9AE}" pid="5" name="MSIP_Label_1c8e0fde-d954-47be-ab67-d16694a3feef_SiteId">
    <vt:lpwstr>ec1ca250-c234-4d56-a76b-7dfb9eee0c46</vt:lpwstr>
  </property>
  <property fmtid="{D5CDD505-2E9C-101B-9397-08002B2CF9AE}" pid="6" name="MSIP_Label_1c8e0fde-d954-47be-ab67-d16694a3feef_Owner">
    <vt:lpwstr>Dariusz.Laskowski@osram.com</vt:lpwstr>
  </property>
  <property fmtid="{D5CDD505-2E9C-101B-9397-08002B2CF9AE}" pid="7" name="MSIP_Label_1c8e0fde-d954-47be-ab67-d16694a3feef_SetDate">
    <vt:lpwstr>2019-04-17T12:29:45.6603383Z</vt:lpwstr>
  </property>
  <property fmtid="{D5CDD505-2E9C-101B-9397-08002B2CF9AE}" pid="8" name="MSIP_Label_1c8e0fde-d954-47be-ab67-d16694a3feef_Name">
    <vt:lpwstr>Internal Use</vt:lpwstr>
  </property>
  <property fmtid="{D5CDD505-2E9C-101B-9397-08002B2CF9AE}" pid="9" name="MSIP_Label_1c8e0fde-d954-47be-ab67-d16694a3feef_Application">
    <vt:lpwstr>Microsoft Azure Information Protection</vt:lpwstr>
  </property>
  <property fmtid="{D5CDD505-2E9C-101B-9397-08002B2CF9AE}" pid="10" name="MSIP_Label_1c8e0fde-d954-47be-ab67-d16694a3feef_Extended_MSFT_Method">
    <vt:lpwstr>Automatic</vt:lpwstr>
  </property>
  <property fmtid="{D5CDD505-2E9C-101B-9397-08002B2CF9AE}" pid="11" name="MSIP_Label_f9dda1df-3fca-45c7-91be-5629a3733338_Enabled">
    <vt:lpwstr>True</vt:lpwstr>
  </property>
  <property fmtid="{D5CDD505-2E9C-101B-9397-08002B2CF9AE}" pid="12" name="MSIP_Label_f9dda1df-3fca-45c7-91be-5629a3733338_SiteId">
    <vt:lpwstr>ec1ca250-c234-4d56-a76b-7dfb9eee0c46</vt:lpwstr>
  </property>
  <property fmtid="{D5CDD505-2E9C-101B-9397-08002B2CF9AE}" pid="13" name="MSIP_Label_f9dda1df-3fca-45c7-91be-5629a3733338_Owner">
    <vt:lpwstr>Dariusz.Laskowski@osram.com</vt:lpwstr>
  </property>
  <property fmtid="{D5CDD505-2E9C-101B-9397-08002B2CF9AE}" pid="14" name="MSIP_Label_f9dda1df-3fca-45c7-91be-5629a3733338_SetDate">
    <vt:lpwstr>2019-04-17T12:29:45.6603383Z</vt:lpwstr>
  </property>
  <property fmtid="{D5CDD505-2E9C-101B-9397-08002B2CF9AE}" pid="15" name="MSIP_Label_f9dda1df-3fca-45c7-91be-5629a3733338_Name">
    <vt:lpwstr>All employees (unprotected)</vt:lpwstr>
  </property>
  <property fmtid="{D5CDD505-2E9C-101B-9397-08002B2CF9AE}" pid="16" name="MSIP_Label_f9dda1df-3fca-45c7-91be-5629a3733338_Application">
    <vt:lpwstr>Microsoft Azure Information Protection</vt:lpwstr>
  </property>
  <property fmtid="{D5CDD505-2E9C-101B-9397-08002B2CF9AE}" pid="17" name="MSIP_Label_f9dda1df-3fca-45c7-91be-5629a3733338_Parent">
    <vt:lpwstr>1c8e0fde-d954-47be-ab67-d16694a3feef</vt:lpwstr>
  </property>
  <property fmtid="{D5CDD505-2E9C-101B-9397-08002B2CF9AE}" pid="18" name="MSIP_Label_f9dda1df-3fca-45c7-91be-5629a3733338_Extended_MSFT_Method">
    <vt:lpwstr>Automatic</vt:lpwstr>
  </property>
  <property fmtid="{D5CDD505-2E9C-101B-9397-08002B2CF9AE}" pid="19" name="Sensitivity">
    <vt:lpwstr>Internal Use All employees (unprotected)</vt:lpwstr>
  </property>
</Properties>
</file>