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2" r:id="rId2"/>
    <p:sldId id="436" r:id="rId3"/>
    <p:sldId id="625" r:id="rId4"/>
    <p:sldId id="667" r:id="rId5"/>
    <p:sldId id="668" r:id="rId6"/>
    <p:sldId id="669" r:id="rId7"/>
    <p:sldId id="670" r:id="rId8"/>
    <p:sldId id="671" r:id="rId9"/>
    <p:sldId id="672" r:id="rId10"/>
    <p:sldId id="673" r:id="rId11"/>
    <p:sldId id="674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322"/>
            <p14:sldId id="436"/>
            <p14:sldId id="625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1741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 noChangeArrowheads="1"/>
          </p:cNvSpPr>
          <p:nvPr>
            <p:ph type="ctrTitle"/>
          </p:nvPr>
        </p:nvSpPr>
        <p:spPr>
          <a:xfrm>
            <a:off x="1127448" y="1628800"/>
            <a:ext cx="7705725" cy="94262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算法竞赛</a:t>
            </a:r>
          </a:p>
        </p:txBody>
      </p:sp>
      <p:sp>
        <p:nvSpPr>
          <p:cNvPr id="1638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307655" y="3001964"/>
            <a:ext cx="7345312" cy="34512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罗勇军 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QQ群：567554289</a:t>
            </a:r>
          </a:p>
          <a:p>
            <a:pPr eaLnBrk="1" hangingPunct="1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QQ：15512356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1" y="871540"/>
            <a:ext cx="3719860" cy="4863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66"/>
    </mc:Choice>
    <mc:Fallback xmlns="">
      <p:transition spd="slow" advTm="1596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995120" cy="1143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</a:rPr>
              <a:t>用</a:t>
            </a:r>
            <a:r>
              <a:rPr lang="zh-CN" altLang="en-US" sz="3200" dirty="0">
                <a:solidFill>
                  <a:srgbClr val="FF0000"/>
                </a:solidFill>
              </a:rPr>
              <a:t>一维数组</a:t>
            </a:r>
            <a:r>
              <a:rPr lang="zh-CN" altLang="en-US" sz="3200" dirty="0">
                <a:solidFill>
                  <a:srgbClr val="0070C0"/>
                </a:solidFill>
              </a:rPr>
              <a:t>实现单向静态链表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542146"/>
            <a:ext cx="8229600" cy="2894967"/>
          </a:xfrm>
        </p:spPr>
        <p:txBody>
          <a:bodyPr/>
          <a:lstStyle/>
          <a:p>
            <a:r>
              <a:rPr lang="zh-CN" altLang="en-US" sz="2400" dirty="0"/>
              <a:t>这是最简单的实现方法。</a:t>
            </a:r>
            <a:endParaRPr lang="en-US" altLang="zh-CN" sz="2400" dirty="0"/>
          </a:p>
          <a:p>
            <a:r>
              <a:rPr lang="zh-CN" altLang="en-US" sz="2400" dirty="0"/>
              <a:t>定义一个一维数组</a:t>
            </a:r>
            <a:r>
              <a:rPr lang="en-US" sz="2400" dirty="0"/>
              <a:t>nodes[]，nodes[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  <a:r>
              <a:rPr lang="zh-CN" altLang="en-US" sz="2400" dirty="0"/>
              <a:t>的</a:t>
            </a:r>
            <a:r>
              <a:rPr lang="en-US" sz="2400" dirty="0" err="1"/>
              <a:t>i</a:t>
            </a:r>
            <a:r>
              <a:rPr lang="zh-CN" altLang="en-US" sz="2400" dirty="0"/>
              <a:t>是节点的值，</a:t>
            </a:r>
            <a:r>
              <a:rPr lang="en-US" sz="2400" dirty="0"/>
              <a:t>nodes[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  <a:r>
              <a:rPr lang="zh-CN" altLang="en-US" sz="2400" dirty="0"/>
              <a:t>的值是下一个节点。  </a:t>
            </a:r>
            <a:endParaRPr lang="en-US" altLang="zh-CN" sz="2400" dirty="0"/>
          </a:p>
          <a:p>
            <a:r>
              <a:rPr lang="zh-CN" altLang="en-US" sz="2400" dirty="0"/>
              <a:t>它的使用环境很有限，因为它的节点只能存一个数据，就是</a:t>
            </a:r>
            <a:r>
              <a:rPr lang="en-US" sz="2400" dirty="0" err="1"/>
              <a:t>i</a:t>
            </a:r>
            <a:r>
              <a:rPr lang="en-US" sz="2400" dirty="0"/>
              <a:t>。</a:t>
            </a:r>
          </a:p>
        </p:txBody>
      </p:sp>
      <p:sp>
        <p:nvSpPr>
          <p:cNvPr id="4" name="AutoShape 2" descr="https://www.cdn.geeksforgeeks.org/wp-content/uploads/Array-In-C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4869161"/>
            <a:ext cx="4021882" cy="18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36"/>
    </mc:Choice>
    <mc:Fallback xmlns="">
      <p:transition spd="slow" advTm="7543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85998"/>
            <a:ext cx="5652120" cy="562074"/>
          </a:xfrm>
        </p:spPr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用一维数组实现单向静态链表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7700" y="648072"/>
            <a:ext cx="8229600" cy="60932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/>
              <a:t>#include&lt;bits/</a:t>
            </a:r>
            <a:r>
              <a:rPr lang="en-US" sz="1800" dirty="0" err="1"/>
              <a:t>stdc</a:t>
            </a:r>
            <a:r>
              <a:rPr lang="en-US" sz="1800" dirty="0"/>
              <a:t>++.h&gt;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nodes[150];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main(){ 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n, m;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scanf</a:t>
            </a:r>
            <a:r>
              <a:rPr lang="en-US" sz="1800" dirty="0"/>
              <a:t>("%</a:t>
            </a:r>
            <a:r>
              <a:rPr lang="en-US" sz="1800" dirty="0" err="1"/>
              <a:t>d%d</a:t>
            </a:r>
            <a:r>
              <a:rPr lang="en-US" sz="1800" dirty="0"/>
              <a:t>", &amp;n, &amp;m);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3100" dirty="0"/>
              <a:t>for(</a:t>
            </a:r>
            <a:r>
              <a:rPr lang="en-US" sz="3100" dirty="0" err="1"/>
              <a:t>int</a:t>
            </a:r>
            <a:r>
              <a:rPr lang="en-US" sz="3100" dirty="0"/>
              <a:t> </a:t>
            </a:r>
            <a:r>
              <a:rPr lang="en-US" sz="3100" dirty="0" err="1"/>
              <a:t>i</a:t>
            </a:r>
            <a:r>
              <a:rPr lang="en-US" sz="3100" dirty="0"/>
              <a:t>=1;i&lt;=n-1;i++)     //nodes[</a:t>
            </a:r>
            <a:r>
              <a:rPr lang="en-US" sz="3100" dirty="0" err="1"/>
              <a:t>i</a:t>
            </a:r>
            <a:r>
              <a:rPr lang="en-US" sz="3100" dirty="0"/>
              <a:t>]</a:t>
            </a:r>
            <a:r>
              <a:rPr lang="zh-CN" altLang="en-US" sz="3100" dirty="0"/>
              <a:t>的值就是下一个节点</a:t>
            </a:r>
          </a:p>
          <a:p>
            <a:pPr marL="0" indent="0">
              <a:buNone/>
            </a:pPr>
            <a:r>
              <a:rPr lang="zh-CN" altLang="en-US" sz="3100" dirty="0"/>
              <a:t>          </a:t>
            </a:r>
            <a:r>
              <a:rPr lang="en-US" sz="3100" dirty="0"/>
              <a:t>nodes[</a:t>
            </a:r>
            <a:r>
              <a:rPr lang="en-US" sz="3100" dirty="0" err="1"/>
              <a:t>i</a:t>
            </a:r>
            <a:r>
              <a:rPr lang="en-US" sz="3100" dirty="0"/>
              <a:t>]=i+1;</a:t>
            </a:r>
          </a:p>
          <a:p>
            <a:pPr marL="0" indent="0">
              <a:buNone/>
            </a:pPr>
            <a:r>
              <a:rPr lang="en-US" sz="3100" dirty="0"/>
              <a:t>    nodes[n]=1;                    //</a:t>
            </a:r>
            <a:r>
              <a:rPr lang="zh-CN" altLang="en-US" sz="3100" dirty="0"/>
              <a:t>循环链表：尾指向头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now = 1, </a:t>
            </a:r>
            <a:r>
              <a:rPr lang="en-US" sz="1400" dirty="0" err="1"/>
              <a:t>prev</a:t>
            </a:r>
            <a:r>
              <a:rPr lang="en-US" sz="1400" dirty="0"/>
              <a:t> = 1;           //</a:t>
            </a:r>
            <a:r>
              <a:rPr lang="zh-CN" altLang="en-US" sz="1400" dirty="0"/>
              <a:t>从第</a:t>
            </a:r>
            <a:r>
              <a:rPr lang="en-US" altLang="zh-CN" sz="1400" dirty="0"/>
              <a:t>1</a:t>
            </a:r>
            <a:r>
              <a:rPr lang="zh-CN" altLang="en-US" sz="1400" dirty="0"/>
              <a:t>个开始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sz="1400" dirty="0"/>
              <a:t>while((n--) &gt;1){</a:t>
            </a:r>
          </a:p>
          <a:p>
            <a:pPr marL="0" indent="0">
              <a:buNone/>
            </a:pPr>
            <a:r>
              <a:rPr lang="en-US" sz="1400" dirty="0"/>
              <a:t>        for(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1; </a:t>
            </a:r>
            <a:r>
              <a:rPr lang="en-US" sz="1400" dirty="0" err="1"/>
              <a:t>i</a:t>
            </a:r>
            <a:r>
              <a:rPr lang="en-US" sz="1400" dirty="0"/>
              <a:t> &lt; m; </a:t>
            </a:r>
            <a:r>
              <a:rPr lang="en-US" sz="1400" dirty="0" err="1"/>
              <a:t>i</a:t>
            </a:r>
            <a:r>
              <a:rPr lang="en-US" sz="1400" dirty="0"/>
              <a:t>++){   //</a:t>
            </a:r>
            <a:r>
              <a:rPr lang="zh-CN" altLang="en-US" sz="1400" dirty="0"/>
              <a:t>数到</a:t>
            </a:r>
            <a:r>
              <a:rPr lang="en-US" sz="1400" dirty="0"/>
              <a:t>m，</a:t>
            </a:r>
            <a:r>
              <a:rPr lang="zh-CN" altLang="en-US" sz="1400" dirty="0"/>
              <a:t>停下</a:t>
            </a:r>
          </a:p>
          <a:p>
            <a:pPr marL="0" indent="0">
              <a:buNone/>
            </a:pPr>
            <a:r>
              <a:rPr lang="zh-CN" altLang="en-US" sz="1400" dirty="0"/>
              <a:t>            </a:t>
            </a:r>
            <a:r>
              <a:rPr lang="en-US" sz="1400" dirty="0" err="1"/>
              <a:t>prev</a:t>
            </a:r>
            <a:r>
              <a:rPr lang="en-US" sz="1400" dirty="0"/>
              <a:t> = now;  </a:t>
            </a:r>
          </a:p>
          <a:p>
            <a:pPr marL="0" indent="0">
              <a:buNone/>
            </a:pPr>
            <a:r>
              <a:rPr lang="en-US" sz="1400" dirty="0"/>
              <a:t>            now = nodes[now];         //</a:t>
            </a:r>
            <a:r>
              <a:rPr lang="zh-CN" altLang="en-US" sz="1400" dirty="0"/>
              <a:t>下一个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}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sz="1400" dirty="0" err="1"/>
              <a:t>printf</a:t>
            </a:r>
            <a:r>
              <a:rPr lang="en-US" sz="1400" dirty="0"/>
              <a:t>("%d ", now);  //</a:t>
            </a:r>
            <a:r>
              <a:rPr lang="zh-CN" altLang="en-US" sz="1400" dirty="0"/>
              <a:t>带空格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sz="1400" dirty="0"/>
              <a:t>nodes[</a:t>
            </a:r>
            <a:r>
              <a:rPr lang="en-US" sz="1400" dirty="0" err="1"/>
              <a:t>prev</a:t>
            </a:r>
            <a:r>
              <a:rPr lang="en-US" sz="1400" dirty="0"/>
              <a:t>] = nodes[now];     //</a:t>
            </a:r>
            <a:r>
              <a:rPr lang="zh-CN" altLang="en-US" sz="1400" dirty="0"/>
              <a:t>跳过节点</a:t>
            </a:r>
            <a:r>
              <a:rPr lang="en-US" sz="1400" dirty="0"/>
              <a:t>now，</a:t>
            </a:r>
            <a:r>
              <a:rPr lang="zh-CN" altLang="en-US" sz="1400" dirty="0"/>
              <a:t>即删除</a:t>
            </a:r>
            <a:r>
              <a:rPr lang="en-US" sz="1400" dirty="0"/>
              <a:t>now</a:t>
            </a:r>
          </a:p>
          <a:p>
            <a:pPr marL="0" indent="0">
              <a:buNone/>
            </a:pPr>
            <a:r>
              <a:rPr lang="en-US" sz="1400" dirty="0"/>
              <a:t>        now = nodes[</a:t>
            </a:r>
            <a:r>
              <a:rPr lang="en-US" sz="1400" dirty="0" err="1"/>
              <a:t>prev</a:t>
            </a:r>
            <a:r>
              <a:rPr lang="en-US" sz="1400" dirty="0"/>
              <a:t>];            //</a:t>
            </a:r>
            <a:r>
              <a:rPr lang="zh-CN" altLang="en-US" sz="1400" dirty="0"/>
              <a:t>新的</a:t>
            </a:r>
            <a:r>
              <a:rPr lang="en-US" sz="1400" dirty="0"/>
              <a:t>now</a:t>
            </a:r>
          </a:p>
          <a:p>
            <a:pPr marL="0" indent="0">
              <a:buNone/>
            </a:pPr>
            <a:r>
              <a:rPr lang="en-US" sz="1400" dirty="0"/>
              <a:t>    }   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("%d", now);                //</a:t>
            </a:r>
            <a:r>
              <a:rPr lang="zh-CN" altLang="en-US" sz="1400" dirty="0"/>
              <a:t>打印最后一个，不带空格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sz="1400" dirty="0"/>
              <a:t>return 0;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838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85"/>
    </mc:Choice>
    <mc:Fallback xmlns="">
      <p:transition spd="slow" advTm="7108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423592" y="526369"/>
            <a:ext cx="4161631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2279576" y="1916833"/>
            <a:ext cx="8081962" cy="4441825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latin typeface="+mn-ea"/>
              </a:rPr>
              <a:t> 链表</a:t>
            </a:r>
            <a:endParaRPr lang="en-US" altLang="zh-CN" sz="360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latin typeface="+mn-ea"/>
              </a:rPr>
              <a:t> 队列</a:t>
            </a:r>
            <a:endParaRPr lang="en-US" altLang="zh-CN" sz="360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latin typeface="+mn-ea"/>
              </a:rPr>
              <a:t> 栈</a:t>
            </a:r>
            <a:endParaRPr lang="en-US" altLang="zh-CN" sz="360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latin typeface="+mn-ea"/>
              </a:rPr>
              <a:t> 堆</a:t>
            </a:r>
            <a:endParaRPr lang="en-US" altLang="zh-CN" sz="4000" dirty="0">
              <a:latin typeface="+mn-ea"/>
            </a:endParaRPr>
          </a:p>
        </p:txBody>
      </p:sp>
      <p:pic>
        <p:nvPicPr>
          <p:cNvPr id="5124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2564904"/>
            <a:ext cx="3074690" cy="175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20"/>
    </mc:Choice>
    <mc:Fallback xmlns="">
      <p:transition spd="slow" advTm="4102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zh-CN" sz="4000" dirty="0" smtClean="0">
                <a:solidFill>
                  <a:srgbClr val="FF0000"/>
                </a:solidFill>
                <a:latin typeface="+mn-ea"/>
              </a:rPr>
              <a:t>1.1  </a:t>
            </a:r>
            <a:r>
              <a:rPr lang="zh-CN" altLang="en-US" sz="4000" dirty="0">
                <a:solidFill>
                  <a:srgbClr val="FF0000"/>
                </a:solidFill>
                <a:latin typeface="+mn-ea"/>
              </a:rPr>
              <a:t>链表</a:t>
            </a:r>
            <a:endParaRPr lang="en-US" altLang="zh-CN" sz="4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7608" y="1846180"/>
            <a:ext cx="8229600" cy="49580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1.1  </a:t>
            </a:r>
            <a:r>
              <a:rPr lang="zh-CN" altLang="en-US" sz="2400" dirty="0"/>
              <a:t>动态链表</a:t>
            </a:r>
          </a:p>
          <a:p>
            <a:pPr marL="0" indent="0">
              <a:buNone/>
            </a:pPr>
            <a:r>
              <a:rPr lang="en-US" altLang="zh-CN" sz="2400" dirty="0"/>
              <a:t>1.2  </a:t>
            </a:r>
            <a:r>
              <a:rPr lang="zh-CN" altLang="en-US" sz="2400" dirty="0"/>
              <a:t>用结构体实现单向静态链表</a:t>
            </a:r>
          </a:p>
          <a:p>
            <a:pPr marL="0" indent="0">
              <a:buNone/>
            </a:pPr>
            <a:r>
              <a:rPr lang="en-US" altLang="zh-CN" sz="2400" dirty="0"/>
              <a:t>1.3  </a:t>
            </a:r>
            <a:r>
              <a:rPr lang="zh-CN" altLang="en-US" sz="2400" dirty="0"/>
              <a:t>用结构体实现双向静态链表</a:t>
            </a:r>
          </a:p>
          <a:p>
            <a:pPr marL="0" indent="0">
              <a:buNone/>
            </a:pPr>
            <a:r>
              <a:rPr lang="en-US" altLang="zh-CN" sz="2400" dirty="0"/>
              <a:t>1.4  </a:t>
            </a:r>
            <a:r>
              <a:rPr lang="zh-CN" altLang="en-US" sz="2400" dirty="0"/>
              <a:t>用一维数组实现单向静态链表</a:t>
            </a:r>
          </a:p>
          <a:p>
            <a:pPr marL="0" indent="0">
              <a:buNone/>
            </a:pPr>
            <a:r>
              <a:rPr lang="en-US" altLang="zh-CN" sz="2400" dirty="0"/>
              <a:t>1.5  STL list</a:t>
            </a:r>
            <a:endParaRPr lang="zh-CN" altLang="en-US" sz="2400" dirty="0"/>
          </a:p>
        </p:txBody>
      </p:sp>
      <p:pic>
        <p:nvPicPr>
          <p:cNvPr id="614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4005065"/>
            <a:ext cx="1867606" cy="230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015880" y="4725145"/>
            <a:ext cx="2592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Simple Linked List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</a:t>
            </a:r>
            <a:endParaRPr lang="en-US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Doubly Linked List</a:t>
            </a:r>
          </a:p>
          <a:p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Circular Linked List</a:t>
            </a:r>
          </a:p>
          <a:p>
            <a:endParaRPr lang="en-US" sz="20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墨迹 5"/>
          <p:cNvSpPr/>
          <p:nvPr/>
        </p:nvSpPr>
        <p:spPr bwMode="auto">
          <a:xfrm>
            <a:off x="2575560" y="2255400"/>
            <a:ext cx="4023720" cy="1852200"/>
          </a:xfrm>
          <a:prstGeom prst="rect">
            <a:avLst/>
          </a:prstGeom>
        </p:spPr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02"/>
    </mc:Choice>
    <mc:Fallback xmlns="">
      <p:transition spd="slow" advTm="228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链表的概念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525963"/>
          </a:xfrm>
        </p:spPr>
        <p:txBody>
          <a:bodyPr/>
          <a:lstStyle/>
          <a:p>
            <a:r>
              <a:rPr lang="zh-CN" altLang="en-US" dirty="0"/>
              <a:t>链表：用一组任意的存储单元存储线性表的数据元素（存储单元可以连续，也可以不连续）。</a:t>
            </a:r>
            <a:endParaRPr lang="en-US" altLang="zh-CN" dirty="0"/>
          </a:p>
          <a:p>
            <a:r>
              <a:rPr lang="zh-CN" altLang="en-US" dirty="0"/>
              <a:t>链表操作：初始化、添加、遍历、插入、删除、查找、排序、释放等。</a:t>
            </a:r>
          </a:p>
          <a:p>
            <a:r>
              <a:rPr lang="zh-CN" altLang="en-US" dirty="0"/>
              <a:t>单向链表和双向链表：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2065020" y="4196081"/>
          <a:ext cx="8230870" cy="202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3404235" imgH="776605" progId="Visio.Drawing.15">
                  <p:embed/>
                </p:oleObj>
              </mc:Choice>
              <mc:Fallback>
                <p:oleObj r:id="rId3" imgW="3404235" imgH="776605" progId="Visio.Drawing.15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5020" y="4196081"/>
                        <a:ext cx="8230870" cy="2026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89"/>
    </mc:Choice>
    <mc:Fallback xmlns="">
      <p:transition spd="slow" advTm="4638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2290" y="612776"/>
            <a:ext cx="8229600" cy="645795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0070C0"/>
                </a:solidFill>
              </a:rPr>
              <a:t>动态</a:t>
            </a:r>
            <a:r>
              <a:rPr lang="zh-CN" altLang="en-US" sz="4000" dirty="0">
                <a:solidFill>
                  <a:srgbClr val="0070C0"/>
                </a:solidFill>
              </a:rPr>
              <a:t>单向链表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1" y="1963420"/>
            <a:ext cx="8378825" cy="4163060"/>
          </a:xfrm>
        </p:spPr>
        <p:txBody>
          <a:bodyPr/>
          <a:lstStyle/>
          <a:p>
            <a:r>
              <a:rPr lang="en-US" dirty="0" err="1" smtClean="0"/>
              <a:t>临时分配链表</a:t>
            </a:r>
            <a:r>
              <a:rPr lang="zh-CN" altLang="en-US" dirty="0" smtClean="0"/>
              <a:t>结</a:t>
            </a:r>
            <a:r>
              <a:rPr lang="en-US" dirty="0" err="1" smtClean="0"/>
              <a:t>点</a:t>
            </a:r>
            <a:r>
              <a:rPr lang="en-US" dirty="0" err="1"/>
              <a:t>、</a:t>
            </a:r>
            <a:r>
              <a:rPr lang="en-US" dirty="0" err="1" smtClean="0"/>
              <a:t>使用完毕后释放链表</a:t>
            </a:r>
            <a:r>
              <a:rPr lang="zh-CN" altLang="en-US" dirty="0" smtClean="0"/>
              <a:t>结</a:t>
            </a:r>
            <a:r>
              <a:rPr lang="en-US" dirty="0" smtClean="0"/>
              <a:t>点</a:t>
            </a:r>
            <a:r>
              <a:rPr lang="en-US" dirty="0"/>
              <a:t>。</a:t>
            </a:r>
          </a:p>
          <a:p>
            <a:endParaRPr lang="en-US" dirty="0"/>
          </a:p>
          <a:p>
            <a:r>
              <a:rPr lang="en-US" dirty="0"/>
              <a:t>优点</a:t>
            </a:r>
            <a:r>
              <a:rPr lang="zh-CN" altLang="en-US" dirty="0"/>
              <a:t>：</a:t>
            </a:r>
            <a:r>
              <a:rPr lang="en-US" dirty="0"/>
              <a:t>能及时释放空间，不使用多余内存。</a:t>
            </a:r>
          </a:p>
          <a:p>
            <a:r>
              <a:rPr lang="en-US" dirty="0"/>
              <a:t>缺点</a:t>
            </a:r>
            <a:r>
              <a:rPr lang="zh-CN" altLang="en-US" dirty="0"/>
              <a:t>：</a:t>
            </a:r>
            <a:r>
              <a:rPr lang="en-US" dirty="0"/>
              <a:t>容易出错。</a:t>
            </a:r>
          </a:p>
        </p:txBody>
      </p:sp>
      <p:sp>
        <p:nvSpPr>
          <p:cNvPr id="4" name="矩形 3"/>
          <p:cNvSpPr/>
          <p:nvPr/>
        </p:nvSpPr>
        <p:spPr>
          <a:xfrm>
            <a:off x="5087888" y="4653136"/>
            <a:ext cx="5460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rgbClr val="00B050"/>
                </a:solidFill>
              </a:rPr>
              <a:t>Dynamic </a:t>
            </a:r>
            <a:r>
              <a:rPr lang="en-US" sz="2800" b="1" i="1" dirty="0">
                <a:solidFill>
                  <a:srgbClr val="00B050"/>
                </a:solidFill>
              </a:rPr>
              <a:t>Simple Linked List</a:t>
            </a:r>
            <a:endParaRPr lang="en-US" sz="2800" i="1" dirty="0">
              <a:solidFill>
                <a:srgbClr val="00B050"/>
              </a:solidFill>
            </a:endParaRP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54"/>
    </mc:Choice>
    <mc:Fallback xmlns="">
      <p:transition spd="slow" advTm="4645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6243" y="260648"/>
            <a:ext cx="8229600" cy="602869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300" dirty="0"/>
              <a:t>#include &lt;bits/</a:t>
            </a:r>
            <a:r>
              <a:rPr lang="en-US" sz="4300" dirty="0" err="1"/>
              <a:t>stdc</a:t>
            </a:r>
            <a:r>
              <a:rPr lang="en-US" sz="4300" dirty="0"/>
              <a:t>++.h&gt;</a:t>
            </a:r>
          </a:p>
          <a:p>
            <a:pPr marL="0" indent="0">
              <a:buNone/>
            </a:pPr>
            <a:r>
              <a:rPr lang="en-US" sz="7200" dirty="0" err="1"/>
              <a:t>struct</a:t>
            </a:r>
            <a:r>
              <a:rPr lang="en-US" sz="7200" dirty="0"/>
              <a:t> node{          //</a:t>
            </a:r>
            <a:r>
              <a:rPr lang="en-US" sz="7200" dirty="0" err="1"/>
              <a:t>链表结构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</a:t>
            </a:r>
            <a:r>
              <a:rPr lang="en-US" sz="7200" dirty="0" err="1"/>
              <a:t>int</a:t>
            </a:r>
            <a:r>
              <a:rPr lang="en-US" sz="7200" dirty="0"/>
              <a:t> data;</a:t>
            </a:r>
          </a:p>
          <a:p>
            <a:pPr marL="0" indent="0">
              <a:buNone/>
            </a:pPr>
            <a:r>
              <a:rPr lang="en-US" sz="7200" dirty="0"/>
              <a:t>    node *next;</a:t>
            </a:r>
          </a:p>
          <a:p>
            <a:pPr marL="0" indent="0">
              <a:buNone/>
            </a:pPr>
            <a:r>
              <a:rPr lang="en-US" sz="7200" dirty="0"/>
              <a:t>};</a:t>
            </a:r>
          </a:p>
          <a:p>
            <a:pPr marL="0" indent="0">
              <a:buNone/>
            </a:pPr>
            <a:r>
              <a:rPr lang="en-US" sz="7200" dirty="0" err="1"/>
              <a:t>int</a:t>
            </a:r>
            <a:r>
              <a:rPr lang="en-US" sz="7200" dirty="0"/>
              <a:t> main(){ </a:t>
            </a:r>
          </a:p>
          <a:p>
            <a:pPr marL="0" indent="0">
              <a:buNone/>
            </a:pPr>
            <a:r>
              <a:rPr lang="en-US" sz="7200" dirty="0"/>
              <a:t>    </a:t>
            </a:r>
            <a:r>
              <a:rPr lang="en-US" sz="7200" dirty="0" err="1"/>
              <a:t>int</a:t>
            </a:r>
            <a:r>
              <a:rPr lang="en-US" sz="7200" dirty="0"/>
              <a:t> </a:t>
            </a:r>
            <a:r>
              <a:rPr lang="en-US" sz="7200" dirty="0" err="1"/>
              <a:t>n,m</a:t>
            </a:r>
            <a:r>
              <a:rPr lang="en-US" sz="7200" dirty="0"/>
              <a:t>;   </a:t>
            </a:r>
            <a:r>
              <a:rPr lang="en-US" sz="7200" dirty="0" err="1"/>
              <a:t>scanf</a:t>
            </a:r>
            <a:r>
              <a:rPr lang="en-US" sz="7200" dirty="0"/>
              <a:t>("%d %</a:t>
            </a:r>
            <a:r>
              <a:rPr lang="en-US" sz="7200" dirty="0" err="1"/>
              <a:t>d",&amp;n,&amp;m</a:t>
            </a:r>
            <a:r>
              <a:rPr lang="en-US" sz="7200" dirty="0"/>
              <a:t>);</a:t>
            </a:r>
          </a:p>
          <a:p>
            <a:pPr marL="0" indent="0">
              <a:buNone/>
            </a:pPr>
            <a:r>
              <a:rPr lang="en-US" sz="7200" dirty="0"/>
              <a:t>    node *head, *p, *now, *</a:t>
            </a:r>
            <a:r>
              <a:rPr lang="en-US" sz="7200" dirty="0" err="1"/>
              <a:t>prev</a:t>
            </a:r>
            <a:r>
              <a:rPr lang="en-US" sz="7200" dirty="0"/>
              <a:t>;  </a:t>
            </a:r>
            <a:r>
              <a:rPr lang="en-US" sz="7200" dirty="0" smtClean="0"/>
              <a:t>       </a:t>
            </a:r>
            <a:r>
              <a:rPr lang="en-US" sz="7200" dirty="0"/>
              <a:t>//</a:t>
            </a:r>
            <a:r>
              <a:rPr lang="en-US" sz="7200" dirty="0" err="1"/>
              <a:t>定义变量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head = new node; head-&gt;data = 1; head-&gt;next=NULL; </a:t>
            </a:r>
          </a:p>
          <a:p>
            <a:pPr marL="0" indent="0">
              <a:buNone/>
            </a:pPr>
            <a:r>
              <a:rPr lang="en-US" sz="7200" dirty="0"/>
              <a:t>                                                 </a:t>
            </a:r>
            <a:r>
              <a:rPr lang="en-US" sz="7200" dirty="0" smtClean="0"/>
              <a:t>    </a:t>
            </a:r>
            <a:r>
              <a:rPr lang="en-US" sz="7200" dirty="0"/>
              <a:t>//</a:t>
            </a:r>
            <a:r>
              <a:rPr lang="en-US" sz="7200" dirty="0" err="1" smtClean="0"/>
              <a:t>分配第一个</a:t>
            </a:r>
            <a:r>
              <a:rPr lang="zh-CN" altLang="en-US" sz="7200" dirty="0" smtClean="0"/>
              <a:t>结</a:t>
            </a:r>
            <a:r>
              <a:rPr lang="en-US" sz="7200" dirty="0" smtClean="0"/>
              <a:t>点</a:t>
            </a:r>
            <a:r>
              <a:rPr lang="en-US" sz="7200" dirty="0"/>
              <a:t>，数据置为1        </a:t>
            </a:r>
          </a:p>
          <a:p>
            <a:pPr marL="0" indent="0">
              <a:buNone/>
            </a:pPr>
            <a:r>
              <a:rPr lang="en-US" sz="7200" dirty="0"/>
              <a:t>    now = head;                           //</a:t>
            </a:r>
            <a:r>
              <a:rPr lang="en-US" sz="7200" dirty="0" err="1"/>
              <a:t>当前指针是头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for(</a:t>
            </a:r>
            <a:r>
              <a:rPr lang="en-US" sz="7200" dirty="0" err="1"/>
              <a:t>int</a:t>
            </a:r>
            <a:r>
              <a:rPr lang="en-US" sz="7200" dirty="0"/>
              <a:t> </a:t>
            </a:r>
            <a:r>
              <a:rPr lang="en-US" sz="7200" dirty="0" err="1"/>
              <a:t>i</a:t>
            </a:r>
            <a:r>
              <a:rPr lang="en-US" sz="7200" dirty="0"/>
              <a:t>=2;i&lt;=</a:t>
            </a:r>
            <a:r>
              <a:rPr lang="en-US" sz="7200" dirty="0" err="1"/>
              <a:t>n;i</a:t>
            </a:r>
            <a:r>
              <a:rPr lang="en-US" sz="7200" dirty="0"/>
              <a:t>++){</a:t>
            </a:r>
          </a:p>
          <a:p>
            <a:pPr marL="0" indent="0">
              <a:buNone/>
            </a:pPr>
            <a:r>
              <a:rPr lang="en-US" sz="7200" dirty="0"/>
              <a:t>        p = new node;  p-&gt;data = </a:t>
            </a:r>
            <a:r>
              <a:rPr lang="en-US" sz="7200" dirty="0" err="1"/>
              <a:t>i</a:t>
            </a:r>
            <a:r>
              <a:rPr lang="en-US" sz="7200" dirty="0"/>
              <a:t>;  p-&gt;next = NULL;     //</a:t>
            </a:r>
            <a:r>
              <a:rPr lang="en-US" sz="7200" dirty="0" err="1"/>
              <a:t>p</a:t>
            </a:r>
            <a:r>
              <a:rPr lang="en-US" sz="7200" dirty="0" err="1" smtClean="0"/>
              <a:t>是新</a:t>
            </a:r>
            <a:r>
              <a:rPr lang="zh-CN" altLang="en-US" sz="7200" dirty="0"/>
              <a:t>结</a:t>
            </a:r>
            <a:r>
              <a:rPr lang="en-US" sz="7200" dirty="0" smtClean="0"/>
              <a:t>点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   now-&gt;next = p;                   //</a:t>
            </a:r>
            <a:r>
              <a:rPr lang="en-US" sz="7200" dirty="0" err="1" smtClean="0"/>
              <a:t>把申请的新</a:t>
            </a:r>
            <a:r>
              <a:rPr lang="zh-CN" altLang="en-US" sz="7200" dirty="0"/>
              <a:t>结</a:t>
            </a:r>
            <a:r>
              <a:rPr lang="en-US" sz="7200" dirty="0" err="1" smtClean="0"/>
              <a:t>点连到前面的链表上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   now = p;                            </a:t>
            </a:r>
            <a:r>
              <a:rPr lang="en-US" sz="7200" dirty="0" smtClean="0"/>
              <a:t>  </a:t>
            </a:r>
            <a:r>
              <a:rPr lang="en-US" sz="7200" dirty="0"/>
              <a:t>//</a:t>
            </a:r>
            <a:r>
              <a:rPr lang="en-US" sz="7200" dirty="0" err="1"/>
              <a:t>尾指针后移一个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}    </a:t>
            </a:r>
          </a:p>
          <a:p>
            <a:pPr marL="0" indent="0">
              <a:buNone/>
            </a:pPr>
            <a:r>
              <a:rPr lang="en-US" sz="7200" dirty="0"/>
              <a:t>    now-&gt;next = head;        </a:t>
            </a:r>
            <a:r>
              <a:rPr lang="en-US" sz="7200" dirty="0" smtClean="0"/>
              <a:t>        </a:t>
            </a:r>
            <a:r>
              <a:rPr lang="en-US" sz="7200" dirty="0"/>
              <a:t>//</a:t>
            </a:r>
            <a:r>
              <a:rPr lang="en-US" sz="7200" dirty="0" err="1"/>
              <a:t>尾指针指向头：循环链表建立完成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4000" dirty="0"/>
              <a:t>//以上是建立链表，下面是本题的逻辑和流程。后面4种代码，逻辑流程完全一致。</a:t>
            </a:r>
          </a:p>
          <a:p>
            <a:pPr marL="0" indent="0">
              <a:buNone/>
            </a:pPr>
            <a:r>
              <a:rPr lang="en-US" sz="4000" dirty="0"/>
              <a:t>    now = head, </a:t>
            </a:r>
            <a:r>
              <a:rPr lang="en-US" sz="4000" dirty="0" err="1"/>
              <a:t>prev</a:t>
            </a:r>
            <a:r>
              <a:rPr lang="en-US" sz="4000" dirty="0"/>
              <a:t>=head;      //从第1个开始数</a:t>
            </a:r>
          </a:p>
          <a:p>
            <a:pPr marL="0" indent="0">
              <a:buNone/>
            </a:pPr>
            <a:r>
              <a:rPr lang="en-US" sz="4000" dirty="0"/>
              <a:t>    while((n--) &gt;1 ){ </a:t>
            </a:r>
          </a:p>
          <a:p>
            <a:pPr marL="0" indent="0">
              <a:buNone/>
            </a:pPr>
            <a:r>
              <a:rPr lang="en-US" sz="4000" dirty="0"/>
              <a:t>        for(</a:t>
            </a:r>
            <a:r>
              <a:rPr lang="en-US" sz="4000" dirty="0" err="1"/>
              <a:t>int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=1;i&lt;</a:t>
            </a:r>
            <a:r>
              <a:rPr lang="en-US" sz="4000" dirty="0" err="1"/>
              <a:t>m;i</a:t>
            </a:r>
            <a:r>
              <a:rPr lang="en-US" sz="4000" dirty="0"/>
              <a:t>++){       //</a:t>
            </a:r>
            <a:r>
              <a:rPr lang="en-US" sz="4000" dirty="0" err="1"/>
              <a:t>数到m，停下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    </a:t>
            </a:r>
            <a:r>
              <a:rPr lang="en-US" sz="4000" dirty="0" err="1"/>
              <a:t>prev</a:t>
            </a:r>
            <a:r>
              <a:rPr lang="en-US" sz="4000" dirty="0"/>
              <a:t> = now;             //</a:t>
            </a:r>
            <a:r>
              <a:rPr lang="en-US" sz="4000" dirty="0" err="1"/>
              <a:t>记录上一个位置，用于下面跳过第m个节点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    now = now-&gt;next; </a:t>
            </a:r>
          </a:p>
          <a:p>
            <a:pPr marL="0" indent="0">
              <a:buNone/>
            </a:pPr>
            <a:r>
              <a:rPr lang="en-US" sz="4000" dirty="0"/>
              <a:t>        }</a:t>
            </a:r>
          </a:p>
          <a:p>
            <a:pPr marL="0" indent="0">
              <a:buNone/>
            </a:pPr>
            <a:r>
              <a:rPr lang="en-US" sz="4000" dirty="0"/>
              <a:t>        </a:t>
            </a:r>
            <a:r>
              <a:rPr lang="en-US" sz="4000" dirty="0" err="1"/>
              <a:t>printf</a:t>
            </a:r>
            <a:r>
              <a:rPr lang="en-US" sz="4000" dirty="0"/>
              <a:t>("%d ", now-&gt;data);       //</a:t>
            </a:r>
            <a:r>
              <a:rPr lang="en-US" sz="4000" dirty="0" err="1"/>
              <a:t>输出第m节点，带空格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</a:t>
            </a:r>
            <a:r>
              <a:rPr lang="en-US" sz="4000" dirty="0" err="1"/>
              <a:t>prev</a:t>
            </a:r>
            <a:r>
              <a:rPr lang="en-US" sz="4000" dirty="0"/>
              <a:t>-&gt;next = now-&gt;next;         //</a:t>
            </a:r>
            <a:r>
              <a:rPr lang="en-US" sz="4000" dirty="0" err="1"/>
              <a:t>跳过这个节点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delete now;                     //</a:t>
            </a:r>
            <a:r>
              <a:rPr lang="en-US" sz="4000" dirty="0" err="1"/>
              <a:t>释放节点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now = </a:t>
            </a:r>
            <a:r>
              <a:rPr lang="en-US" sz="4000" dirty="0" err="1"/>
              <a:t>prev</a:t>
            </a:r>
            <a:r>
              <a:rPr lang="en-US" sz="4000" dirty="0"/>
              <a:t>-&gt;next;               //</a:t>
            </a:r>
            <a:r>
              <a:rPr lang="en-US" sz="4000" dirty="0" err="1"/>
              <a:t>新的一轮</a:t>
            </a:r>
            <a:r>
              <a:rPr lang="en-US" sz="4000" dirty="0"/>
              <a:t>        </a:t>
            </a:r>
          </a:p>
          <a:p>
            <a:pPr marL="0" indent="0">
              <a:buNone/>
            </a:pPr>
            <a:r>
              <a:rPr lang="en-US" sz="4000" dirty="0"/>
              <a:t>    }</a:t>
            </a:r>
          </a:p>
          <a:p>
            <a:pPr marL="0" indent="0">
              <a:buNone/>
            </a:pPr>
            <a:r>
              <a:rPr lang="en-US" sz="4000" dirty="0"/>
              <a:t>    </a:t>
            </a:r>
            <a:r>
              <a:rPr lang="en-US" sz="4000" dirty="0" err="1"/>
              <a:t>printf</a:t>
            </a:r>
            <a:r>
              <a:rPr lang="en-US" sz="4000" dirty="0"/>
              <a:t>("%d", now-&gt;data);            //</a:t>
            </a:r>
            <a:r>
              <a:rPr lang="en-US" sz="4000" dirty="0" err="1"/>
              <a:t>打印最后一个，后面不带空格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delete now;                         //</a:t>
            </a:r>
            <a:r>
              <a:rPr lang="en-US" sz="4000" dirty="0" err="1"/>
              <a:t>释放最后一个节点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return 0;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</p:txBody>
      </p:sp>
      <p:graphicFrame>
        <p:nvGraphicFramePr>
          <p:cNvPr id="6" name="对象 5"/>
          <p:cNvGraphicFramePr/>
          <p:nvPr>
            <p:extLst/>
          </p:nvPr>
        </p:nvGraphicFramePr>
        <p:xfrm>
          <a:off x="5735960" y="548681"/>
          <a:ext cx="4716016" cy="123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3" imgW="2611869" imgH="592568" progId="Visio.Drawing.15">
                  <p:embed/>
                </p:oleObj>
              </mc:Choice>
              <mc:Fallback>
                <p:oleObj name="Visio" r:id="rId3" imgW="2611869" imgH="592568" progId="Visio.Drawing.15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5960" y="548681"/>
                        <a:ext cx="4716016" cy="1234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923827" y="1490490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代码：洛谷P1996 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sz="1400" dirty="0">
                <a:solidFill>
                  <a:srgbClr val="0070C0"/>
                </a:solidFill>
              </a:rPr>
              <a:t>https://www.luogu.com.cn/problem/P1996</a:t>
            </a:r>
          </a:p>
        </p:txBody>
      </p:sp>
    </p:spTree>
    <p:extLst>
      <p:ext uri="{BB962C8B-B14F-4D97-AF65-F5344CB8AC3E}">
        <p14:creationId xmlns:p14="http://schemas.microsoft.com/office/powerpoint/2010/main" val="6000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81"/>
    </mc:Choice>
    <mc:Fallback xmlns="">
      <p:transition spd="slow" advTm="9328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2290" y="612776"/>
            <a:ext cx="8229600" cy="645795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静态链表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7" y="1556792"/>
            <a:ext cx="8378825" cy="4163060"/>
          </a:xfrm>
        </p:spPr>
        <p:txBody>
          <a:bodyPr/>
          <a:lstStyle/>
          <a:p>
            <a:r>
              <a:rPr lang="zh-CN" altLang="en-US" sz="2400" dirty="0"/>
              <a:t>在竞赛中对内存管理要求不严格，为加快编码速度，一般静态分配，省去动态分配和释放的麻烦。</a:t>
            </a:r>
            <a:endParaRPr lang="en-US" altLang="zh-CN" sz="2400" dirty="0"/>
          </a:p>
          <a:p>
            <a:r>
              <a:rPr lang="zh-CN" altLang="en-US" sz="2400" dirty="0"/>
              <a:t>静态链表：使用预先分配的大数组来存储链表。  </a:t>
            </a:r>
            <a:endParaRPr lang="en-US" altLang="zh-CN" sz="2400" dirty="0"/>
          </a:p>
          <a:p>
            <a:endParaRPr lang="en-US" altLang="zh-CN" sz="11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个例子：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(1)</a:t>
            </a:r>
            <a:r>
              <a:rPr lang="zh-CN" altLang="en-US" sz="2400" dirty="0"/>
              <a:t>用结构体实现单向静态链表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(2)</a:t>
            </a:r>
            <a:r>
              <a:rPr lang="zh-CN" altLang="en-US" sz="2400" dirty="0"/>
              <a:t>用结构体实现双向静态链表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(3)</a:t>
            </a:r>
            <a:r>
              <a:rPr lang="zh-CN" altLang="en-US" sz="2400" dirty="0"/>
              <a:t>用一维数组实现单向静态链表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5301209"/>
            <a:ext cx="4032448" cy="1095381"/>
          </a:xfrm>
          <a:prstGeom prst="rect">
            <a:avLst/>
          </a:prstGeom>
        </p:spPr>
      </p:pic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99"/>
    </mc:Choice>
    <mc:Fallback xmlns="">
      <p:transition spd="slow" advTm="6279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59014"/>
            <a:ext cx="5122912" cy="562074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用</a:t>
            </a:r>
            <a:r>
              <a:rPr lang="zh-CN" altLang="en-US" sz="2800" dirty="0">
                <a:solidFill>
                  <a:srgbClr val="0070C0"/>
                </a:solidFill>
              </a:rPr>
              <a:t>结构体实现</a:t>
            </a:r>
            <a:r>
              <a:rPr lang="zh-CN" altLang="en-US" sz="2800" dirty="0">
                <a:solidFill>
                  <a:srgbClr val="FF0000"/>
                </a:solidFill>
              </a:rPr>
              <a:t>单向</a:t>
            </a:r>
            <a:r>
              <a:rPr lang="zh-CN" altLang="en-US" sz="2800" dirty="0">
                <a:solidFill>
                  <a:srgbClr val="0070C0"/>
                </a:solidFill>
              </a:rPr>
              <a:t>静态链表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0856" y="864096"/>
            <a:ext cx="8229600" cy="609329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8000" dirty="0"/>
              <a:t>#include &lt;bits/</a:t>
            </a:r>
            <a:r>
              <a:rPr lang="en-US" altLang="zh-CN" sz="8000" dirty="0" err="1"/>
              <a:t>stdc</a:t>
            </a:r>
            <a:r>
              <a:rPr lang="en-US" altLang="zh-CN" sz="8000" dirty="0"/>
              <a:t>++.h&gt;</a:t>
            </a:r>
          </a:p>
          <a:p>
            <a:pPr marL="0" indent="0">
              <a:buNone/>
            </a:pPr>
            <a:r>
              <a:rPr lang="en-US" altLang="zh-CN" sz="12000" dirty="0" err="1"/>
              <a:t>const</a:t>
            </a:r>
            <a:r>
              <a:rPr lang="en-US" altLang="zh-CN" sz="12000" dirty="0"/>
              <a:t> </a:t>
            </a:r>
            <a:r>
              <a:rPr lang="en-US" altLang="zh-CN" sz="12000" dirty="0" err="1"/>
              <a:t>int</a:t>
            </a:r>
            <a:r>
              <a:rPr lang="en-US" altLang="zh-CN" sz="12000" dirty="0"/>
              <a:t> </a:t>
            </a:r>
            <a:r>
              <a:rPr lang="en-US" altLang="zh-CN" sz="12000" dirty="0" smtClean="0"/>
              <a:t>  N  </a:t>
            </a:r>
            <a:r>
              <a:rPr lang="en-US" altLang="zh-CN" sz="12000" dirty="0"/>
              <a:t>= </a:t>
            </a:r>
            <a:r>
              <a:rPr lang="en-US" altLang="zh-CN" sz="12000" dirty="0" smtClean="0"/>
              <a:t> 105</a:t>
            </a:r>
            <a:r>
              <a:rPr lang="en-US" altLang="zh-CN" sz="12000" dirty="0"/>
              <a:t>;     //</a:t>
            </a:r>
            <a:r>
              <a:rPr lang="zh-CN" altLang="en-US" sz="12000" dirty="0"/>
              <a:t>定义静态链表的空间大小</a:t>
            </a:r>
          </a:p>
          <a:p>
            <a:pPr marL="0" indent="0">
              <a:buNone/>
            </a:pPr>
            <a:r>
              <a:rPr lang="en-US" altLang="zh-CN" sz="12000" dirty="0" err="1"/>
              <a:t>struct</a:t>
            </a:r>
            <a:r>
              <a:rPr lang="en-US" altLang="zh-CN" sz="12000" dirty="0"/>
              <a:t> node{                  //</a:t>
            </a:r>
            <a:r>
              <a:rPr lang="zh-CN" altLang="en-US" sz="12000" dirty="0"/>
              <a:t>单向链表</a:t>
            </a:r>
          </a:p>
          <a:p>
            <a:pPr marL="0" indent="0">
              <a:buNone/>
            </a:pPr>
            <a:r>
              <a:rPr lang="zh-CN" altLang="en-US" sz="12000" dirty="0"/>
              <a:t>    </a:t>
            </a:r>
            <a:r>
              <a:rPr lang="en-US" altLang="zh-CN" sz="12000" dirty="0" err="1"/>
              <a:t>int</a:t>
            </a:r>
            <a:r>
              <a:rPr lang="en-US" altLang="zh-CN" sz="12000" dirty="0"/>
              <a:t> id;</a:t>
            </a:r>
          </a:p>
          <a:p>
            <a:pPr marL="0" indent="0">
              <a:buNone/>
            </a:pPr>
            <a:r>
              <a:rPr lang="en-US" altLang="zh-CN" sz="12000" dirty="0"/>
              <a:t>    //</a:t>
            </a:r>
            <a:r>
              <a:rPr lang="en-US" altLang="zh-CN" sz="12000" dirty="0" err="1"/>
              <a:t>int</a:t>
            </a:r>
            <a:r>
              <a:rPr lang="en-US" altLang="zh-CN" sz="12000" dirty="0"/>
              <a:t> data</a:t>
            </a:r>
            <a:r>
              <a:rPr lang="en-US" altLang="zh-CN" sz="11200" dirty="0"/>
              <a:t>;   //</a:t>
            </a:r>
            <a:r>
              <a:rPr lang="zh-CN" altLang="en-US" sz="11200" dirty="0"/>
              <a:t>如有必要，定义一个有意义的数据</a:t>
            </a:r>
          </a:p>
          <a:p>
            <a:pPr marL="0" indent="0">
              <a:buNone/>
            </a:pPr>
            <a:r>
              <a:rPr lang="zh-CN" altLang="en-US" sz="12000" dirty="0"/>
              <a:t>    </a:t>
            </a:r>
            <a:r>
              <a:rPr lang="en-US" altLang="zh-CN" sz="12000" dirty="0" err="1"/>
              <a:t>int</a:t>
            </a:r>
            <a:r>
              <a:rPr lang="en-US" altLang="zh-CN" sz="12000" dirty="0"/>
              <a:t> </a:t>
            </a:r>
            <a:r>
              <a:rPr lang="en-US" altLang="zh-CN" sz="12000" dirty="0" err="1"/>
              <a:t>nextid</a:t>
            </a:r>
            <a:r>
              <a:rPr lang="en-US" altLang="zh-CN" sz="12000" dirty="0"/>
              <a:t>;</a:t>
            </a:r>
          </a:p>
          <a:p>
            <a:pPr marL="0" indent="0">
              <a:buNone/>
            </a:pPr>
            <a:r>
              <a:rPr lang="en-US" altLang="zh-CN" sz="12000" dirty="0"/>
              <a:t>}</a:t>
            </a:r>
            <a:r>
              <a:rPr lang="en-US" altLang="zh-CN" sz="12000" dirty="0" smtClean="0"/>
              <a:t>nodes[N];</a:t>
            </a:r>
            <a:endParaRPr lang="en-US" altLang="zh-CN" sz="12000" dirty="0"/>
          </a:p>
          <a:p>
            <a:pPr marL="0" indent="0">
              <a:buNone/>
            </a:pPr>
            <a:endParaRPr lang="en-US" altLang="zh-CN" sz="5600" dirty="0"/>
          </a:p>
          <a:p>
            <a:pPr marL="0" indent="0">
              <a:buNone/>
            </a:pPr>
            <a:r>
              <a:rPr lang="en-US" altLang="zh-CN" sz="5600" dirty="0" err="1"/>
              <a:t>int</a:t>
            </a:r>
            <a:r>
              <a:rPr lang="en-US" altLang="zh-CN" sz="5600" dirty="0"/>
              <a:t> main(){</a:t>
            </a:r>
          </a:p>
          <a:p>
            <a:pPr marL="0" indent="0">
              <a:buNone/>
            </a:pPr>
            <a:r>
              <a:rPr lang="en-US" altLang="zh-CN" sz="5600" dirty="0"/>
              <a:t>    </a:t>
            </a:r>
            <a:r>
              <a:rPr lang="en-US" altLang="zh-CN" sz="5600" dirty="0" err="1"/>
              <a:t>int</a:t>
            </a:r>
            <a:r>
              <a:rPr lang="en-US" altLang="zh-CN" sz="5600" dirty="0"/>
              <a:t> n, m;     </a:t>
            </a:r>
            <a:r>
              <a:rPr lang="en-US" altLang="zh-CN" sz="5600" dirty="0" err="1"/>
              <a:t>scanf</a:t>
            </a:r>
            <a:r>
              <a:rPr lang="en-US" altLang="zh-CN" sz="5600" dirty="0"/>
              <a:t>("%</a:t>
            </a:r>
            <a:r>
              <a:rPr lang="en-US" altLang="zh-CN" sz="5600" dirty="0" err="1"/>
              <a:t>d%d</a:t>
            </a:r>
            <a:r>
              <a:rPr lang="en-US" altLang="zh-CN" sz="5600" dirty="0"/>
              <a:t>", &amp;n, &amp;m);</a:t>
            </a:r>
          </a:p>
          <a:p>
            <a:pPr marL="0" indent="0">
              <a:buNone/>
            </a:pPr>
            <a:r>
              <a:rPr lang="en-US" altLang="zh-CN" sz="5600" dirty="0"/>
              <a:t>    nodes[0].</a:t>
            </a:r>
            <a:r>
              <a:rPr lang="en-US" altLang="zh-CN" sz="5600" dirty="0" err="1"/>
              <a:t>nextid</a:t>
            </a:r>
            <a:r>
              <a:rPr lang="en-US" altLang="zh-CN" sz="5600" dirty="0"/>
              <a:t> = 1;</a:t>
            </a:r>
          </a:p>
          <a:p>
            <a:pPr marL="0" indent="0">
              <a:buNone/>
            </a:pPr>
            <a:r>
              <a:rPr lang="en-US" altLang="zh-CN" sz="5600" dirty="0"/>
              <a:t>    for(</a:t>
            </a:r>
            <a:r>
              <a:rPr lang="en-US" altLang="zh-CN" sz="5600" dirty="0" err="1"/>
              <a:t>int</a:t>
            </a:r>
            <a:r>
              <a:rPr lang="en-US" altLang="zh-CN" sz="5600" dirty="0"/>
              <a:t> </a:t>
            </a:r>
            <a:r>
              <a:rPr lang="en-US" altLang="zh-CN" sz="5600" dirty="0" err="1"/>
              <a:t>i</a:t>
            </a:r>
            <a:r>
              <a:rPr lang="en-US" altLang="zh-CN" sz="5600" dirty="0"/>
              <a:t> = 1; </a:t>
            </a:r>
            <a:r>
              <a:rPr lang="en-US" altLang="zh-CN" sz="5600" dirty="0" err="1"/>
              <a:t>i</a:t>
            </a:r>
            <a:r>
              <a:rPr lang="en-US" altLang="zh-CN" sz="5600" dirty="0"/>
              <a:t> &lt;= n; </a:t>
            </a:r>
            <a:r>
              <a:rPr lang="en-US" altLang="zh-CN" sz="5600" dirty="0" err="1"/>
              <a:t>i</a:t>
            </a:r>
            <a:r>
              <a:rPr lang="en-US" altLang="zh-CN" sz="5600" dirty="0"/>
              <a:t>++){</a:t>
            </a:r>
          </a:p>
          <a:p>
            <a:pPr marL="0" indent="0">
              <a:buNone/>
            </a:pPr>
            <a:r>
              <a:rPr lang="en-US" altLang="zh-CN" sz="5600" dirty="0"/>
              <a:t>        nodes[</a:t>
            </a:r>
            <a:r>
              <a:rPr lang="en-US" altLang="zh-CN" sz="5600" dirty="0" err="1"/>
              <a:t>i</a:t>
            </a:r>
            <a:r>
              <a:rPr lang="en-US" altLang="zh-CN" sz="5600" dirty="0"/>
              <a:t>].id = </a:t>
            </a:r>
            <a:r>
              <a:rPr lang="en-US" altLang="zh-CN" sz="5600" dirty="0" err="1"/>
              <a:t>i</a:t>
            </a:r>
            <a:r>
              <a:rPr lang="en-US" altLang="zh-CN" sz="5600" dirty="0"/>
              <a:t>;</a:t>
            </a:r>
          </a:p>
          <a:p>
            <a:pPr marL="0" indent="0">
              <a:buNone/>
            </a:pPr>
            <a:r>
              <a:rPr lang="en-US" altLang="zh-CN" sz="5600" dirty="0"/>
              <a:t>        nodes[</a:t>
            </a:r>
            <a:r>
              <a:rPr lang="en-US" altLang="zh-CN" sz="5600" dirty="0" err="1"/>
              <a:t>i</a:t>
            </a:r>
            <a:r>
              <a:rPr lang="en-US" altLang="zh-CN" sz="5600" dirty="0"/>
              <a:t>].</a:t>
            </a:r>
            <a:r>
              <a:rPr lang="en-US" altLang="zh-CN" sz="5600" dirty="0" err="1"/>
              <a:t>nextid</a:t>
            </a:r>
            <a:r>
              <a:rPr lang="en-US" altLang="zh-CN" sz="5600" dirty="0"/>
              <a:t> = </a:t>
            </a:r>
            <a:r>
              <a:rPr lang="en-US" altLang="zh-CN" sz="5600" dirty="0" err="1"/>
              <a:t>i</a:t>
            </a:r>
            <a:r>
              <a:rPr lang="en-US" altLang="zh-CN" sz="5600" dirty="0"/>
              <a:t> + 1;</a:t>
            </a:r>
          </a:p>
          <a:p>
            <a:pPr marL="0" indent="0">
              <a:buNone/>
            </a:pPr>
            <a:r>
              <a:rPr lang="en-US" altLang="zh-CN" sz="5600" dirty="0"/>
              <a:t>    }</a:t>
            </a:r>
          </a:p>
          <a:p>
            <a:pPr marL="0" indent="0">
              <a:buNone/>
            </a:pPr>
            <a:r>
              <a:rPr lang="en-US" altLang="zh-CN" sz="5600" dirty="0"/>
              <a:t>    nodes[n].</a:t>
            </a:r>
            <a:r>
              <a:rPr lang="en-US" altLang="zh-CN" sz="5600" dirty="0" err="1"/>
              <a:t>nextid</a:t>
            </a:r>
            <a:r>
              <a:rPr lang="en-US" altLang="zh-CN" sz="5600" dirty="0"/>
              <a:t> = 1;                     //</a:t>
            </a:r>
            <a:r>
              <a:rPr lang="zh-CN" altLang="en-US" sz="5600" dirty="0"/>
              <a:t>循环链表：尾指向头</a:t>
            </a:r>
          </a:p>
          <a:p>
            <a:pPr marL="0" indent="0">
              <a:buNone/>
            </a:pPr>
            <a:endParaRPr lang="zh-CN" altLang="en-US" sz="5600" dirty="0"/>
          </a:p>
          <a:p>
            <a:pPr marL="0" indent="0">
              <a:buNone/>
            </a:pPr>
            <a:r>
              <a:rPr lang="zh-CN" altLang="en-US" sz="5600" dirty="0"/>
              <a:t>    </a:t>
            </a:r>
            <a:r>
              <a:rPr lang="en-US" altLang="zh-CN" sz="5600" dirty="0" err="1"/>
              <a:t>int</a:t>
            </a:r>
            <a:r>
              <a:rPr lang="en-US" altLang="zh-CN" sz="5600" dirty="0"/>
              <a:t> now = 1, </a:t>
            </a:r>
            <a:r>
              <a:rPr lang="en-US" altLang="zh-CN" sz="5600" dirty="0" err="1"/>
              <a:t>prev</a:t>
            </a:r>
            <a:r>
              <a:rPr lang="en-US" altLang="zh-CN" sz="5600" dirty="0"/>
              <a:t> = 1;                   //</a:t>
            </a:r>
            <a:r>
              <a:rPr lang="zh-CN" altLang="en-US" sz="5600" dirty="0"/>
              <a:t>从第</a:t>
            </a:r>
            <a:r>
              <a:rPr lang="en-US" altLang="zh-CN" sz="5600" dirty="0"/>
              <a:t>1</a:t>
            </a:r>
            <a:r>
              <a:rPr lang="zh-CN" altLang="en-US" sz="5600" dirty="0"/>
              <a:t>个开始</a:t>
            </a:r>
          </a:p>
          <a:p>
            <a:pPr marL="0" indent="0">
              <a:buNone/>
            </a:pPr>
            <a:r>
              <a:rPr lang="zh-CN" altLang="en-US" sz="5600" dirty="0"/>
              <a:t>    </a:t>
            </a:r>
            <a:r>
              <a:rPr lang="en-US" altLang="zh-CN" sz="5600" dirty="0"/>
              <a:t>while((n--) &gt;1){</a:t>
            </a:r>
          </a:p>
          <a:p>
            <a:pPr marL="0" indent="0">
              <a:buNone/>
            </a:pPr>
            <a:r>
              <a:rPr lang="en-US" altLang="zh-CN" sz="5600" dirty="0"/>
              <a:t>        for(</a:t>
            </a:r>
            <a:r>
              <a:rPr lang="en-US" altLang="zh-CN" sz="5600" dirty="0" err="1"/>
              <a:t>int</a:t>
            </a:r>
            <a:r>
              <a:rPr lang="en-US" altLang="zh-CN" sz="5600" dirty="0"/>
              <a:t> </a:t>
            </a:r>
            <a:r>
              <a:rPr lang="en-US" altLang="zh-CN" sz="5600" dirty="0" err="1"/>
              <a:t>i</a:t>
            </a:r>
            <a:r>
              <a:rPr lang="en-US" altLang="zh-CN" sz="5600" dirty="0"/>
              <a:t> = 1; </a:t>
            </a:r>
            <a:r>
              <a:rPr lang="en-US" altLang="zh-CN" sz="5600" dirty="0" err="1"/>
              <a:t>i</a:t>
            </a:r>
            <a:r>
              <a:rPr lang="en-US" altLang="zh-CN" sz="5600" dirty="0"/>
              <a:t> &lt; m; </a:t>
            </a:r>
            <a:r>
              <a:rPr lang="en-US" altLang="zh-CN" sz="5600" dirty="0" err="1"/>
              <a:t>i</a:t>
            </a:r>
            <a:r>
              <a:rPr lang="en-US" altLang="zh-CN" sz="5600" dirty="0"/>
              <a:t>++){          //</a:t>
            </a:r>
            <a:r>
              <a:rPr lang="zh-CN" altLang="en-US" sz="5600" dirty="0"/>
              <a:t>数到</a:t>
            </a:r>
            <a:r>
              <a:rPr lang="en-US" altLang="zh-CN" sz="5600" dirty="0"/>
              <a:t>m，</a:t>
            </a:r>
            <a:r>
              <a:rPr lang="zh-CN" altLang="en-US" sz="5600" dirty="0"/>
              <a:t>停下</a:t>
            </a:r>
          </a:p>
          <a:p>
            <a:pPr marL="0" indent="0">
              <a:buNone/>
            </a:pPr>
            <a:r>
              <a:rPr lang="zh-CN" altLang="en-US" sz="5600" dirty="0"/>
              <a:t>            </a:t>
            </a:r>
            <a:r>
              <a:rPr lang="en-US" altLang="zh-CN" sz="5600" dirty="0" err="1"/>
              <a:t>prev</a:t>
            </a:r>
            <a:r>
              <a:rPr lang="en-US" altLang="zh-CN" sz="5600" dirty="0"/>
              <a:t> = now;  </a:t>
            </a:r>
          </a:p>
          <a:p>
            <a:pPr marL="0" indent="0">
              <a:buNone/>
            </a:pPr>
            <a:r>
              <a:rPr lang="en-US" altLang="zh-CN" sz="5600" dirty="0"/>
              <a:t>            now = nodes[now].</a:t>
            </a:r>
            <a:r>
              <a:rPr lang="en-US" altLang="zh-CN" sz="5600" dirty="0" err="1"/>
              <a:t>nextid</a:t>
            </a:r>
            <a:r>
              <a:rPr lang="en-US" altLang="zh-CN" sz="5600" dirty="0"/>
              <a:t>;</a:t>
            </a:r>
          </a:p>
          <a:p>
            <a:pPr marL="0" indent="0">
              <a:buNone/>
            </a:pPr>
            <a:r>
              <a:rPr lang="en-US" altLang="zh-CN" sz="5600" dirty="0"/>
              <a:t>        }</a:t>
            </a:r>
          </a:p>
          <a:p>
            <a:pPr marL="0" indent="0">
              <a:buNone/>
            </a:pPr>
            <a:r>
              <a:rPr lang="en-US" altLang="zh-CN" sz="5600" dirty="0"/>
              <a:t>        </a:t>
            </a:r>
            <a:r>
              <a:rPr lang="en-US" altLang="zh-CN" sz="5600" dirty="0" err="1"/>
              <a:t>printf</a:t>
            </a:r>
            <a:r>
              <a:rPr lang="en-US" altLang="zh-CN" sz="5600" dirty="0"/>
              <a:t>("%d ", nodes[now].id);        //</a:t>
            </a:r>
            <a:r>
              <a:rPr lang="zh-CN" altLang="en-US" sz="5600" dirty="0"/>
              <a:t>带空格</a:t>
            </a:r>
          </a:p>
          <a:p>
            <a:pPr marL="0" indent="0">
              <a:buNone/>
            </a:pPr>
            <a:r>
              <a:rPr lang="zh-CN" altLang="en-US" sz="5600" dirty="0"/>
              <a:t>        </a:t>
            </a:r>
            <a:r>
              <a:rPr lang="en-US" altLang="zh-CN" sz="5600" dirty="0"/>
              <a:t>nodes[</a:t>
            </a:r>
            <a:r>
              <a:rPr lang="en-US" altLang="zh-CN" sz="5600" dirty="0" err="1"/>
              <a:t>prev</a:t>
            </a:r>
            <a:r>
              <a:rPr lang="en-US" altLang="zh-CN" sz="5600" dirty="0"/>
              <a:t>].</a:t>
            </a:r>
            <a:r>
              <a:rPr lang="en-US" altLang="zh-CN" sz="5600" dirty="0" err="1"/>
              <a:t>nextid</a:t>
            </a:r>
            <a:r>
              <a:rPr lang="en-US" altLang="zh-CN" sz="5600" dirty="0"/>
              <a:t> = nodes[now].</a:t>
            </a:r>
            <a:r>
              <a:rPr lang="en-US" altLang="zh-CN" sz="5600" dirty="0" err="1"/>
              <a:t>nextid</a:t>
            </a:r>
            <a:r>
              <a:rPr lang="en-US" altLang="zh-CN" sz="5600" dirty="0"/>
              <a:t>;  //</a:t>
            </a:r>
            <a:r>
              <a:rPr lang="zh-CN" altLang="en-US" sz="5600" dirty="0"/>
              <a:t>跳过节点</a:t>
            </a:r>
            <a:r>
              <a:rPr lang="en-US" altLang="zh-CN" sz="5600" dirty="0"/>
              <a:t>now，</a:t>
            </a:r>
            <a:r>
              <a:rPr lang="zh-CN" altLang="en-US" sz="5600" dirty="0"/>
              <a:t>即删除</a:t>
            </a:r>
            <a:r>
              <a:rPr lang="en-US" altLang="zh-CN" sz="5600" dirty="0"/>
              <a:t>now</a:t>
            </a:r>
          </a:p>
          <a:p>
            <a:pPr marL="0" indent="0">
              <a:buNone/>
            </a:pPr>
            <a:r>
              <a:rPr lang="en-US" altLang="zh-CN" sz="5600" dirty="0"/>
              <a:t>        now = nodes[</a:t>
            </a:r>
            <a:r>
              <a:rPr lang="en-US" altLang="zh-CN" sz="5600" dirty="0" err="1"/>
              <a:t>prev</a:t>
            </a:r>
            <a:r>
              <a:rPr lang="en-US" altLang="zh-CN" sz="5600" dirty="0"/>
              <a:t>].</a:t>
            </a:r>
            <a:r>
              <a:rPr lang="en-US" altLang="zh-CN" sz="5600" dirty="0" err="1"/>
              <a:t>nextid</a:t>
            </a:r>
            <a:r>
              <a:rPr lang="en-US" altLang="zh-CN" sz="5600" dirty="0"/>
              <a:t>;            //</a:t>
            </a:r>
            <a:r>
              <a:rPr lang="zh-CN" altLang="en-US" sz="5600" dirty="0"/>
              <a:t>新的</a:t>
            </a:r>
            <a:r>
              <a:rPr lang="en-US" altLang="zh-CN" sz="5600" dirty="0"/>
              <a:t>now</a:t>
            </a:r>
          </a:p>
          <a:p>
            <a:pPr marL="0" indent="0">
              <a:buNone/>
            </a:pPr>
            <a:r>
              <a:rPr lang="en-US" altLang="zh-CN" sz="5600" dirty="0"/>
              <a:t>    }    </a:t>
            </a:r>
          </a:p>
          <a:p>
            <a:pPr marL="0" indent="0">
              <a:buNone/>
            </a:pPr>
            <a:r>
              <a:rPr lang="en-US" altLang="zh-CN" sz="5600" dirty="0"/>
              <a:t>    </a:t>
            </a:r>
            <a:r>
              <a:rPr lang="en-US" altLang="zh-CN" sz="5600" dirty="0" err="1"/>
              <a:t>printf</a:t>
            </a:r>
            <a:r>
              <a:rPr lang="en-US" altLang="zh-CN" sz="5600" dirty="0"/>
              <a:t>("%d", nodes[now].</a:t>
            </a:r>
            <a:r>
              <a:rPr lang="en-US" altLang="zh-CN" sz="5600" dirty="0" err="1"/>
              <a:t>nextid</a:t>
            </a:r>
            <a:r>
              <a:rPr lang="en-US" altLang="zh-CN" sz="5600" dirty="0"/>
              <a:t>);         //</a:t>
            </a:r>
            <a:r>
              <a:rPr lang="zh-CN" altLang="en-US" sz="5600" dirty="0"/>
              <a:t>打印最后一个，后面不带空格</a:t>
            </a:r>
          </a:p>
          <a:p>
            <a:pPr marL="0" indent="0">
              <a:buNone/>
            </a:pPr>
            <a:r>
              <a:rPr lang="zh-CN" altLang="en-US" sz="5600" dirty="0"/>
              <a:t>    </a:t>
            </a:r>
            <a:r>
              <a:rPr lang="en-US" altLang="zh-CN" sz="5600" dirty="0"/>
              <a:t>return 0; </a:t>
            </a:r>
          </a:p>
          <a:p>
            <a:pPr marL="0" indent="0">
              <a:buNone/>
            </a:pPr>
            <a:r>
              <a:rPr lang="en-US" altLang="zh-CN" sz="5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10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36"/>
    </mc:Choice>
    <mc:Fallback xmlns="">
      <p:transition spd="slow" advTm="7223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5760" y="325438"/>
            <a:ext cx="5122912" cy="562074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用</a:t>
            </a:r>
            <a:r>
              <a:rPr lang="zh-CN" altLang="en-US" sz="2800" dirty="0">
                <a:solidFill>
                  <a:srgbClr val="0070C0"/>
                </a:solidFill>
              </a:rPr>
              <a:t>结构体实现</a:t>
            </a:r>
            <a:r>
              <a:rPr lang="zh-CN" altLang="en-US" sz="2800" dirty="0">
                <a:solidFill>
                  <a:srgbClr val="FF0000"/>
                </a:solidFill>
              </a:rPr>
              <a:t>双向</a:t>
            </a:r>
            <a:r>
              <a:rPr lang="zh-CN" altLang="en-US" sz="2800" dirty="0">
                <a:solidFill>
                  <a:srgbClr val="0070C0"/>
                </a:solidFill>
              </a:rPr>
              <a:t>静态链表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7700" y="863972"/>
            <a:ext cx="8229600" cy="6093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#include &lt;bits/</a:t>
            </a:r>
            <a:r>
              <a:rPr lang="en-US" sz="1400" dirty="0" err="1"/>
              <a:t>stdc</a:t>
            </a:r>
            <a:r>
              <a:rPr lang="en-US" sz="1400" dirty="0"/>
              <a:t>++.h&gt;</a:t>
            </a:r>
          </a:p>
          <a:p>
            <a:pPr marL="0" indent="0">
              <a:buNone/>
            </a:pP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N </a:t>
            </a:r>
            <a:r>
              <a:rPr lang="en-US" sz="2400" dirty="0"/>
              <a:t>= 105;</a:t>
            </a:r>
          </a:p>
          <a:p>
            <a:pPr marL="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node{      //</a:t>
            </a:r>
            <a:r>
              <a:rPr lang="zh-CN" altLang="en-US" sz="2400" dirty="0"/>
              <a:t>双向链表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id;               //</a:t>
            </a:r>
            <a:r>
              <a:rPr lang="zh-CN" altLang="en-US" sz="2400" dirty="0"/>
              <a:t>节点编号</a:t>
            </a:r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//</a:t>
            </a:r>
            <a:r>
              <a:rPr lang="en-US" sz="1800" dirty="0" err="1"/>
              <a:t>int</a:t>
            </a:r>
            <a:r>
              <a:rPr lang="en-US" sz="1800" dirty="0"/>
              <a:t> data;                 //</a:t>
            </a:r>
            <a:r>
              <a:rPr lang="zh-CN" altLang="en-US" sz="1800" dirty="0"/>
              <a:t>如有必要，定义一个有意义的数据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preid</a:t>
            </a:r>
            <a:r>
              <a:rPr lang="en-US" sz="2400" dirty="0"/>
              <a:t>;       //</a:t>
            </a:r>
            <a:r>
              <a:rPr lang="zh-CN" altLang="en-US" sz="2400" dirty="0"/>
              <a:t>前一个节点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nextid</a:t>
            </a:r>
            <a:r>
              <a:rPr lang="en-US" sz="2400" dirty="0"/>
              <a:t>;      //</a:t>
            </a:r>
            <a:r>
              <a:rPr lang="zh-CN" altLang="en-US" sz="2400" dirty="0"/>
              <a:t>后一个节点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r>
              <a:rPr lang="en-US" sz="2400" dirty="0" smtClean="0"/>
              <a:t>nodes[N];</a:t>
            </a:r>
            <a:endParaRPr lang="en-US" sz="2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main(){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n, m;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scanf</a:t>
            </a:r>
            <a:r>
              <a:rPr lang="en-US" sz="1400" dirty="0"/>
              <a:t>("%</a:t>
            </a:r>
            <a:r>
              <a:rPr lang="en-US" sz="1400" dirty="0" err="1"/>
              <a:t>d%d</a:t>
            </a:r>
            <a:r>
              <a:rPr lang="en-US" sz="1400" dirty="0"/>
              <a:t>", &amp;n, &amp;m);</a:t>
            </a:r>
          </a:p>
          <a:p>
            <a:pPr marL="0" indent="0">
              <a:buNone/>
            </a:pPr>
            <a:r>
              <a:rPr lang="en-US" sz="1400" dirty="0"/>
              <a:t>    nodes[0].</a:t>
            </a:r>
            <a:r>
              <a:rPr lang="en-US" sz="1400" dirty="0" err="1"/>
              <a:t>nextid</a:t>
            </a:r>
            <a:r>
              <a:rPr lang="en-US" sz="1400" dirty="0"/>
              <a:t> = 1;</a:t>
            </a:r>
          </a:p>
          <a:p>
            <a:pPr marL="0" indent="0">
              <a:buNone/>
            </a:pPr>
            <a:r>
              <a:rPr lang="en-US" sz="1400" dirty="0"/>
              <a:t>    for(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1; </a:t>
            </a:r>
            <a:r>
              <a:rPr lang="en-US" sz="1400" dirty="0" err="1"/>
              <a:t>i</a:t>
            </a:r>
            <a:r>
              <a:rPr lang="en-US" sz="1400" dirty="0"/>
              <a:t> &lt;= n; </a:t>
            </a:r>
            <a:r>
              <a:rPr lang="en-US" sz="1400" dirty="0" err="1"/>
              <a:t>i</a:t>
            </a:r>
            <a:r>
              <a:rPr lang="en-US" sz="1400" dirty="0"/>
              <a:t>++){  //</a:t>
            </a:r>
            <a:r>
              <a:rPr lang="zh-CN" altLang="en-US" sz="1400" dirty="0"/>
              <a:t>建立链表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sz="1400" dirty="0"/>
              <a:t>nodes[</a:t>
            </a:r>
            <a:r>
              <a:rPr lang="en-US" sz="1400" dirty="0" err="1"/>
              <a:t>i</a:t>
            </a:r>
            <a:r>
              <a:rPr lang="en-US" sz="1400" dirty="0"/>
              <a:t>].id =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nodes[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preid</a:t>
            </a:r>
            <a:r>
              <a:rPr lang="en-US" sz="1400" dirty="0"/>
              <a:t> = i-1;     //</a:t>
            </a:r>
            <a:r>
              <a:rPr lang="zh-CN" altLang="en-US" sz="1400" dirty="0"/>
              <a:t>前节点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sz="1400" dirty="0"/>
              <a:t>nodes[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nextid</a:t>
            </a:r>
            <a:r>
              <a:rPr lang="en-US" sz="1400" dirty="0"/>
              <a:t> = i+1;    //</a:t>
            </a:r>
            <a:r>
              <a:rPr lang="zh-CN" altLang="en-US" sz="1400" dirty="0"/>
              <a:t>后节点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sz="1400" dirty="0"/>
              <a:t>nodes[n].</a:t>
            </a:r>
            <a:r>
              <a:rPr lang="en-US" sz="1400" dirty="0" err="1"/>
              <a:t>nextid</a:t>
            </a:r>
            <a:r>
              <a:rPr lang="en-US" sz="1400" dirty="0"/>
              <a:t> = 1;          //</a:t>
            </a:r>
            <a:r>
              <a:rPr lang="zh-CN" altLang="en-US" sz="1400" dirty="0"/>
              <a:t>循环链表：尾指向头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sz="1400" dirty="0"/>
              <a:t>nodes[1].</a:t>
            </a:r>
            <a:r>
              <a:rPr lang="en-US" sz="1400" dirty="0" err="1"/>
              <a:t>preid</a:t>
            </a:r>
            <a:r>
              <a:rPr lang="en-US" sz="1400" dirty="0"/>
              <a:t> = n;           //</a:t>
            </a:r>
            <a:r>
              <a:rPr lang="zh-CN" altLang="en-US" sz="1400" dirty="0"/>
              <a:t>循环链表：头指向尾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now = 1;                  //</a:t>
            </a:r>
            <a:r>
              <a:rPr lang="zh-CN" altLang="en-US" sz="1400" dirty="0"/>
              <a:t>从第</a:t>
            </a:r>
            <a:r>
              <a:rPr lang="en-US" altLang="zh-CN" sz="1400" dirty="0"/>
              <a:t>1</a:t>
            </a:r>
            <a:r>
              <a:rPr lang="zh-CN" altLang="en-US" sz="1400" dirty="0"/>
              <a:t>个开始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sz="1400" dirty="0"/>
              <a:t>while((n--) &gt;1){</a:t>
            </a:r>
          </a:p>
          <a:p>
            <a:pPr marL="0" indent="0">
              <a:buNone/>
            </a:pPr>
            <a:r>
              <a:rPr lang="en-US" sz="1400" dirty="0"/>
              <a:t>        for(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1; </a:t>
            </a:r>
            <a:r>
              <a:rPr lang="en-US" sz="1400" dirty="0" err="1"/>
              <a:t>i</a:t>
            </a:r>
            <a:r>
              <a:rPr lang="en-US" sz="1400" dirty="0"/>
              <a:t> &lt; m; </a:t>
            </a:r>
            <a:r>
              <a:rPr lang="en-US" sz="1400" dirty="0" err="1"/>
              <a:t>i</a:t>
            </a:r>
            <a:r>
              <a:rPr lang="en-US" sz="1400" dirty="0"/>
              <a:t>++)     //</a:t>
            </a:r>
            <a:r>
              <a:rPr lang="zh-CN" altLang="en-US" sz="1400" dirty="0"/>
              <a:t>数到</a:t>
            </a:r>
            <a:r>
              <a:rPr lang="en-US" sz="1400" dirty="0"/>
              <a:t>m，</a:t>
            </a:r>
            <a:r>
              <a:rPr lang="zh-CN" altLang="en-US" sz="1400" dirty="0"/>
              <a:t>停下</a:t>
            </a:r>
          </a:p>
          <a:p>
            <a:pPr marL="0" indent="0">
              <a:buNone/>
            </a:pPr>
            <a:r>
              <a:rPr lang="zh-CN" altLang="en-US" sz="1400" dirty="0"/>
              <a:t>            </a:t>
            </a:r>
            <a:r>
              <a:rPr lang="en-US" sz="1400" dirty="0"/>
              <a:t>now = nodes[now].</a:t>
            </a:r>
            <a:r>
              <a:rPr lang="en-US" sz="1400" dirty="0" err="1"/>
              <a:t>nextid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printf</a:t>
            </a:r>
            <a:r>
              <a:rPr lang="en-US" sz="1400" dirty="0"/>
              <a:t>("%d ", nodes[now].id);  //</a:t>
            </a:r>
            <a:r>
              <a:rPr lang="zh-CN" altLang="en-US" sz="1400" dirty="0"/>
              <a:t>打印，后面带空格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prev</a:t>
            </a:r>
            <a:r>
              <a:rPr lang="en-US" sz="1400" dirty="0"/>
              <a:t> = nodes[now].</a:t>
            </a:r>
            <a:r>
              <a:rPr lang="en-US" sz="1400" dirty="0" err="1"/>
              <a:t>preid</a:t>
            </a:r>
            <a:r>
              <a:rPr lang="en-US" sz="1400" dirty="0"/>
              <a:t>;   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int</a:t>
            </a:r>
            <a:r>
              <a:rPr lang="en-US" sz="1400" dirty="0"/>
              <a:t> next = nodes[now].</a:t>
            </a:r>
            <a:r>
              <a:rPr lang="en-US" sz="1400" dirty="0" err="1"/>
              <a:t>nextid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nodes[</a:t>
            </a:r>
            <a:r>
              <a:rPr lang="en-US" sz="1400" dirty="0" err="1"/>
              <a:t>prev</a:t>
            </a:r>
            <a:r>
              <a:rPr lang="en-US" sz="1400" dirty="0"/>
              <a:t>].</a:t>
            </a:r>
            <a:r>
              <a:rPr lang="en-US" sz="1400" dirty="0" err="1"/>
              <a:t>nextid</a:t>
            </a:r>
            <a:r>
              <a:rPr lang="en-US" sz="1400" dirty="0"/>
              <a:t> = nodes[now].</a:t>
            </a:r>
            <a:r>
              <a:rPr lang="en-US" sz="1400" dirty="0" err="1"/>
              <a:t>nextid</a:t>
            </a:r>
            <a:r>
              <a:rPr lang="en-US" sz="1400" dirty="0"/>
              <a:t>;  //</a:t>
            </a:r>
            <a:r>
              <a:rPr lang="zh-CN" altLang="en-US" sz="1400" dirty="0"/>
              <a:t>删除</a:t>
            </a:r>
            <a:r>
              <a:rPr lang="en-US" sz="1400" dirty="0"/>
              <a:t>now</a:t>
            </a:r>
          </a:p>
          <a:p>
            <a:pPr marL="0" indent="0">
              <a:buNone/>
            </a:pPr>
            <a:r>
              <a:rPr lang="en-US" sz="1400" dirty="0"/>
              <a:t>        nodes[next].</a:t>
            </a:r>
            <a:r>
              <a:rPr lang="en-US" sz="1400" dirty="0" err="1"/>
              <a:t>preid</a:t>
            </a:r>
            <a:r>
              <a:rPr lang="en-US" sz="1400" dirty="0"/>
              <a:t> = nodes[now].</a:t>
            </a:r>
            <a:r>
              <a:rPr lang="en-US" sz="1400" dirty="0" err="1"/>
              <a:t>preid</a:t>
            </a:r>
            <a:r>
              <a:rPr lang="en-US" sz="1400" dirty="0"/>
              <a:t>;   </a:t>
            </a:r>
          </a:p>
          <a:p>
            <a:pPr marL="0" indent="0">
              <a:buNone/>
            </a:pPr>
            <a:r>
              <a:rPr lang="en-US" sz="1400" dirty="0"/>
              <a:t>        now = next;                    //</a:t>
            </a:r>
            <a:r>
              <a:rPr lang="zh-CN" altLang="en-US" sz="1400" dirty="0"/>
              <a:t>新的开始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    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("%d", nodes[now].</a:t>
            </a:r>
            <a:r>
              <a:rPr lang="en-US" sz="1400" dirty="0" err="1"/>
              <a:t>nextid</a:t>
            </a:r>
            <a:r>
              <a:rPr lang="en-US" sz="1400" dirty="0"/>
              <a:t>);   //</a:t>
            </a:r>
            <a:r>
              <a:rPr lang="zh-CN" altLang="en-US" sz="1400" dirty="0"/>
              <a:t>打印最后一个，后面不带空格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sz="1400" dirty="0"/>
              <a:t>return 0; 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373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52"/>
    </mc:Choice>
    <mc:Fallback xmlns="">
      <p:transition spd="slow" advTm="3855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1336</Words>
  <Application>Microsoft Office PowerPoint</Application>
  <PresentationFormat>宽屏</PresentationFormat>
  <Paragraphs>170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Wingdings</vt:lpstr>
      <vt:lpstr>默认设计模板</vt:lpstr>
      <vt:lpstr>Microsoft Visio 绘图</vt:lpstr>
      <vt:lpstr>Visio</vt:lpstr>
      <vt:lpstr>算法竞赛</vt:lpstr>
      <vt:lpstr>基础数据结构</vt:lpstr>
      <vt:lpstr>1.1  链表</vt:lpstr>
      <vt:lpstr>链表的概念</vt:lpstr>
      <vt:lpstr>动态单向链表</vt:lpstr>
      <vt:lpstr>PowerPoint 演示文稿</vt:lpstr>
      <vt:lpstr>静态链表</vt:lpstr>
      <vt:lpstr>用结构体实现单向静态链表</vt:lpstr>
      <vt:lpstr>用结构体实现双向静态链表</vt:lpstr>
      <vt:lpstr>用一维数组实现单向静态链表</vt:lpstr>
      <vt:lpstr>用一维数组实现单向静态链表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1642</cp:revision>
  <dcterms:created xsi:type="dcterms:W3CDTF">2012-02-15T09:22:00Z</dcterms:created>
  <dcterms:modified xsi:type="dcterms:W3CDTF">2023-02-23T08:47:34Z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33F67F16AF9D48ECADE019BAD0F5A2E8</vt:lpwstr>
  </property>
</Properties>
</file>