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593" r:id="rId2"/>
    <p:sldId id="668" r:id="rId3"/>
    <p:sldId id="669" r:id="rId4"/>
    <p:sldId id="670" r:id="rId5"/>
    <p:sldId id="671" r:id="rId6"/>
    <p:sldId id="672" r:id="rId7"/>
    <p:sldId id="673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593"/>
            <p14:sldId id="668"/>
            <p14:sldId id="669"/>
            <p14:sldId id="670"/>
            <p14:sldId id="671"/>
            <p14:sldId id="672"/>
            <p14:sldId id="673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 varScale="1">
        <p:scale>
          <a:sx n="114" d="100"/>
          <a:sy n="114" d="100"/>
        </p:scale>
        <p:origin x="441" y="6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6068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094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841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3326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2425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21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63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28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94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428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576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队列特点</a:t>
            </a:r>
            <a:r>
              <a:rPr lang="zh-CN" altLang="en-US" sz="2400" dirty="0"/>
              <a:t>：</a:t>
            </a:r>
            <a:r>
              <a:rPr lang="zh-CN" altLang="zh-CN" sz="2400" dirty="0"/>
              <a:t>“先进先出”。</a:t>
            </a:r>
            <a:endParaRPr lang="en-US" altLang="zh-CN" sz="2400" dirty="0"/>
          </a:p>
          <a:p>
            <a:r>
              <a:rPr lang="zh-CN" altLang="zh-CN" sz="2400" dirty="0"/>
              <a:t>例如</a:t>
            </a:r>
            <a:r>
              <a:rPr lang="zh-CN" altLang="en-US" sz="2400" dirty="0"/>
              <a:t>食堂打饭</a:t>
            </a:r>
            <a:r>
              <a:rPr lang="zh-CN" altLang="zh-CN" sz="2400" dirty="0"/>
              <a:t>，先</a:t>
            </a:r>
            <a:r>
              <a:rPr lang="zh-CN" altLang="en-US" sz="2400" dirty="0"/>
              <a:t>排队先</a:t>
            </a:r>
            <a:r>
              <a:rPr lang="zh-CN" altLang="zh-CN" sz="2400" dirty="0"/>
              <a:t>得到服务。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140969"/>
            <a:ext cx="4978329" cy="1572911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052736"/>
            <a:ext cx="3546132" cy="4636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53"/>
    </mc:Choice>
    <mc:Fallback xmlns="">
      <p:transition spd="slow" advTm="5955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2813" y="278524"/>
            <a:ext cx="6779096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两种实现：链队列、循环队列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2276872"/>
            <a:ext cx="750556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97"/>
    </mc:Choice>
    <mc:Fallback xmlns="">
      <p:transition spd="slow" advTm="1008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5256" y="274638"/>
            <a:ext cx="3970784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队列的极简代码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605616"/>
            <a:ext cx="90376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N </a:t>
            </a:r>
            <a:r>
              <a:rPr lang="en-US" sz="2400" dirty="0"/>
              <a:t>= 1e5; 	        //</a:t>
            </a:r>
            <a:r>
              <a:rPr lang="zh-CN" altLang="en-US" sz="2400" dirty="0"/>
              <a:t>队列大小，确保够用 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que[N</a:t>
            </a:r>
            <a:r>
              <a:rPr lang="en-US" sz="2400" dirty="0"/>
              <a:t>], head, tail;     </a:t>
            </a:r>
          </a:p>
          <a:p>
            <a:pPr marL="0" indent="0">
              <a:buNone/>
            </a:pPr>
            <a:r>
              <a:rPr lang="en-US" sz="2400" dirty="0"/>
              <a:t>                                </a:t>
            </a:r>
            <a:r>
              <a:rPr lang="en-US" sz="2400" dirty="0" smtClean="0"/>
              <a:t>               //</a:t>
            </a:r>
            <a:r>
              <a:rPr lang="zh-CN" altLang="en-US" sz="2400" dirty="0"/>
              <a:t>队头队尾指针</a:t>
            </a:r>
            <a:r>
              <a:rPr lang="en-US" altLang="zh-CN" sz="2400" dirty="0"/>
              <a:t>,</a:t>
            </a:r>
            <a:r>
              <a:rPr lang="zh-CN" altLang="en-US" sz="2400" dirty="0"/>
              <a:t>队列大小为 </a:t>
            </a:r>
            <a:r>
              <a:rPr lang="en-US" sz="2400" dirty="0"/>
              <a:t>tail-head+1 </a:t>
            </a:r>
          </a:p>
          <a:p>
            <a:pPr marL="0" indent="0">
              <a:buNone/>
            </a:pPr>
            <a:r>
              <a:rPr lang="en-US" sz="2400" dirty="0"/>
              <a:t>head++;                    </a:t>
            </a:r>
            <a:r>
              <a:rPr lang="en-US" sz="2400" dirty="0" smtClean="0"/>
              <a:t>            //</a:t>
            </a:r>
            <a:r>
              <a:rPr lang="zh-CN" altLang="en-US" sz="2400" dirty="0"/>
              <a:t>弹出队头，注意</a:t>
            </a:r>
            <a:r>
              <a:rPr lang="en-US" sz="2400" dirty="0"/>
              <a:t>head &lt;= tail</a:t>
            </a:r>
          </a:p>
          <a:p>
            <a:pPr marL="0" indent="0">
              <a:buNone/>
            </a:pPr>
            <a:r>
              <a:rPr lang="en-US" sz="2400" dirty="0"/>
              <a:t>que[head];                </a:t>
            </a:r>
            <a:r>
              <a:rPr lang="en-US" sz="2400" dirty="0" smtClean="0"/>
              <a:t>          //</a:t>
            </a:r>
            <a:r>
              <a:rPr lang="zh-CN" altLang="en-US" sz="2400" dirty="0"/>
              <a:t>读队头数据</a:t>
            </a:r>
          </a:p>
          <a:p>
            <a:pPr marL="0" indent="0">
              <a:buNone/>
            </a:pPr>
            <a:r>
              <a:rPr lang="en-US" sz="2400" dirty="0"/>
              <a:t>que[++tail] = data;   </a:t>
            </a:r>
          </a:p>
          <a:p>
            <a:pPr marL="0" indent="0">
              <a:buNone/>
            </a:pPr>
            <a:r>
              <a:rPr lang="en-US" sz="2400" dirty="0"/>
              <a:t>                          //</a:t>
            </a:r>
            <a:r>
              <a:rPr lang="zh-CN" altLang="en-US" sz="2400" dirty="0"/>
              <a:t>数据</a:t>
            </a:r>
            <a:r>
              <a:rPr lang="en-US" sz="2400" dirty="0"/>
              <a:t>data</a:t>
            </a:r>
            <a:r>
              <a:rPr lang="zh-CN" altLang="en-US" sz="2400" dirty="0"/>
              <a:t>入队，尾指针加</a:t>
            </a:r>
            <a:r>
              <a:rPr lang="en-US" altLang="zh-CN" sz="2400" dirty="0"/>
              <a:t>1</a:t>
            </a:r>
            <a:r>
              <a:rPr lang="zh-CN" altLang="en-US" sz="2400" dirty="0"/>
              <a:t>，注意不能溢出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035" y="5076351"/>
            <a:ext cx="1874833" cy="1761207"/>
          </a:xfrm>
          <a:prstGeom prst="rect">
            <a:avLst/>
          </a:prstGeom>
        </p:spPr>
      </p:pic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89"/>
    </mc:Choice>
    <mc:Fallback xmlns="">
      <p:transition spd="slow" advTm="12168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STL </a:t>
            </a:r>
            <a:r>
              <a:rPr lang="en-US" altLang="zh-CN" sz="3600" dirty="0">
                <a:solidFill>
                  <a:srgbClr val="0070C0"/>
                </a:solidFill>
              </a:rPr>
              <a:t>queue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49310"/>
              </p:ext>
            </p:extLst>
          </p:nvPr>
        </p:nvGraphicFramePr>
        <p:xfrm>
          <a:off x="2125216" y="1619354"/>
          <a:ext cx="8003232" cy="3998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queue &lt;Type&gt; q;  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q. push(item);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放进队列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q.front();	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返回队首元素，但不会删除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删除队首元素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q.back();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返回队尾元素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返回元素个数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检查队列是否为空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2"/>
    </mc:Choice>
    <mc:Fallback xmlns="">
      <p:transition spd="slow" advTm="7008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代码</a:t>
            </a:r>
            <a:r>
              <a:rPr lang="zh-CN" altLang="en-US" sz="2000" b="1" dirty="0">
                <a:solidFill>
                  <a:srgbClr val="0070C0"/>
                </a:solidFill>
              </a:rPr>
              <a:t>：洛谷</a:t>
            </a:r>
            <a:r>
              <a:rPr lang="en-US" sz="2000" b="1" dirty="0">
                <a:solidFill>
                  <a:srgbClr val="0070C0"/>
                </a:solidFill>
              </a:rPr>
              <a:t>P1540</a:t>
            </a:r>
            <a:r>
              <a:rPr lang="en-US" sz="2000" dirty="0">
                <a:solidFill>
                  <a:srgbClr val="0070C0"/>
                </a:solidFill>
              </a:rPr>
              <a:t> </a:t>
            </a:r>
            <a:r>
              <a:rPr lang="en-US" sz="2000" dirty="0" smtClean="0">
                <a:solidFill>
                  <a:srgbClr val="0070C0"/>
                </a:solidFill>
              </a:rPr>
              <a:t>             https</a:t>
            </a:r>
            <a:r>
              <a:rPr lang="en-US" sz="2000" dirty="0">
                <a:solidFill>
                  <a:srgbClr val="0070C0"/>
                </a:solidFill>
              </a:rPr>
              <a:t>://www.luogu.com.cn/problem/P1540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68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100" dirty="0"/>
              <a:t>#include&lt;bits/</a:t>
            </a:r>
            <a:r>
              <a:rPr lang="en-US" sz="1100" dirty="0" err="1"/>
              <a:t>stdc</a:t>
            </a:r>
            <a:r>
              <a:rPr lang="en-US" sz="1100" dirty="0"/>
              <a:t>++.h&gt;</a:t>
            </a:r>
          </a:p>
          <a:p>
            <a:pPr marL="0" indent="0">
              <a:buNone/>
            </a:pPr>
            <a:r>
              <a:rPr lang="en-US" sz="1100" dirty="0"/>
              <a:t>using namespace </a:t>
            </a:r>
            <a:r>
              <a:rPr lang="en-US" sz="1100" dirty="0" err="1"/>
              <a:t>std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 err="1"/>
              <a:t>int</a:t>
            </a:r>
            <a:r>
              <a:rPr lang="en-US" sz="1100" dirty="0"/>
              <a:t> hash[1003]={0};  //</a:t>
            </a:r>
            <a:r>
              <a:rPr lang="zh-CN" altLang="en-US" sz="1100" dirty="0"/>
              <a:t>用</a:t>
            </a:r>
            <a:r>
              <a:rPr lang="en-US" sz="1100" dirty="0"/>
              <a:t>hash</a:t>
            </a:r>
            <a:r>
              <a:rPr lang="zh-CN" altLang="en-US" sz="1100" dirty="0"/>
              <a:t>检查内存中有没有单词，</a:t>
            </a:r>
            <a:r>
              <a:rPr lang="en-US" sz="1100" dirty="0"/>
              <a:t>hash[</a:t>
            </a:r>
            <a:r>
              <a:rPr lang="en-US" sz="1100" dirty="0" err="1"/>
              <a:t>i</a:t>
            </a:r>
            <a:r>
              <a:rPr lang="en-US" sz="1100" dirty="0"/>
              <a:t>]=1</a:t>
            </a:r>
            <a:r>
              <a:rPr lang="zh-CN" altLang="en-US" sz="1100" dirty="0"/>
              <a:t>表示单词</a:t>
            </a:r>
            <a:r>
              <a:rPr lang="en-US" sz="1100" dirty="0" err="1"/>
              <a:t>i</a:t>
            </a:r>
            <a:r>
              <a:rPr lang="zh-CN" altLang="en-US" sz="1100" dirty="0"/>
              <a:t>在内存中</a:t>
            </a:r>
          </a:p>
          <a:p>
            <a:pPr marL="0" indent="0">
              <a:buNone/>
            </a:pPr>
            <a:r>
              <a:rPr lang="en-US" sz="1800" dirty="0"/>
              <a:t>queue&lt;</a:t>
            </a:r>
            <a:r>
              <a:rPr lang="en-US" sz="1800" dirty="0" err="1"/>
              <a:t>int</a:t>
            </a:r>
            <a:r>
              <a:rPr lang="en-US" sz="1800" dirty="0"/>
              <a:t>&gt; mem;      //</a:t>
            </a:r>
            <a:r>
              <a:rPr lang="zh-CN" altLang="en-US" sz="1800" dirty="0"/>
              <a:t>用队列模拟内存</a:t>
            </a:r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main(){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m,n</a:t>
            </a:r>
            <a:r>
              <a:rPr lang="en-US" sz="1200" dirty="0"/>
              <a:t>;   </a:t>
            </a:r>
            <a:r>
              <a:rPr lang="en-US" sz="1200" dirty="0" err="1"/>
              <a:t>scanf</a:t>
            </a:r>
            <a:r>
              <a:rPr lang="en-US" sz="1200" dirty="0"/>
              <a:t>("%</a:t>
            </a:r>
            <a:r>
              <a:rPr lang="en-US" sz="1200" dirty="0" err="1"/>
              <a:t>d%d</a:t>
            </a:r>
            <a:r>
              <a:rPr lang="en-US" sz="1200" dirty="0"/>
              <a:t>",&amp;</a:t>
            </a:r>
            <a:r>
              <a:rPr lang="en-US" sz="1200" dirty="0" err="1"/>
              <a:t>m,&amp;n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cnt</a:t>
            </a:r>
            <a:r>
              <a:rPr lang="en-US" sz="1200" dirty="0"/>
              <a:t>=0;          //</a:t>
            </a:r>
            <a:r>
              <a:rPr lang="zh-CN" altLang="en-US" sz="1200" dirty="0"/>
              <a:t>查词典的次数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sz="1200" dirty="0"/>
              <a:t>while(n--){ 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scanf</a:t>
            </a:r>
            <a:r>
              <a:rPr lang="en-US" sz="1200" dirty="0"/>
              <a:t>("%d",&amp;</a:t>
            </a:r>
            <a:r>
              <a:rPr lang="en-US" sz="1200" dirty="0" err="1"/>
              <a:t>en</a:t>
            </a:r>
            <a:r>
              <a:rPr lang="en-US" sz="1200" dirty="0"/>
              <a:t>);    //</a:t>
            </a:r>
            <a:r>
              <a:rPr lang="zh-CN" altLang="en-US" sz="1200" dirty="0"/>
              <a:t>输入一个英文单词</a:t>
            </a:r>
          </a:p>
          <a:p>
            <a:pPr marL="0" indent="0">
              <a:buNone/>
            </a:pPr>
            <a:r>
              <a:rPr lang="zh-CN" altLang="en-US" sz="1200" dirty="0"/>
              <a:t>	</a:t>
            </a:r>
            <a:r>
              <a:rPr lang="en-US" sz="1200" dirty="0"/>
              <a:t>if(!hash[</a:t>
            </a:r>
            <a:r>
              <a:rPr lang="en-US" sz="1200" dirty="0" err="1"/>
              <a:t>en</a:t>
            </a:r>
            <a:r>
              <a:rPr lang="en-US" sz="1200" dirty="0"/>
              <a:t>]){      //</a:t>
            </a:r>
            <a:r>
              <a:rPr lang="zh-CN" altLang="en-US" sz="1200" dirty="0"/>
              <a:t>如果内存中没有这个单词</a:t>
            </a:r>
          </a:p>
          <a:p>
            <a:pPr marL="0" indent="0">
              <a:buNone/>
            </a:pPr>
            <a:r>
              <a:rPr lang="zh-CN" altLang="en-US" sz="1200" dirty="0"/>
              <a:t>		</a:t>
            </a:r>
            <a:r>
              <a:rPr lang="en-US" altLang="zh-CN" sz="1200" dirty="0"/>
              <a:t>++</a:t>
            </a:r>
            <a:r>
              <a:rPr lang="en-US" sz="1200" dirty="0" err="1"/>
              <a:t>cnt</a:t>
            </a:r>
            <a:r>
              <a:rPr lang="en-US" sz="1200" dirty="0"/>
              <a:t>; 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mem.push</a:t>
            </a:r>
            <a:r>
              <a:rPr lang="en-US" sz="1800" dirty="0"/>
              <a:t>(</a:t>
            </a:r>
            <a:r>
              <a:rPr lang="en-US" sz="1800" dirty="0" err="1"/>
              <a:t>en</a:t>
            </a:r>
            <a:r>
              <a:rPr lang="en-US" sz="1800" dirty="0"/>
              <a:t>);   //</a:t>
            </a:r>
            <a:r>
              <a:rPr lang="zh-CN" altLang="en-US" sz="1800" dirty="0"/>
              <a:t>单词进队列，放到队列尾部</a:t>
            </a:r>
          </a:p>
          <a:p>
            <a:pPr marL="0" indent="0">
              <a:buNone/>
            </a:pPr>
            <a:r>
              <a:rPr lang="zh-CN" altLang="en-US" sz="1800" dirty="0"/>
              <a:t>		</a:t>
            </a:r>
            <a:r>
              <a:rPr lang="en-US" sz="1800" dirty="0"/>
              <a:t>hash[</a:t>
            </a:r>
            <a:r>
              <a:rPr lang="en-US" sz="1800" dirty="0" err="1"/>
              <a:t>en</a:t>
            </a:r>
            <a:r>
              <a:rPr lang="en-US" sz="1800" dirty="0"/>
              <a:t>]=1;     //</a:t>
            </a:r>
            <a:r>
              <a:rPr lang="zh-CN" altLang="en-US" sz="1800" dirty="0"/>
              <a:t>记录内存中有这个单词</a:t>
            </a:r>
          </a:p>
          <a:p>
            <a:pPr marL="0" indent="0">
              <a:buNone/>
            </a:pPr>
            <a:r>
              <a:rPr lang="zh-CN" altLang="en-US" sz="1800" dirty="0"/>
              <a:t>		</a:t>
            </a:r>
            <a:r>
              <a:rPr lang="en-US" sz="1800" dirty="0"/>
              <a:t>while(</a:t>
            </a:r>
            <a:r>
              <a:rPr lang="en-US" sz="1800" dirty="0" err="1"/>
              <a:t>mem.size</a:t>
            </a:r>
            <a:r>
              <a:rPr lang="en-US" sz="1800" dirty="0"/>
              <a:t>()&gt;m){         //</a:t>
            </a:r>
            <a:r>
              <a:rPr lang="zh-CN" altLang="en-US" sz="1800" dirty="0"/>
              <a:t>内存满了</a:t>
            </a:r>
          </a:p>
          <a:p>
            <a:pPr marL="0" indent="0">
              <a:buNone/>
            </a:pPr>
            <a:r>
              <a:rPr lang="zh-CN" altLang="en-US" sz="1800" dirty="0"/>
              <a:t>			</a:t>
            </a:r>
            <a:r>
              <a:rPr lang="en-US" sz="1800" dirty="0"/>
              <a:t>hash[</a:t>
            </a:r>
            <a:r>
              <a:rPr lang="en-US" sz="1800" dirty="0" err="1"/>
              <a:t>mem.front</a:t>
            </a:r>
            <a:r>
              <a:rPr lang="en-US" sz="1800" dirty="0"/>
              <a:t>()] = 0;   //</a:t>
            </a:r>
            <a:r>
              <a:rPr lang="zh-CN" altLang="en-US" sz="1800" dirty="0"/>
              <a:t>从内存中去掉单词</a:t>
            </a:r>
          </a:p>
          <a:p>
            <a:pPr marL="0" indent="0">
              <a:buNone/>
            </a:pPr>
            <a:r>
              <a:rPr lang="zh-CN" altLang="en-US" sz="1800" dirty="0"/>
              <a:t>			</a:t>
            </a:r>
            <a:r>
              <a:rPr lang="en-US" sz="1800" dirty="0" err="1"/>
              <a:t>mem.pop</a:t>
            </a:r>
            <a:r>
              <a:rPr lang="en-US" sz="1800" dirty="0"/>
              <a:t>();               //</a:t>
            </a:r>
            <a:r>
              <a:rPr lang="zh-CN" altLang="en-US" sz="1800" dirty="0"/>
              <a:t>从队头去掉</a:t>
            </a:r>
          </a:p>
          <a:p>
            <a:pPr marL="0" indent="0">
              <a:buNone/>
            </a:pPr>
            <a:r>
              <a:rPr lang="zh-CN" altLang="en-US" sz="1800" dirty="0"/>
              <a:t>			</a:t>
            </a:r>
            <a:r>
              <a:rPr lang="en-US" altLang="zh-CN" sz="1200" dirty="0"/>
              <a:t>}</a:t>
            </a:r>
          </a:p>
          <a:p>
            <a:pPr marL="0" indent="0">
              <a:buNone/>
            </a:pPr>
            <a:r>
              <a:rPr lang="en-US" altLang="zh-CN" sz="1200" dirty="0"/>
              <a:t>		}</a:t>
            </a:r>
          </a:p>
          <a:p>
            <a:pPr marL="0" indent="0">
              <a:buNone/>
            </a:pPr>
            <a:r>
              <a:rPr lang="en-US" altLang="zh-CN" sz="1200" dirty="0"/>
              <a:t>	}</a:t>
            </a:r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("%d\n",</a:t>
            </a:r>
            <a:r>
              <a:rPr lang="en-US" sz="1200" dirty="0" err="1"/>
              <a:t>cnt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	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094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44"/>
    </mc:Choice>
    <mc:Fallback xmlns="">
      <p:transition spd="slow" advTm="5154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手写</a:t>
            </a:r>
            <a:r>
              <a:rPr lang="zh-CN" altLang="en-US" sz="3200" dirty="0">
                <a:solidFill>
                  <a:srgbClr val="0070C0"/>
                </a:solidFill>
              </a:rPr>
              <a:t>循环队列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3135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#include&lt;bits/</a:t>
            </a:r>
            <a:r>
              <a:rPr lang="en-US" sz="1200" dirty="0" err="1"/>
              <a:t>stdc</a:t>
            </a:r>
            <a:r>
              <a:rPr lang="en-US" sz="1200" dirty="0"/>
              <a:t>++.h&gt;</a:t>
            </a:r>
          </a:p>
          <a:p>
            <a:pPr marL="0" indent="0">
              <a:buNone/>
            </a:pPr>
            <a:r>
              <a:rPr lang="en-US" sz="1200" dirty="0"/>
              <a:t>#define MAXQSIZE 1003      //</a:t>
            </a:r>
            <a:r>
              <a:rPr lang="zh-CN" altLang="en-US" sz="1200" dirty="0"/>
              <a:t>队列大小</a:t>
            </a:r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hash[MAXQSIZE]={0};    //</a:t>
            </a:r>
            <a:r>
              <a:rPr lang="zh-CN" altLang="en-US" sz="1200" dirty="0"/>
              <a:t>用</a:t>
            </a:r>
            <a:r>
              <a:rPr lang="en-US" sz="1200" dirty="0"/>
              <a:t>hash</a:t>
            </a:r>
            <a:r>
              <a:rPr lang="zh-CN" altLang="en-US" sz="1200" dirty="0"/>
              <a:t>检查内存中有没有单词</a:t>
            </a:r>
          </a:p>
          <a:p>
            <a:pPr marL="0" indent="0">
              <a:buNone/>
            </a:pP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myqueue</a:t>
            </a:r>
            <a:r>
              <a:rPr lang="en-US" sz="1600" dirty="0"/>
              <a:t>{                 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data[MAXQSIZE];    //</a:t>
            </a:r>
            <a:r>
              <a:rPr lang="zh-CN" altLang="en-US" sz="1600" dirty="0"/>
              <a:t>分配静态空间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front;            </a:t>
            </a:r>
            <a:r>
              <a:rPr lang="en-US" sz="1600" dirty="0" smtClean="0"/>
              <a:t>            </a:t>
            </a:r>
            <a:r>
              <a:rPr lang="en-US" sz="1600" dirty="0"/>
              <a:t>//</a:t>
            </a:r>
            <a:r>
              <a:rPr lang="zh-CN" altLang="en-US" sz="1600" dirty="0"/>
              <a:t>队头，指向队头的元素</a:t>
            </a: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rear;             </a:t>
            </a:r>
            <a:r>
              <a:rPr lang="en-US" sz="1600" dirty="0" smtClean="0"/>
              <a:t>             </a:t>
            </a:r>
            <a:r>
              <a:rPr lang="en-US" sz="1600" dirty="0"/>
              <a:t>//</a:t>
            </a:r>
            <a:r>
              <a:rPr lang="zh-CN" altLang="en-US" sz="1600" dirty="0"/>
              <a:t>队尾，指向下一个可以放元素的空位置</a:t>
            </a: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en-US" sz="1600" dirty="0"/>
              <a:t>bool </a:t>
            </a:r>
            <a:r>
              <a:rPr lang="en-US" sz="1600" dirty="0" err="1"/>
              <a:t>init</a:t>
            </a:r>
            <a:r>
              <a:rPr lang="en-US" sz="1600" dirty="0"/>
              <a:t>(){         </a:t>
            </a:r>
            <a:r>
              <a:rPr lang="en-US" sz="1600" dirty="0" smtClean="0"/>
              <a:t>            </a:t>
            </a:r>
            <a:r>
              <a:rPr lang="en-US" sz="1600" dirty="0"/>
              <a:t>//</a:t>
            </a:r>
            <a:r>
              <a:rPr lang="zh-CN" altLang="en-US" sz="1600" dirty="0"/>
              <a:t>初始化</a:t>
            </a:r>
          </a:p>
          <a:p>
            <a:pPr marL="0" indent="0">
              <a:buNone/>
            </a:pPr>
            <a:r>
              <a:rPr lang="en-US" sz="1600" dirty="0"/>
              <a:t>        front = rear = 0;</a:t>
            </a:r>
          </a:p>
          <a:p>
            <a:pPr marL="0" indent="0">
              <a:buNone/>
            </a:pPr>
            <a:r>
              <a:rPr lang="en-US" sz="1600" dirty="0"/>
              <a:t>        return true;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size(){            //</a:t>
            </a:r>
            <a:r>
              <a:rPr lang="zh-CN" altLang="en-US" sz="1800" dirty="0"/>
              <a:t>返回队列长度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sz="1800" dirty="0"/>
              <a:t>return (rear - front + MAXQSIZE) % MAXQSIZE;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bool push(</a:t>
            </a:r>
            <a:r>
              <a:rPr lang="en-US" sz="1800" dirty="0" err="1"/>
              <a:t>int</a:t>
            </a:r>
            <a:r>
              <a:rPr lang="en-US" sz="1800" dirty="0"/>
              <a:t> e){      //</a:t>
            </a:r>
            <a:r>
              <a:rPr lang="zh-CN" altLang="en-US" sz="1800" dirty="0"/>
              <a:t>队尾插入新元素。新的</a:t>
            </a:r>
            <a:r>
              <a:rPr lang="en-US" sz="1800" dirty="0"/>
              <a:t>rear</a:t>
            </a:r>
            <a:r>
              <a:rPr lang="zh-CN" altLang="en-US" sz="1800" dirty="0"/>
              <a:t>指向下一个空的位置</a:t>
            </a:r>
          </a:p>
          <a:p>
            <a:pPr marL="0" indent="0">
              <a:buNone/>
            </a:pPr>
            <a:r>
              <a:rPr lang="zh-CN" altLang="en-US" sz="1600" dirty="0"/>
              <a:t>         </a:t>
            </a:r>
            <a:r>
              <a:rPr lang="en-US" sz="1600" dirty="0"/>
              <a:t>if((rear + 1) % MAXQSIZE == front ) return false;    //</a:t>
            </a:r>
            <a:r>
              <a:rPr lang="zh-CN" altLang="en-US" sz="1600" dirty="0"/>
              <a:t>队列满</a:t>
            </a:r>
          </a:p>
          <a:p>
            <a:pPr marL="0" indent="0">
              <a:buNone/>
            </a:pPr>
            <a:r>
              <a:rPr lang="zh-CN" altLang="en-US" sz="1600" dirty="0"/>
              <a:t>         </a:t>
            </a:r>
            <a:r>
              <a:rPr lang="en-US" sz="1600" dirty="0"/>
              <a:t>data[rear] = e;</a:t>
            </a:r>
          </a:p>
          <a:p>
            <a:pPr marL="0" indent="0">
              <a:buNone/>
            </a:pPr>
            <a:r>
              <a:rPr lang="en-US" sz="1600" dirty="0"/>
              <a:t>         rear = (rear + 1) % MAXQSIZE;</a:t>
            </a:r>
          </a:p>
          <a:p>
            <a:pPr marL="0" indent="0">
              <a:buNone/>
            </a:pPr>
            <a:r>
              <a:rPr lang="en-US" sz="1600" dirty="0"/>
              <a:t>         return true;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bool pop(</a:t>
            </a:r>
            <a:r>
              <a:rPr lang="en-US" sz="1600" dirty="0" err="1"/>
              <a:t>int</a:t>
            </a:r>
            <a:r>
              <a:rPr lang="en-US" sz="1600" dirty="0"/>
              <a:t> &amp;e){      //</a:t>
            </a:r>
            <a:r>
              <a:rPr lang="zh-CN" altLang="en-US" sz="1600" dirty="0"/>
              <a:t>删除队头元素，并返回它</a:t>
            </a:r>
          </a:p>
          <a:p>
            <a:pPr marL="0" indent="0">
              <a:buNone/>
            </a:pPr>
            <a:r>
              <a:rPr lang="zh-CN" altLang="en-US" sz="1600" dirty="0"/>
              <a:t>         </a:t>
            </a:r>
            <a:r>
              <a:rPr lang="en-US" sz="1600" dirty="0"/>
              <a:t>if(front == rear) return false;   //</a:t>
            </a:r>
            <a:r>
              <a:rPr lang="zh-CN" altLang="en-US" sz="1600" dirty="0"/>
              <a:t>队列空</a:t>
            </a:r>
          </a:p>
          <a:p>
            <a:pPr marL="0" indent="0">
              <a:buNone/>
            </a:pPr>
            <a:r>
              <a:rPr lang="zh-CN" altLang="en-US" sz="1600" dirty="0"/>
              <a:t>         </a:t>
            </a:r>
            <a:r>
              <a:rPr lang="en-US" sz="1600" dirty="0"/>
              <a:t>e = data[front];</a:t>
            </a:r>
          </a:p>
          <a:p>
            <a:pPr marL="0" indent="0">
              <a:buNone/>
            </a:pPr>
            <a:r>
              <a:rPr lang="en-US" sz="1600" dirty="0"/>
              <a:t>         front = (front + 1) % MAXQSIZE;</a:t>
            </a:r>
          </a:p>
          <a:p>
            <a:pPr marL="0" indent="0">
              <a:buNone/>
            </a:pPr>
            <a:r>
              <a:rPr lang="en-US" sz="1600" dirty="0"/>
              <a:t>         return true;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}Q;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Q.init</a:t>
            </a:r>
            <a:r>
              <a:rPr lang="en-US" sz="1600" dirty="0"/>
              <a:t>();   //</a:t>
            </a:r>
            <a:r>
              <a:rPr lang="zh-CN" altLang="en-US" sz="1600" dirty="0"/>
              <a:t>初始化队列</a:t>
            </a: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m,n</a:t>
            </a:r>
            <a:r>
              <a:rPr lang="en-US" sz="1600" dirty="0"/>
              <a:t>;  </a:t>
            </a: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d%d</a:t>
            </a:r>
            <a:r>
              <a:rPr lang="en-US" sz="1600" dirty="0"/>
              <a:t>",&amp;</a:t>
            </a:r>
            <a:r>
              <a:rPr lang="en-US" sz="1600" dirty="0" err="1"/>
              <a:t>m,&amp;n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cnt</a:t>
            </a:r>
            <a:r>
              <a:rPr lang="en-US" sz="1600" dirty="0"/>
              <a:t> = 0;</a:t>
            </a:r>
          </a:p>
          <a:p>
            <a:pPr marL="0" indent="0">
              <a:buNone/>
            </a:pPr>
            <a:r>
              <a:rPr lang="en-US" sz="1600" dirty="0"/>
              <a:t>    while(n--){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;  </a:t>
            </a:r>
            <a:r>
              <a:rPr lang="en-US" sz="1600" dirty="0" err="1"/>
              <a:t>scanf</a:t>
            </a:r>
            <a:r>
              <a:rPr lang="en-US" sz="1600" dirty="0"/>
              <a:t>("%d",&amp;</a:t>
            </a:r>
            <a:r>
              <a:rPr lang="en-US" sz="1600" dirty="0" err="1"/>
              <a:t>en</a:t>
            </a:r>
            <a:r>
              <a:rPr lang="en-US" sz="1600" dirty="0"/>
              <a:t>);    //</a:t>
            </a:r>
            <a:r>
              <a:rPr lang="zh-CN" altLang="en-US" sz="1600" dirty="0"/>
              <a:t>输入一个英文单词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sz="1600" dirty="0"/>
              <a:t>if(!hash[</a:t>
            </a:r>
            <a:r>
              <a:rPr lang="en-US" sz="1600" dirty="0" err="1"/>
              <a:t>en</a:t>
            </a:r>
            <a:r>
              <a:rPr lang="en-US" sz="1600" dirty="0"/>
              <a:t>]){               //</a:t>
            </a:r>
            <a:r>
              <a:rPr lang="zh-CN" altLang="en-US" sz="1600" dirty="0"/>
              <a:t>如果内存中没有这个单词</a:t>
            </a:r>
          </a:p>
          <a:p>
            <a:pPr marL="0" indent="0">
              <a:buNone/>
            </a:pPr>
            <a:r>
              <a:rPr lang="zh-CN" altLang="en-US" sz="1600" dirty="0"/>
              <a:t>		</a:t>
            </a:r>
            <a:r>
              <a:rPr lang="en-US" altLang="zh-CN" sz="1600" dirty="0"/>
              <a:t>++</a:t>
            </a:r>
            <a:r>
              <a:rPr lang="en-US" sz="1600" dirty="0" err="1"/>
              <a:t>cnt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Q.push</a:t>
            </a:r>
            <a:r>
              <a:rPr lang="en-US" sz="1600" dirty="0"/>
              <a:t>(</a:t>
            </a:r>
            <a:r>
              <a:rPr lang="en-US" sz="1600" dirty="0" err="1"/>
              <a:t>en</a:t>
            </a:r>
            <a:r>
              <a:rPr lang="en-US" sz="1600" dirty="0"/>
              <a:t>);              //</a:t>
            </a:r>
            <a:r>
              <a:rPr lang="zh-CN" altLang="en-US" sz="1600" dirty="0"/>
              <a:t>单词进队列，放到队列尾部</a:t>
            </a:r>
          </a:p>
          <a:p>
            <a:pPr marL="0" indent="0">
              <a:buNone/>
            </a:pPr>
            <a:r>
              <a:rPr lang="zh-CN" altLang="en-US" sz="1600" dirty="0"/>
              <a:t>		</a:t>
            </a:r>
            <a:r>
              <a:rPr lang="en-US" sz="1600" dirty="0"/>
              <a:t>hash[</a:t>
            </a:r>
            <a:r>
              <a:rPr lang="en-US" sz="1600" dirty="0" err="1"/>
              <a:t>en</a:t>
            </a:r>
            <a:r>
              <a:rPr lang="en-US" sz="1600" dirty="0"/>
              <a:t>]=1;</a:t>
            </a:r>
          </a:p>
          <a:p>
            <a:pPr marL="0" indent="0">
              <a:buNone/>
            </a:pPr>
            <a:r>
              <a:rPr lang="en-US" sz="1600" dirty="0"/>
              <a:t>		while(</a:t>
            </a:r>
            <a:r>
              <a:rPr lang="en-US" sz="1600" dirty="0" err="1"/>
              <a:t>Q.size</a:t>
            </a:r>
            <a:r>
              <a:rPr lang="en-US" sz="1600" dirty="0"/>
              <a:t>()&gt;m){       //</a:t>
            </a:r>
            <a:r>
              <a:rPr lang="zh-CN" altLang="en-US" sz="1600" dirty="0"/>
              <a:t>内存满了</a:t>
            </a:r>
          </a:p>
          <a:p>
            <a:pPr marL="0" indent="0">
              <a:buNone/>
            </a:pPr>
            <a:r>
              <a:rPr lang="zh-CN" altLang="en-US" sz="1600" dirty="0"/>
              <a:t>       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Q.pop</a:t>
            </a:r>
            <a:r>
              <a:rPr lang="en-US" sz="1600" dirty="0"/>
              <a:t>(</a:t>
            </a:r>
            <a:r>
              <a:rPr lang="en-US" sz="1600" dirty="0" err="1"/>
              <a:t>tmp</a:t>
            </a:r>
            <a:r>
              <a:rPr lang="en-US" sz="1600" dirty="0"/>
              <a:t>);      //</a:t>
            </a:r>
            <a:r>
              <a:rPr lang="zh-CN" altLang="en-US" sz="1600" dirty="0"/>
              <a:t>删除队头</a:t>
            </a:r>
          </a:p>
          <a:p>
            <a:pPr marL="0" indent="0">
              <a:buNone/>
            </a:pPr>
            <a:r>
              <a:rPr lang="zh-CN" altLang="en-US" sz="1600" dirty="0"/>
              <a:t>			</a:t>
            </a:r>
            <a:r>
              <a:rPr lang="en-US" sz="1600" dirty="0"/>
              <a:t>hash[</a:t>
            </a:r>
            <a:r>
              <a:rPr lang="en-US" sz="1600" dirty="0" err="1"/>
              <a:t>tmp</a:t>
            </a:r>
            <a:r>
              <a:rPr lang="en-US" sz="1600" dirty="0"/>
              <a:t>] = 0;       //</a:t>
            </a:r>
            <a:r>
              <a:rPr lang="zh-CN" altLang="en-US" sz="1600" dirty="0"/>
              <a:t>从内存中去掉单词    			</a:t>
            </a:r>
          </a:p>
          <a:p>
            <a:pPr marL="0" indent="0">
              <a:buNone/>
            </a:pPr>
            <a:r>
              <a:rPr lang="zh-CN" altLang="en-US" sz="1600" dirty="0"/>
              <a:t>			</a:t>
            </a:r>
            <a:r>
              <a:rPr lang="en-US" altLang="zh-CN" sz="1600" dirty="0"/>
              <a:t>}</a:t>
            </a:r>
          </a:p>
          <a:p>
            <a:pPr marL="0" indent="0">
              <a:buNone/>
            </a:pPr>
            <a:r>
              <a:rPr lang="en-US" altLang="zh-CN" sz="1600" dirty="0"/>
              <a:t>		}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("%d\n",</a:t>
            </a:r>
            <a:r>
              <a:rPr lang="en-US" sz="1600" dirty="0" err="1"/>
              <a:t>cnt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368" y="978399"/>
            <a:ext cx="2034633" cy="16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56"/>
    </mc:Choice>
    <mc:Fallback xmlns="">
      <p:transition spd="slow" advTm="6125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双</a:t>
            </a:r>
            <a:r>
              <a:rPr lang="zh-CN" altLang="en-US" sz="3200" b="1" dirty="0">
                <a:solidFill>
                  <a:srgbClr val="0070C0"/>
                </a:solidFill>
              </a:rPr>
              <a:t>端队列和单调队列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双端队列：是一种具有</a:t>
            </a:r>
            <a:r>
              <a:rPr lang="zh-CN" altLang="en-US" sz="2400" dirty="0">
                <a:solidFill>
                  <a:srgbClr val="FF0000"/>
                </a:solidFill>
              </a:rPr>
              <a:t>队列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栈</a:t>
            </a:r>
            <a:r>
              <a:rPr lang="zh-CN" altLang="en-US" sz="2400" dirty="0"/>
              <a:t>性质的数据结构，它能在两端进行插入和删除，而且也只能在两端插入和删除。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单调队列（用双端队列实现）：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）队列中的元素单调有序；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）单调队列的队头和队尾都能入队和出队。</a:t>
            </a:r>
            <a:endParaRPr lang="en-US" altLang="zh-CN" sz="2400" dirty="0"/>
          </a:p>
          <a:p>
            <a:endParaRPr lang="en-US" sz="24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35"/>
    </mc:Choice>
    <mc:Fallback xmlns="">
      <p:transition spd="slow" advTm="10403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833</Words>
  <Application>Microsoft Office PowerPoint</Application>
  <PresentationFormat>宽屏</PresentationFormat>
  <Paragraphs>111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默认设计模板</vt:lpstr>
      <vt:lpstr>1.2 队列</vt:lpstr>
      <vt:lpstr>两种实现：链队列、循环队列</vt:lpstr>
      <vt:lpstr>队列的极简代码</vt:lpstr>
      <vt:lpstr>STL queue</vt:lpstr>
      <vt:lpstr>代码：洛谷P1540              https://www.luogu.com.cn/problem/P1540</vt:lpstr>
      <vt:lpstr>手写循环队列</vt:lpstr>
      <vt:lpstr> 双端队列和单调队列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1637</cp:revision>
  <dcterms:created xsi:type="dcterms:W3CDTF">2012-02-15T09:22:00Z</dcterms:created>
  <dcterms:modified xsi:type="dcterms:W3CDTF">2023-02-23T08:46:59Z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