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620" r:id="rId2"/>
    <p:sldId id="621" r:id="rId3"/>
    <p:sldId id="623" r:id="rId4"/>
    <p:sldId id="624" r:id="rId5"/>
    <p:sldId id="603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620"/>
            <p14:sldId id="621"/>
            <p14:sldId id="623"/>
            <p14:sldId id="624"/>
            <p14:sldId id="603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66" d="100"/>
          <a:sy n="66" d="100"/>
        </p:scale>
        <p:origin x="2283" y="915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6068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0941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88412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3326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2425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218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6636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1287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7943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4285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1576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09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417639"/>
            <a:ext cx="6840760" cy="4708525"/>
          </a:xfrm>
        </p:spPr>
        <p:txBody>
          <a:bodyPr/>
          <a:lstStyle/>
          <a:p>
            <a:r>
              <a:rPr lang="zh-CN" altLang="zh-CN" sz="2800" dirty="0"/>
              <a:t>栈</a:t>
            </a:r>
            <a:r>
              <a:rPr lang="zh-CN" altLang="en-US" sz="2800" dirty="0"/>
              <a:t>：</a:t>
            </a:r>
            <a:r>
              <a:rPr lang="zh-CN" altLang="zh-CN" sz="2800" dirty="0"/>
              <a:t>特点是“先进后出”。</a:t>
            </a:r>
            <a:endParaRPr lang="en-US" altLang="zh-CN" sz="2800" dirty="0"/>
          </a:p>
          <a:p>
            <a:pPr lvl="1"/>
            <a:r>
              <a:rPr lang="zh-CN" altLang="zh-CN" sz="2400" dirty="0"/>
              <a:t>坐电梯时，先进电梯的，最后出来</a:t>
            </a:r>
            <a:r>
              <a:rPr lang="zh-CN" altLang="zh-CN" sz="2400" dirty="0" smtClean="0"/>
              <a:t>；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lvl="1"/>
            <a:r>
              <a:rPr lang="zh-CN" altLang="zh-CN" sz="2400" dirty="0"/>
              <a:t>一盒泡腾片，最先放进盒子的药片位于最底层，最后被拿出来。</a:t>
            </a:r>
          </a:p>
          <a:p>
            <a:endParaRPr lang="zh-CN" altLang="en-US" sz="2800" dirty="0"/>
          </a:p>
        </p:txBody>
      </p:sp>
      <p:pic>
        <p:nvPicPr>
          <p:cNvPr id="17412" name="Picture 4" descr="https://timgsa.baidu.com/timg?image&amp;quality=80&amp;size=b9999_10000&amp;sec=1555646887327&amp;di=2a92208405fa4f397f7cec7a9764f222&amp;imgtype=0&amp;src=http%3A%2F%2Fimgs.soufun.com%2Fnews%2F2015_07%2F30%2F64%2F1%2Fshop%2F0042828257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77" y="3807425"/>
            <a:ext cx="3439193" cy="236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645977" y="306306"/>
            <a:ext cx="402020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  </a:t>
            </a: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536160" y="147598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1700808"/>
            <a:ext cx="3128044" cy="4089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17"/>
    </mc:Choice>
    <mc:Fallback xmlns="">
      <p:transition spd="slow" advTm="5991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rgbClr val="0070C0"/>
                </a:solidFill>
              </a:rPr>
              <a:t>STL </a:t>
            </a:r>
            <a:r>
              <a:rPr lang="en-US" altLang="zh-CN" sz="3600" dirty="0">
                <a:solidFill>
                  <a:srgbClr val="0070C0"/>
                </a:solidFill>
              </a:rPr>
              <a:t>stack</a:t>
            </a:r>
            <a:endParaRPr lang="zh-CN" altLang="en-US" sz="360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87791"/>
              </p:ext>
            </p:extLst>
          </p:nvPr>
        </p:nvGraphicFramePr>
        <p:xfrm>
          <a:off x="1775520" y="1826171"/>
          <a:ext cx="8712968" cy="3835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1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例子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chemeClr val="bg1"/>
                          </a:solidFill>
                          <a:effectLst/>
                        </a:rPr>
                        <a:t>stack&lt;</a:t>
                      </a:r>
                      <a:r>
                        <a:rPr lang="en-US" sz="24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r>
                        <a:rPr lang="en-US" sz="2400" kern="100" dirty="0" smtClean="0">
                          <a:solidFill>
                            <a:schemeClr val="bg1"/>
                          </a:solidFill>
                          <a:effectLst/>
                        </a:rPr>
                        <a:t>&gt; s;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定义栈，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为数据类型，如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，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float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，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char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等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chemeClr val="bg1"/>
                          </a:solidFill>
                          <a:effectLst/>
                        </a:rPr>
                        <a:t>s.push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(item);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把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放到栈顶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s.top();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返回栈顶的元素，但不会删除。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s.pop();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删除栈顶的元素，但不会返回。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s.size();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返回栈中元素的个数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6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s.empty();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检查栈是否为空，如果为空返回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，否则返回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60"/>
    </mc:Choice>
    <mc:Fallback xmlns="">
      <p:transition spd="slow" advTm="4436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0"/>
            <a:ext cx="8229600" cy="6741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200" dirty="0"/>
              <a:t>#include&lt;bits/</a:t>
            </a:r>
            <a:r>
              <a:rPr lang="en-US" altLang="zh-CN" sz="1200" dirty="0" err="1"/>
              <a:t>stdc</a:t>
            </a:r>
            <a:r>
              <a:rPr lang="en-US" altLang="zh-CN" sz="1200" dirty="0"/>
              <a:t>++.h&gt;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using namespace std;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400" dirty="0"/>
              <a:t>int main(){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	int n;  	char </a:t>
            </a:r>
            <a:r>
              <a:rPr lang="en-US" altLang="zh-CN" sz="1400" dirty="0" err="1"/>
              <a:t>ch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d",&amp;n</a:t>
            </a:r>
            <a:r>
              <a:rPr lang="en-US" altLang="zh-CN" sz="1400" dirty="0"/>
              <a:t>);  </a:t>
            </a:r>
            <a:r>
              <a:rPr lang="en-US" altLang="zh-CN" sz="1400" dirty="0" err="1"/>
              <a:t>getchar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	while(n--){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800" dirty="0"/>
              <a:t>	     </a:t>
            </a:r>
            <a:r>
              <a:rPr lang="en-US" altLang="zh-CN" sz="1900" dirty="0">
                <a:solidFill>
                  <a:srgbClr val="FF0000"/>
                </a:solidFill>
              </a:rPr>
              <a:t>stack&lt;char&gt; s</a:t>
            </a:r>
            <a:r>
              <a:rPr lang="en-US" altLang="zh-CN" sz="1900" dirty="0"/>
              <a:t>;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	     while(true){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		</a:t>
            </a:r>
            <a:r>
              <a:rPr lang="en-US" altLang="zh-CN" sz="1900" dirty="0" err="1"/>
              <a:t>ch</a:t>
            </a:r>
            <a:r>
              <a:rPr lang="en-US" altLang="zh-CN" sz="1900" dirty="0"/>
              <a:t> = </a:t>
            </a:r>
            <a:r>
              <a:rPr lang="en-US" altLang="zh-CN" sz="1900" dirty="0" err="1"/>
              <a:t>getchar</a:t>
            </a:r>
            <a:r>
              <a:rPr lang="en-US" altLang="zh-CN" sz="1900" dirty="0"/>
              <a:t>();                   //</a:t>
            </a:r>
            <a:r>
              <a:rPr lang="zh-CN" altLang="zh-CN" sz="1900" dirty="0"/>
              <a:t>一次读入一个字符</a:t>
            </a:r>
          </a:p>
          <a:p>
            <a:pPr marL="0" indent="0">
              <a:buNone/>
            </a:pPr>
            <a:r>
              <a:rPr lang="en-US" altLang="zh-CN" sz="1900" dirty="0"/>
              <a:t>	            	if(</a:t>
            </a:r>
            <a:r>
              <a:rPr lang="en-US" altLang="zh-CN" sz="1900" dirty="0" err="1"/>
              <a:t>ch</a:t>
            </a:r>
            <a:r>
              <a:rPr lang="en-US" altLang="zh-CN" sz="1900" dirty="0"/>
              <a:t>==' '||</a:t>
            </a:r>
            <a:r>
              <a:rPr lang="en-US" altLang="zh-CN" sz="1900" dirty="0" err="1"/>
              <a:t>ch</a:t>
            </a:r>
            <a:r>
              <a:rPr lang="en-US" altLang="zh-CN" sz="1900" dirty="0"/>
              <a:t>=='\n'||</a:t>
            </a:r>
            <a:r>
              <a:rPr lang="en-US" altLang="zh-CN" sz="1900" dirty="0" err="1"/>
              <a:t>ch</a:t>
            </a:r>
            <a:r>
              <a:rPr lang="en-US" altLang="zh-CN" sz="1900" dirty="0"/>
              <a:t>==EOF){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			while(!</a:t>
            </a:r>
            <a:r>
              <a:rPr lang="en-US" altLang="zh-CN" sz="1900" dirty="0" err="1"/>
              <a:t>s.</a:t>
            </a:r>
            <a:r>
              <a:rPr lang="en-US" altLang="zh-CN" sz="1900" dirty="0" err="1">
                <a:solidFill>
                  <a:srgbClr val="FF0000"/>
                </a:solidFill>
              </a:rPr>
              <a:t>empty</a:t>
            </a:r>
            <a:r>
              <a:rPr lang="en-US" altLang="zh-CN" sz="1900" dirty="0"/>
              <a:t>()){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				</a:t>
            </a:r>
            <a:r>
              <a:rPr lang="en-US" altLang="zh-CN" sz="1900" dirty="0" err="1"/>
              <a:t>printf</a:t>
            </a:r>
            <a:r>
              <a:rPr lang="en-US" altLang="zh-CN" sz="1900" dirty="0"/>
              <a:t>("%c",</a:t>
            </a:r>
            <a:r>
              <a:rPr lang="en-US" altLang="zh-CN" sz="1900" dirty="0" err="1"/>
              <a:t>s.</a:t>
            </a:r>
            <a:r>
              <a:rPr lang="en-US" altLang="zh-CN" sz="1900" dirty="0" err="1">
                <a:solidFill>
                  <a:srgbClr val="FF0000"/>
                </a:solidFill>
              </a:rPr>
              <a:t>top</a:t>
            </a:r>
            <a:r>
              <a:rPr lang="en-US" altLang="zh-CN" sz="1900" dirty="0"/>
              <a:t>());  //</a:t>
            </a:r>
            <a:r>
              <a:rPr lang="zh-CN" altLang="zh-CN" sz="1900" dirty="0"/>
              <a:t>输出栈顶</a:t>
            </a:r>
          </a:p>
          <a:p>
            <a:pPr marL="0" indent="0">
              <a:buNone/>
            </a:pPr>
            <a:r>
              <a:rPr lang="en-US" altLang="zh-CN" sz="1900" dirty="0"/>
              <a:t>				</a:t>
            </a:r>
            <a:r>
              <a:rPr lang="en-US" altLang="zh-CN" sz="1900" dirty="0" err="1"/>
              <a:t>s.</a:t>
            </a:r>
            <a:r>
              <a:rPr lang="en-US" altLang="zh-CN" sz="1900" dirty="0" err="1">
                <a:solidFill>
                  <a:srgbClr val="FF0000"/>
                </a:solidFill>
              </a:rPr>
              <a:t>pop</a:t>
            </a:r>
            <a:r>
              <a:rPr lang="en-US" altLang="zh-CN" sz="1900" dirty="0"/>
              <a:t>();                  //</a:t>
            </a:r>
            <a:r>
              <a:rPr lang="zh-CN" altLang="zh-CN" sz="1900" dirty="0"/>
              <a:t>清除栈顶</a:t>
            </a:r>
          </a:p>
          <a:p>
            <a:pPr marL="0" indent="0">
              <a:buNone/>
            </a:pPr>
            <a:r>
              <a:rPr lang="en-US" altLang="zh-CN" sz="1900" dirty="0"/>
              <a:t>			}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			if(</a:t>
            </a:r>
            <a:r>
              <a:rPr lang="en-US" altLang="zh-CN" sz="1900" dirty="0" err="1"/>
              <a:t>ch</a:t>
            </a:r>
            <a:r>
              <a:rPr lang="en-US" altLang="zh-CN" sz="1900" dirty="0"/>
              <a:t>=='\n'||</a:t>
            </a:r>
            <a:r>
              <a:rPr lang="en-US" altLang="zh-CN" sz="1900" dirty="0" err="1"/>
              <a:t>ch</a:t>
            </a:r>
            <a:r>
              <a:rPr lang="en-US" altLang="zh-CN" sz="1900" dirty="0"/>
              <a:t>==EOF)  break;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				</a:t>
            </a:r>
            <a:r>
              <a:rPr lang="en-US" altLang="zh-CN" sz="1900" dirty="0" err="1"/>
              <a:t>printf</a:t>
            </a:r>
            <a:r>
              <a:rPr lang="en-US" altLang="zh-CN" sz="1900" dirty="0"/>
              <a:t>(" ");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		}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		else   </a:t>
            </a:r>
            <a:r>
              <a:rPr lang="en-US" altLang="zh-CN" sz="1900" dirty="0" err="1"/>
              <a:t>s.</a:t>
            </a:r>
            <a:r>
              <a:rPr lang="en-US" altLang="zh-CN" sz="1900" dirty="0" err="1">
                <a:solidFill>
                  <a:srgbClr val="FF0000"/>
                </a:solidFill>
              </a:rPr>
              <a:t>push</a:t>
            </a:r>
            <a:r>
              <a:rPr lang="en-US" altLang="zh-CN" sz="1900" dirty="0"/>
              <a:t>(</a:t>
            </a:r>
            <a:r>
              <a:rPr lang="en-US" altLang="zh-CN" sz="1900" dirty="0" err="1"/>
              <a:t>ch</a:t>
            </a:r>
            <a:r>
              <a:rPr lang="en-US" altLang="zh-CN" sz="1900" dirty="0"/>
              <a:t>);                //</a:t>
            </a:r>
            <a:r>
              <a:rPr lang="zh-CN" altLang="zh-CN" sz="1900" dirty="0"/>
              <a:t>入栈</a:t>
            </a:r>
          </a:p>
          <a:p>
            <a:pPr marL="0" indent="0">
              <a:buNone/>
            </a:pPr>
            <a:r>
              <a:rPr lang="en-US" altLang="zh-CN" sz="1900" dirty="0"/>
              <a:t>	</a:t>
            </a:r>
            <a:r>
              <a:rPr lang="en-US" altLang="zh-CN" sz="1500" dirty="0"/>
              <a:t>       }</a:t>
            </a:r>
            <a:endParaRPr lang="zh-CN" altLang="zh-CN" sz="1500" dirty="0"/>
          </a:p>
          <a:p>
            <a:pPr marL="0" indent="0">
              <a:buNone/>
            </a:pPr>
            <a:r>
              <a:rPr lang="en-US" altLang="zh-CN" sz="1400" dirty="0"/>
              <a:t>	   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	}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	return 0;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7032104" y="720388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hdu</a:t>
            </a:r>
            <a:r>
              <a:rPr lang="en-US" altLang="zh-CN" dirty="0">
                <a:solidFill>
                  <a:srgbClr val="0070C0"/>
                </a:solidFill>
              </a:rPr>
              <a:t> 1062  </a:t>
            </a:r>
            <a:r>
              <a:rPr lang="zh-CN" altLang="zh-CN" dirty="0">
                <a:solidFill>
                  <a:srgbClr val="0070C0"/>
                </a:solidFill>
              </a:rPr>
              <a:t>翻转</a:t>
            </a:r>
            <a:r>
              <a:rPr lang="zh-CN" altLang="zh-CN" dirty="0" smtClean="0">
                <a:solidFill>
                  <a:srgbClr val="0070C0"/>
                </a:solidFill>
              </a:rPr>
              <a:t>字符串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68"/>
    </mc:Choice>
    <mc:Fallback xmlns="">
      <p:transition spd="slow" advTm="3716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740" y="836712"/>
            <a:ext cx="6059016" cy="1143000"/>
          </a:xfrm>
        </p:spPr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</a:rPr>
              <a:t>爆栈问题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48545"/>
            <a:ext cx="10515600" cy="4351338"/>
          </a:xfrm>
        </p:spPr>
        <p:txBody>
          <a:bodyPr/>
          <a:lstStyle/>
          <a:p>
            <a:r>
              <a:rPr lang="zh-CN" altLang="zh-CN" sz="2400" dirty="0"/>
              <a:t>栈需要用空间存储，如果深度太大，或者存进栈的数组太大，那么总数会超过系统为栈分配的空间，就会爆栈，即栈溢出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zh-CN" sz="2400" dirty="0"/>
              <a:t>解决办法有两种：</a:t>
            </a:r>
          </a:p>
          <a:p>
            <a:pPr marL="400050" lvl="1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）在程序中调大系统的栈</a:t>
            </a:r>
            <a:r>
              <a:rPr lang="zh-CN" altLang="en-US" sz="2400" dirty="0"/>
              <a:t>。</a:t>
            </a:r>
            <a:r>
              <a:rPr lang="zh-CN" altLang="zh-CN" sz="2400" dirty="0"/>
              <a:t>依赖于系统和编译器。</a:t>
            </a:r>
          </a:p>
          <a:p>
            <a:pPr marL="400050" lvl="1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</a:t>
            </a:r>
            <a:r>
              <a:rPr lang="zh-CN" altLang="zh-CN" sz="2400" dirty="0">
                <a:solidFill>
                  <a:srgbClr val="FF0000"/>
                </a:solidFill>
              </a:rPr>
              <a:t>手工写栈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  <p:pic>
        <p:nvPicPr>
          <p:cNvPr id="10242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9" y="855464"/>
            <a:ext cx="3092351" cy="92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59"/>
    </mc:Choice>
    <mc:Fallback xmlns="">
      <p:transition spd="slow" advTm="5895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3912" y="116584"/>
            <a:ext cx="2458615" cy="562074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</a:rPr>
              <a:t>手写</a:t>
            </a:r>
            <a:r>
              <a:rPr lang="zh-CN" altLang="en-US" sz="3200" dirty="0">
                <a:solidFill>
                  <a:srgbClr val="0070C0"/>
                </a:solidFill>
              </a:rPr>
              <a:t>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549454"/>
            <a:ext cx="8229600" cy="5576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050" dirty="0"/>
              <a:t>#include&lt;bits/</a:t>
            </a:r>
            <a:r>
              <a:rPr lang="en-US" altLang="zh-CN" sz="1050" dirty="0" err="1"/>
              <a:t>stdc</a:t>
            </a:r>
            <a:r>
              <a:rPr lang="en-US" altLang="zh-CN" sz="1050" dirty="0"/>
              <a:t>++.h&gt;</a:t>
            </a:r>
          </a:p>
          <a:p>
            <a:pPr marL="0" indent="0">
              <a:buNone/>
            </a:pPr>
            <a:r>
              <a:rPr lang="en-US" altLang="zh-CN" sz="1050" dirty="0" err="1"/>
              <a:t>const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maxn</a:t>
            </a:r>
            <a:r>
              <a:rPr lang="en-US" altLang="zh-CN" sz="1050" dirty="0"/>
              <a:t> = 100000 + 100;</a:t>
            </a:r>
          </a:p>
          <a:p>
            <a:pPr marL="0" indent="0">
              <a:buNone/>
            </a:pPr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mystack</a:t>
            </a:r>
            <a:r>
              <a:rPr lang="en-US" altLang="zh-CN" sz="1400" dirty="0"/>
              <a:t>{</a:t>
            </a:r>
          </a:p>
          <a:p>
            <a:pPr marL="0" indent="0">
              <a:buNone/>
            </a:pPr>
            <a:r>
              <a:rPr lang="en-US" altLang="zh-CN" sz="1400" dirty="0"/>
              <a:t>    char a[</a:t>
            </a:r>
            <a:r>
              <a:rPr lang="en-US" altLang="zh-CN" sz="1400" dirty="0" err="1"/>
              <a:t>maxn</a:t>
            </a:r>
            <a:r>
              <a:rPr lang="en-US" altLang="zh-CN" sz="1400" dirty="0"/>
              <a:t>];                                //</a:t>
            </a:r>
            <a:r>
              <a:rPr lang="zh-CN" altLang="en-US" sz="1400" dirty="0"/>
              <a:t>存放栈元素，字符型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t = 0;                                         //</a:t>
            </a:r>
            <a:r>
              <a:rPr lang="zh-CN" altLang="en-US" sz="1400" dirty="0"/>
              <a:t>栈顶位置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void push(char x){ a[++t] = x; }      //</a:t>
            </a:r>
            <a:r>
              <a:rPr lang="zh-CN" altLang="en-US" sz="1400" dirty="0"/>
              <a:t>送入栈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char top()       { return a[t]; }           //</a:t>
            </a:r>
            <a:r>
              <a:rPr lang="zh-CN" altLang="en-US" sz="1400" dirty="0"/>
              <a:t>返回栈顶元素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void pop()       { t--;         }               //</a:t>
            </a:r>
            <a:r>
              <a:rPr lang="zh-CN" altLang="en-US" sz="1400" dirty="0"/>
              <a:t>弹出栈顶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empty()      { return t==0?1:0;}    //</a:t>
            </a:r>
            <a:r>
              <a:rPr lang="zh-CN" altLang="en-US" sz="1400" dirty="0"/>
              <a:t>返回</a:t>
            </a:r>
            <a:r>
              <a:rPr lang="en-US" altLang="zh-CN" sz="1400" dirty="0"/>
              <a:t>1</a:t>
            </a:r>
            <a:r>
              <a:rPr lang="zh-CN" altLang="en-US" sz="1400" dirty="0"/>
              <a:t>表示空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  <a:r>
              <a:rPr lang="en-US" altLang="zh-CN" sz="1400" dirty="0" err="1"/>
              <a:t>st</a:t>
            </a:r>
            <a:r>
              <a:rPr lang="en-US" altLang="zh-CN" sz="1400" dirty="0"/>
              <a:t>;</a:t>
            </a:r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 err="1"/>
              <a:t>int</a:t>
            </a:r>
            <a:r>
              <a:rPr lang="en-US" altLang="zh-CN" sz="1050" dirty="0"/>
              <a:t> main(){</a:t>
            </a:r>
          </a:p>
          <a:p>
            <a:pPr marL="0" indent="0">
              <a:buNone/>
            </a:pPr>
            <a:r>
              <a:rPr lang="en-US" altLang="zh-CN" sz="1050" dirty="0"/>
              <a:t>	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n;</a:t>
            </a:r>
          </a:p>
          <a:p>
            <a:pPr marL="0" indent="0">
              <a:buNone/>
            </a:pPr>
            <a:r>
              <a:rPr lang="en-US" altLang="zh-CN" sz="1050" dirty="0"/>
              <a:t>	char </a:t>
            </a:r>
            <a:r>
              <a:rPr lang="en-US" altLang="zh-CN" sz="1050" dirty="0" err="1"/>
              <a:t>ch</a:t>
            </a:r>
            <a:r>
              <a:rPr lang="en-US" altLang="zh-CN" sz="1050" dirty="0"/>
              <a:t>;</a:t>
            </a:r>
          </a:p>
          <a:p>
            <a:pPr marL="0" indent="0">
              <a:buNone/>
            </a:pPr>
            <a:r>
              <a:rPr lang="en-US" altLang="zh-CN" sz="1050" dirty="0"/>
              <a:t>	</a:t>
            </a:r>
            <a:r>
              <a:rPr lang="en-US" altLang="zh-CN" sz="1050" dirty="0" err="1"/>
              <a:t>scanf</a:t>
            </a:r>
            <a:r>
              <a:rPr lang="en-US" altLang="zh-CN" sz="1050" dirty="0"/>
              <a:t>("%</a:t>
            </a:r>
            <a:r>
              <a:rPr lang="en-US" altLang="zh-CN" sz="1050" dirty="0" err="1"/>
              <a:t>d",&amp;n</a:t>
            </a:r>
            <a:r>
              <a:rPr lang="en-US" altLang="zh-CN" sz="1050" dirty="0"/>
              <a:t>);  </a:t>
            </a:r>
            <a:r>
              <a:rPr lang="en-US" altLang="zh-CN" sz="1050" dirty="0" err="1"/>
              <a:t>getchar</a:t>
            </a:r>
            <a:r>
              <a:rPr lang="en-US" altLang="zh-CN" sz="1050" dirty="0"/>
              <a:t>();</a:t>
            </a:r>
          </a:p>
          <a:p>
            <a:pPr marL="0" indent="0">
              <a:buNone/>
            </a:pPr>
            <a:r>
              <a:rPr lang="en-US" altLang="zh-CN" sz="1050" dirty="0"/>
              <a:t>	while(n--){</a:t>
            </a:r>
          </a:p>
          <a:p>
            <a:pPr marL="0" indent="0">
              <a:buNone/>
            </a:pPr>
            <a:r>
              <a:rPr lang="en-US" altLang="zh-CN" sz="1050" dirty="0"/>
              <a:t>		while(true){</a:t>
            </a:r>
          </a:p>
          <a:p>
            <a:pPr marL="0" indent="0">
              <a:buNone/>
            </a:pPr>
            <a:r>
              <a:rPr lang="en-US" altLang="zh-CN" sz="1050" dirty="0"/>
              <a:t>			</a:t>
            </a:r>
            <a:r>
              <a:rPr lang="en-US" altLang="zh-CN" sz="1050" dirty="0" err="1"/>
              <a:t>ch</a:t>
            </a:r>
            <a:r>
              <a:rPr lang="en-US" altLang="zh-CN" sz="1050" dirty="0"/>
              <a:t> = </a:t>
            </a:r>
            <a:r>
              <a:rPr lang="en-US" altLang="zh-CN" sz="1050" dirty="0" err="1"/>
              <a:t>getchar</a:t>
            </a:r>
            <a:r>
              <a:rPr lang="en-US" altLang="zh-CN" sz="1050" dirty="0"/>
              <a:t>();                    //</a:t>
            </a:r>
            <a:r>
              <a:rPr lang="zh-CN" altLang="en-US" sz="1050" dirty="0"/>
              <a:t>一次读入一个字符</a:t>
            </a:r>
          </a:p>
          <a:p>
            <a:pPr marL="0" indent="0">
              <a:buNone/>
            </a:pPr>
            <a:r>
              <a:rPr lang="zh-CN" altLang="en-US" sz="1050" dirty="0"/>
              <a:t>	        </a:t>
            </a:r>
            <a:r>
              <a:rPr lang="en-US" altLang="zh-CN" sz="1050" dirty="0"/>
              <a:t>if(</a:t>
            </a:r>
            <a:r>
              <a:rPr lang="en-US" altLang="zh-CN" sz="1050" dirty="0" err="1"/>
              <a:t>ch</a:t>
            </a:r>
            <a:r>
              <a:rPr lang="en-US" altLang="zh-CN" sz="1050" dirty="0"/>
              <a:t>==' '||</a:t>
            </a:r>
            <a:r>
              <a:rPr lang="en-US" altLang="zh-CN" sz="1050" dirty="0" err="1"/>
              <a:t>ch</a:t>
            </a:r>
            <a:r>
              <a:rPr lang="en-US" altLang="zh-CN" sz="1050" dirty="0"/>
              <a:t>=='\n'||</a:t>
            </a:r>
            <a:r>
              <a:rPr lang="en-US" altLang="zh-CN" sz="1050" dirty="0" err="1"/>
              <a:t>ch</a:t>
            </a:r>
            <a:r>
              <a:rPr lang="en-US" altLang="zh-CN" sz="1050" dirty="0"/>
              <a:t>==EOF){</a:t>
            </a:r>
          </a:p>
          <a:p>
            <a:pPr marL="0" indent="0">
              <a:buNone/>
            </a:pPr>
            <a:r>
              <a:rPr lang="en-US" altLang="zh-CN" sz="1050" dirty="0"/>
              <a:t>				while(!</a:t>
            </a:r>
            <a:r>
              <a:rPr lang="en-US" altLang="zh-CN" sz="1050" dirty="0" err="1"/>
              <a:t>st.empty</a:t>
            </a:r>
            <a:r>
              <a:rPr lang="en-US" altLang="zh-CN" sz="1050" dirty="0"/>
              <a:t>()){</a:t>
            </a:r>
          </a:p>
          <a:p>
            <a:pPr marL="0" indent="0">
              <a:buNone/>
            </a:pPr>
            <a:r>
              <a:rPr lang="en-US" altLang="zh-CN" sz="1050" dirty="0"/>
              <a:t>					</a:t>
            </a:r>
            <a:r>
              <a:rPr lang="en-US" altLang="zh-CN" sz="1050" dirty="0" err="1"/>
              <a:t>printf</a:t>
            </a:r>
            <a:r>
              <a:rPr lang="en-US" altLang="zh-CN" sz="1050" dirty="0"/>
              <a:t>("%c",</a:t>
            </a:r>
            <a:r>
              <a:rPr lang="en-US" altLang="zh-CN" sz="1050" dirty="0" err="1"/>
              <a:t>st.top</a:t>
            </a:r>
            <a:r>
              <a:rPr lang="en-US" altLang="zh-CN" sz="1050" dirty="0"/>
              <a:t>());     //</a:t>
            </a:r>
            <a:r>
              <a:rPr lang="zh-CN" altLang="en-US" sz="1050" dirty="0"/>
              <a:t>输出栈顶</a:t>
            </a:r>
          </a:p>
          <a:p>
            <a:pPr marL="0" indent="0">
              <a:buNone/>
            </a:pPr>
            <a:r>
              <a:rPr lang="zh-CN" altLang="en-US" sz="1050" dirty="0"/>
              <a:t>					</a:t>
            </a:r>
            <a:r>
              <a:rPr lang="en-US" altLang="zh-CN" sz="1050" dirty="0" err="1"/>
              <a:t>st.pop</a:t>
            </a:r>
            <a:r>
              <a:rPr lang="en-US" altLang="zh-CN" sz="1050" dirty="0"/>
              <a:t>();                  //</a:t>
            </a:r>
            <a:r>
              <a:rPr lang="zh-CN" altLang="en-US" sz="1050" dirty="0"/>
              <a:t>清除栈顶</a:t>
            </a:r>
          </a:p>
          <a:p>
            <a:pPr marL="0" indent="0">
              <a:buNone/>
            </a:pPr>
            <a:r>
              <a:rPr lang="zh-CN" altLang="en-US" sz="1050" dirty="0"/>
              <a:t>				</a:t>
            </a:r>
            <a:r>
              <a:rPr lang="en-US" altLang="zh-CN" sz="1050" dirty="0"/>
              <a:t>}</a:t>
            </a:r>
          </a:p>
          <a:p>
            <a:pPr marL="0" indent="0">
              <a:buNone/>
            </a:pPr>
            <a:r>
              <a:rPr lang="en-US" altLang="zh-CN" sz="1050" dirty="0"/>
              <a:t>				if(</a:t>
            </a:r>
            <a:r>
              <a:rPr lang="en-US" altLang="zh-CN" sz="1050" dirty="0" err="1"/>
              <a:t>ch</a:t>
            </a:r>
            <a:r>
              <a:rPr lang="en-US" altLang="zh-CN" sz="1050" dirty="0"/>
              <a:t>=='\n'||</a:t>
            </a:r>
            <a:r>
              <a:rPr lang="en-US" altLang="zh-CN" sz="1050" dirty="0" err="1"/>
              <a:t>ch</a:t>
            </a:r>
            <a:r>
              <a:rPr lang="en-US" altLang="zh-CN" sz="1050" dirty="0"/>
              <a:t>==EOF)  break;</a:t>
            </a:r>
          </a:p>
          <a:p>
            <a:pPr marL="0" indent="0">
              <a:buNone/>
            </a:pPr>
            <a:r>
              <a:rPr lang="en-US" altLang="zh-CN" sz="1050" dirty="0"/>
              <a:t>				</a:t>
            </a:r>
            <a:r>
              <a:rPr lang="en-US" altLang="zh-CN" sz="1050" dirty="0" err="1"/>
              <a:t>printf</a:t>
            </a:r>
            <a:r>
              <a:rPr lang="en-US" altLang="zh-CN" sz="1050" dirty="0"/>
              <a:t>("");</a:t>
            </a:r>
          </a:p>
          <a:p>
            <a:pPr marL="0" indent="0">
              <a:buNone/>
            </a:pPr>
            <a:r>
              <a:rPr lang="en-US" altLang="zh-CN" sz="1050" dirty="0"/>
              <a:t>			}</a:t>
            </a:r>
          </a:p>
          <a:p>
            <a:pPr marL="0" indent="0">
              <a:buNone/>
            </a:pPr>
            <a:r>
              <a:rPr lang="en-US" altLang="zh-CN" sz="1050" dirty="0"/>
              <a:t>			else  </a:t>
            </a:r>
          </a:p>
          <a:p>
            <a:pPr marL="0" indent="0">
              <a:buNone/>
            </a:pPr>
            <a:r>
              <a:rPr lang="en-US" altLang="zh-CN" sz="1050" dirty="0"/>
              <a:t>                </a:t>
            </a:r>
            <a:r>
              <a:rPr lang="en-US" altLang="zh-CN" sz="1050" dirty="0" err="1"/>
              <a:t>st.push</a:t>
            </a:r>
            <a:r>
              <a:rPr lang="en-US" altLang="zh-CN" sz="1050" dirty="0"/>
              <a:t>(</a:t>
            </a:r>
            <a:r>
              <a:rPr lang="en-US" altLang="zh-CN" sz="1050" dirty="0" err="1"/>
              <a:t>ch</a:t>
            </a:r>
            <a:r>
              <a:rPr lang="en-US" altLang="zh-CN" sz="1050" dirty="0"/>
              <a:t>);                   //</a:t>
            </a:r>
            <a:r>
              <a:rPr lang="zh-CN" altLang="en-US" sz="1050" dirty="0"/>
              <a:t>入栈</a:t>
            </a:r>
          </a:p>
          <a:p>
            <a:pPr marL="0" indent="0">
              <a:buNone/>
            </a:pPr>
            <a:r>
              <a:rPr lang="zh-CN" altLang="en-US" sz="1050" dirty="0"/>
              <a:t>		</a:t>
            </a:r>
            <a:r>
              <a:rPr lang="en-US" altLang="zh-CN" sz="1050" dirty="0"/>
              <a:t>}</a:t>
            </a:r>
          </a:p>
          <a:p>
            <a:pPr marL="0" indent="0">
              <a:buNone/>
            </a:pPr>
            <a:r>
              <a:rPr lang="en-US" altLang="zh-CN" sz="1050" dirty="0"/>
              <a:t>		</a:t>
            </a:r>
            <a:r>
              <a:rPr lang="en-US" altLang="zh-CN" sz="1050" dirty="0" err="1"/>
              <a:t>printf</a:t>
            </a:r>
            <a:r>
              <a:rPr lang="en-US" altLang="zh-CN" sz="1050" dirty="0"/>
              <a:t>("\n");</a:t>
            </a:r>
          </a:p>
          <a:p>
            <a:pPr marL="0" indent="0">
              <a:buNone/>
            </a:pPr>
            <a:r>
              <a:rPr lang="en-US" altLang="zh-CN" sz="1050" dirty="0"/>
              <a:t>	}</a:t>
            </a:r>
          </a:p>
          <a:p>
            <a:pPr marL="0" indent="0">
              <a:buNone/>
            </a:pPr>
            <a:r>
              <a:rPr lang="en-US" altLang="zh-CN" sz="1050" dirty="0"/>
              <a:t>	return 0;</a:t>
            </a:r>
          </a:p>
          <a:p>
            <a:pPr marL="0" indent="0">
              <a:buNone/>
            </a:pPr>
            <a:r>
              <a:rPr lang="en-US" altLang="zh-CN" sz="1050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8040216" y="1772816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hdu</a:t>
            </a:r>
            <a:r>
              <a:rPr lang="en-US" altLang="zh-CN" dirty="0">
                <a:solidFill>
                  <a:srgbClr val="0070C0"/>
                </a:solidFill>
              </a:rPr>
              <a:t> 1062  </a:t>
            </a:r>
            <a:r>
              <a:rPr lang="zh-CN" altLang="zh-CN" dirty="0">
                <a:solidFill>
                  <a:srgbClr val="0070C0"/>
                </a:solidFill>
              </a:rPr>
              <a:t>翻转</a:t>
            </a:r>
            <a:r>
              <a:rPr lang="zh-CN" altLang="zh-CN" dirty="0" smtClean="0">
                <a:solidFill>
                  <a:srgbClr val="0070C0"/>
                </a:solidFill>
              </a:rPr>
              <a:t>字符串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18"/>
    </mc:Choice>
    <mc:Fallback xmlns="">
      <p:transition spd="slow" advTm="6181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</TotalTime>
  <Words>613</Words>
  <Application>Microsoft Office PowerPoint</Application>
  <PresentationFormat>宽屏</PresentationFormat>
  <Paragraphs>87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Times New Roman</vt:lpstr>
      <vt:lpstr>默认设计模板</vt:lpstr>
      <vt:lpstr>PowerPoint 演示文稿</vt:lpstr>
      <vt:lpstr>STL stack</vt:lpstr>
      <vt:lpstr>PowerPoint 演示文稿</vt:lpstr>
      <vt:lpstr>爆栈问题</vt:lpstr>
      <vt:lpstr>手写栈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1637</cp:revision>
  <dcterms:created xsi:type="dcterms:W3CDTF">2012-02-15T09:22:00Z</dcterms:created>
  <dcterms:modified xsi:type="dcterms:W3CDTF">2023-02-23T08:47:58Z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