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512" r:id="rId2"/>
    <p:sldId id="514" r:id="rId3"/>
    <p:sldId id="515" r:id="rId4"/>
    <p:sldId id="513" r:id="rId5"/>
    <p:sldId id="516" r:id="rId6"/>
    <p:sldId id="518" r:id="rId7"/>
    <p:sldId id="519" r:id="rId8"/>
    <p:sldId id="520" r:id="rId9"/>
    <p:sldId id="523" r:id="rId10"/>
    <p:sldId id="525" r:id="rId11"/>
    <p:sldId id="524" r:id="rId12"/>
    <p:sldId id="526" r:id="rId13"/>
    <p:sldId id="567" r:id="rId14"/>
    <p:sldId id="527" r:id="rId15"/>
    <p:sldId id="521" r:id="rId16"/>
    <p:sldId id="522" r:id="rId17"/>
    <p:sldId id="568" r:id="rId18"/>
    <p:sldId id="569" r:id="rId19"/>
    <p:sldId id="570" r:id="rId20"/>
    <p:sldId id="571" r:id="rId21"/>
    <p:sldId id="572" r:id="rId22"/>
    <p:sldId id="573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100" d="100"/>
          <a:sy n="100" d="100"/>
        </p:scale>
        <p:origin x="999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047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059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82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9897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6436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64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54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491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2748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3192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1367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6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1343472" y="548680"/>
            <a:ext cx="3683000" cy="635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 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</a:t>
            </a: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5480" y="1700213"/>
            <a:ext cx="4104457" cy="4425950"/>
          </a:xfrm>
        </p:spPr>
        <p:txBody>
          <a:bodyPr/>
          <a:lstStyle/>
          <a:p>
            <a:r>
              <a:rPr lang="zh-CN" altLang="en-US" sz="2800" dirty="0"/>
              <a:t>二叉树的存储</a:t>
            </a:r>
            <a:endParaRPr lang="en-US" altLang="zh-CN" sz="2800" dirty="0"/>
          </a:p>
          <a:p>
            <a:r>
              <a:rPr lang="zh-CN" altLang="en-US" sz="2800" dirty="0"/>
              <a:t>二叉树的遍历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哈夫曼树和哈夫曼编码</a:t>
            </a:r>
            <a:endParaRPr lang="en-US" altLang="zh-CN" sz="2800" dirty="0"/>
          </a:p>
        </p:txBody>
      </p:sp>
      <p:pic>
        <p:nvPicPr>
          <p:cNvPr id="37892" name="Picture 6" descr="https://timgsa.baidu.com/timg?image&amp;quality=80&amp;size=b9999_10000&amp;sec=1554129047853&amp;di=bd55ccce3b2b63edf0abdc11a1566d98&amp;imgtype=0&amp;src=http%3A%2F%2Fwww.easemob.com%2Fdata%2Fupload%2Fueditor%2F20180911%2F5b97314a88a1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3921138"/>
            <a:ext cx="2716809" cy="231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13" y="1556792"/>
            <a:ext cx="3261587" cy="4264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54"/>
    </mc:Choice>
    <mc:Fallback xmlns="">
      <p:transition spd="slow" advTm="1515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 noChangeArrowheads="1"/>
          </p:cNvSpPr>
          <p:nvPr>
            <p:ph type="title"/>
          </p:nvPr>
        </p:nvSpPr>
        <p:spPr>
          <a:xfrm>
            <a:off x="1989138" y="1052513"/>
            <a:ext cx="3744912" cy="792162"/>
          </a:xfrm>
        </p:spPr>
        <p:txBody>
          <a:bodyPr/>
          <a:lstStyle/>
          <a:p>
            <a:r>
              <a:rPr lang="zh-CN" altLang="en-US" sz="3600"/>
              <a:t>中</a:t>
            </a:r>
            <a:r>
              <a:rPr lang="zh-CN" altLang="zh-CN" sz="3600"/>
              <a:t>序遍历</a:t>
            </a:r>
            <a:r>
              <a:rPr lang="zh-CN" altLang="en-US" sz="3600"/>
              <a:t>的</a:t>
            </a:r>
            <a:r>
              <a:rPr lang="zh-CN" altLang="en-US" sz="3600">
                <a:solidFill>
                  <a:srgbClr val="FF0000"/>
                </a:solidFill>
              </a:rPr>
              <a:t>特点</a:t>
            </a:r>
          </a:p>
        </p:txBody>
      </p:sp>
      <p:sp>
        <p:nvSpPr>
          <p:cNvPr id="47106" name="内容占位符 2"/>
          <p:cNvSpPr>
            <a:spLocks noGrp="1" noChangeArrowheads="1"/>
          </p:cNvSpPr>
          <p:nvPr>
            <p:ph idx="1"/>
          </p:nvPr>
        </p:nvSpPr>
        <p:spPr>
          <a:xfrm>
            <a:off x="2101809" y="2646362"/>
            <a:ext cx="7931150" cy="3792538"/>
          </a:xfrm>
        </p:spPr>
        <p:txBody>
          <a:bodyPr/>
          <a:lstStyle/>
          <a:p>
            <a:r>
              <a:rPr lang="en-US" altLang="zh-CN" dirty="0" smtClean="0"/>
              <a:t>ABCDEFGHI</a:t>
            </a:r>
          </a:p>
          <a:p>
            <a:r>
              <a:rPr lang="zh-CN" altLang="en-US" sz="2800" dirty="0"/>
              <a:t>返回的结果：</a:t>
            </a:r>
            <a:r>
              <a:rPr lang="zh-CN" altLang="zh-CN" sz="2800" dirty="0"/>
              <a:t>根结点左边的点都在左子树上，右边的都在右子树上。</a:t>
            </a:r>
            <a:endParaRPr lang="en-US" altLang="zh-CN" sz="2800" dirty="0"/>
          </a:p>
          <a:p>
            <a:r>
              <a:rPr lang="zh-CN" altLang="zh-CN" sz="2800" dirty="0"/>
              <a:t>例如</a:t>
            </a:r>
            <a:r>
              <a:rPr lang="zh-CN" altLang="en-US" sz="2800" dirty="0"/>
              <a:t>：</a:t>
            </a:r>
            <a:r>
              <a:rPr lang="en-US" altLang="zh-CN" sz="2800" dirty="0"/>
              <a:t>E</a:t>
            </a:r>
            <a:r>
              <a:rPr lang="zh-CN" altLang="zh-CN" sz="2800" dirty="0"/>
              <a:t>是根，</a:t>
            </a:r>
            <a:r>
              <a:rPr lang="en-US" altLang="zh-CN" sz="2800" dirty="0"/>
              <a:t>E</a:t>
            </a:r>
            <a:r>
              <a:rPr lang="zh-CN" altLang="zh-CN" sz="2800" dirty="0"/>
              <a:t>左边的“</a:t>
            </a:r>
            <a:r>
              <a:rPr lang="en-US" altLang="zh-CN" sz="2800" dirty="0"/>
              <a:t>ABCD</a:t>
            </a:r>
            <a:r>
              <a:rPr lang="zh-CN" altLang="zh-CN" sz="2800" dirty="0"/>
              <a:t>”在它的左子树上；</a:t>
            </a:r>
            <a:endParaRPr lang="en-US" altLang="zh-CN" sz="2800" dirty="0"/>
          </a:p>
          <a:p>
            <a:r>
              <a:rPr lang="zh-CN" altLang="zh-CN" sz="2800" dirty="0"/>
              <a:t>例如</a:t>
            </a:r>
            <a:r>
              <a:rPr lang="zh-CN" altLang="en-US" sz="2800" dirty="0"/>
              <a:t>：</a:t>
            </a:r>
            <a:r>
              <a:rPr lang="zh-CN" altLang="zh-CN" sz="2800" dirty="0"/>
              <a:t>在子树“</a:t>
            </a:r>
            <a:r>
              <a:rPr lang="en-US" altLang="zh-CN" sz="2800" dirty="0"/>
              <a:t>ABCD</a:t>
            </a:r>
            <a:r>
              <a:rPr lang="zh-CN" altLang="zh-CN" sz="2800" dirty="0"/>
              <a:t>”上，</a:t>
            </a:r>
            <a:r>
              <a:rPr lang="en-US" altLang="zh-CN" sz="2800" dirty="0"/>
              <a:t>B</a:t>
            </a:r>
            <a:r>
              <a:rPr lang="zh-CN" altLang="zh-CN" sz="2800" dirty="0"/>
              <a:t>是子树的根，那么“</a:t>
            </a:r>
            <a:r>
              <a:rPr lang="en-US" altLang="zh-CN" sz="2800" dirty="0"/>
              <a:t>A</a:t>
            </a:r>
            <a:r>
              <a:rPr lang="zh-CN" altLang="zh-CN" sz="2800" dirty="0"/>
              <a:t>”在它的左子树上，“</a:t>
            </a:r>
            <a:r>
              <a:rPr lang="en-US" altLang="zh-CN" sz="2800" dirty="0"/>
              <a:t>CD</a:t>
            </a:r>
            <a:r>
              <a:rPr lang="zh-CN" altLang="zh-CN" sz="2800" dirty="0"/>
              <a:t>”在它的右子树上。</a:t>
            </a:r>
          </a:p>
        </p:txBody>
      </p:sp>
      <p:graphicFrame>
        <p:nvGraphicFramePr>
          <p:cNvPr id="47108" name="对象 5"/>
          <p:cNvGraphicFramePr>
            <a:graphicFrameLocks noChangeAspect="1"/>
          </p:cNvGraphicFramePr>
          <p:nvPr/>
        </p:nvGraphicFramePr>
        <p:xfrm>
          <a:off x="6394450" y="260351"/>
          <a:ext cx="3829050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r:id="rId4" imgW="2463480" imgH="1602000" progId="Visio.Drawing.11">
                  <p:embed/>
                </p:oleObj>
              </mc:Choice>
              <mc:Fallback>
                <p:oleObj r:id="rId4" imgW="2463480" imgH="160200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60351"/>
                        <a:ext cx="3829050" cy="258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24"/>
    </mc:Choice>
    <mc:Fallback xmlns="">
      <p:transition spd="slow" advTm="617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2087562"/>
            <a:ext cx="10515600" cy="364569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中序遍历代码：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preorder (node *root){  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preorder (root -&gt;l);   //</a:t>
            </a: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递归左子树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root -&gt;value;  //</a:t>
            </a:r>
            <a:r>
              <a:rPr lang="zh-CN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preorder (root -&gt;r);   //</a:t>
            </a: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递归右子树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70"/>
    </mc:Choice>
    <mc:Fallback xmlns="">
      <p:transition spd="slow" advTm="2117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 noChangeArrowheads="1"/>
          </p:cNvSpPr>
          <p:nvPr>
            <p:ph type="title"/>
          </p:nvPr>
        </p:nvSpPr>
        <p:spPr>
          <a:xfrm>
            <a:off x="2063552" y="549324"/>
            <a:ext cx="4691062" cy="633413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后</a:t>
            </a:r>
            <a:r>
              <a:rPr lang="zh-CN" altLang="zh-CN" sz="3600" dirty="0">
                <a:solidFill>
                  <a:srgbClr val="0070C0"/>
                </a:solidFill>
              </a:rPr>
              <a:t>（根）序遍历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49154" name="内容占位符 2"/>
          <p:cNvSpPr>
            <a:spLocks noGrp="1" noChangeArrowheads="1"/>
          </p:cNvSpPr>
          <p:nvPr>
            <p:ph idx="1"/>
          </p:nvPr>
        </p:nvSpPr>
        <p:spPr>
          <a:xfrm>
            <a:off x="2063552" y="1668463"/>
            <a:ext cx="8640960" cy="4351338"/>
          </a:xfrm>
        </p:spPr>
        <p:txBody>
          <a:bodyPr>
            <a:normAutofit/>
          </a:bodyPr>
          <a:lstStyle/>
          <a:p>
            <a:r>
              <a:rPr lang="zh-CN" altLang="zh-CN" sz="3200" dirty="0" smtClean="0"/>
              <a:t>按左儿子、右儿子、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父</a:t>
            </a:r>
            <a:r>
              <a:rPr lang="zh-CN" altLang="zh-CN" sz="3200" dirty="0" smtClean="0"/>
              <a:t>的顺序访问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ACDBFHIGE</a:t>
            </a:r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zh-CN" sz="3200" dirty="0" smtClean="0"/>
              <a:t>后序遍历的最后一个结点是根</a:t>
            </a:r>
            <a:endParaRPr lang="zh-CN" altLang="en-US" sz="3200" dirty="0" smtClean="0"/>
          </a:p>
        </p:txBody>
      </p:sp>
      <p:graphicFrame>
        <p:nvGraphicFramePr>
          <p:cNvPr id="49156" name="对象 5"/>
          <p:cNvGraphicFramePr>
            <a:graphicFrameLocks noChangeAspect="1"/>
          </p:cNvGraphicFramePr>
          <p:nvPr/>
        </p:nvGraphicFramePr>
        <p:xfrm>
          <a:off x="5591175" y="2484439"/>
          <a:ext cx="4033838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r:id="rId4" imgW="2463480" imgH="1602000" progId="Visio.Drawing.11">
                  <p:embed/>
                </p:oleObj>
              </mc:Choice>
              <mc:Fallback>
                <p:oleObj r:id="rId4" imgW="2463480" imgH="160200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2484439"/>
                        <a:ext cx="4033838" cy="271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79"/>
    </mc:Choice>
    <mc:Fallback xmlns="">
      <p:transition spd="slow" advTm="79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后序遍历代码：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preorder (node *root){  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preorder (root -&gt;l);   //</a:t>
            </a: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递归左子树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preorder (root -&gt;r);   //</a:t>
            </a: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递归右子树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root -&gt;value;  //</a:t>
            </a:r>
            <a:r>
              <a:rPr lang="zh-CN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71"/>
    </mc:Choice>
    <mc:Fallback xmlns="">
      <p:transition spd="slow" advTm="1457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 noChangeArrowheads="1"/>
          </p:cNvSpPr>
          <p:nvPr>
            <p:ph type="title"/>
          </p:nvPr>
        </p:nvSpPr>
        <p:spPr>
          <a:xfrm>
            <a:off x="1978026" y="548680"/>
            <a:ext cx="4906963" cy="490538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0070C0"/>
                </a:solidFill>
              </a:rPr>
              <a:t>三种遍历的关系</a:t>
            </a:r>
          </a:p>
        </p:txBody>
      </p:sp>
      <p:sp>
        <p:nvSpPr>
          <p:cNvPr id="51202" name="内容占位符 2"/>
          <p:cNvSpPr>
            <a:spLocks noGrp="1" noChangeArrowheads="1"/>
          </p:cNvSpPr>
          <p:nvPr>
            <p:ph idx="1"/>
          </p:nvPr>
        </p:nvSpPr>
        <p:spPr>
          <a:xfrm>
            <a:off x="1978026" y="1417638"/>
            <a:ext cx="7934325" cy="2443162"/>
          </a:xfrm>
        </p:spPr>
        <p:txBody>
          <a:bodyPr/>
          <a:lstStyle/>
          <a:p>
            <a:r>
              <a:rPr lang="zh-CN" altLang="zh-CN" sz="2800" dirty="0"/>
              <a:t>已知</a:t>
            </a:r>
            <a:r>
              <a:rPr lang="zh-CN" altLang="en-US" sz="2800" dirty="0"/>
              <a:t>二叉树的</a:t>
            </a:r>
            <a:r>
              <a:rPr lang="zh-CN" altLang="zh-CN" sz="2800" dirty="0"/>
              <a:t>：“中序遍历</a:t>
            </a:r>
            <a:r>
              <a:rPr lang="en-US" altLang="zh-CN" sz="2800" dirty="0"/>
              <a:t>+</a:t>
            </a:r>
            <a:r>
              <a:rPr lang="zh-CN" altLang="zh-CN" sz="2800" dirty="0"/>
              <a:t>先序遍历”，或者“中序遍历</a:t>
            </a:r>
            <a:r>
              <a:rPr lang="en-US" altLang="zh-CN" sz="2800" dirty="0"/>
              <a:t>+</a:t>
            </a:r>
            <a:r>
              <a:rPr lang="zh-CN" altLang="zh-CN" sz="2800" dirty="0"/>
              <a:t>后序遍历”，都能确定一棵树。</a:t>
            </a:r>
            <a:endParaRPr lang="en-US" altLang="zh-CN" sz="2800" dirty="0"/>
          </a:p>
          <a:p>
            <a:r>
              <a:rPr lang="zh-CN" altLang="en-US" sz="2800" dirty="0"/>
              <a:t>但是</a:t>
            </a:r>
            <a:r>
              <a:rPr lang="zh-CN" altLang="zh-CN" sz="2800" dirty="0"/>
              <a:t>只有“先序遍历</a:t>
            </a:r>
            <a:r>
              <a:rPr lang="en-US" altLang="zh-CN" sz="2800" dirty="0"/>
              <a:t>+</a:t>
            </a:r>
            <a:r>
              <a:rPr lang="zh-CN" altLang="zh-CN" sz="2800" dirty="0"/>
              <a:t>后序遍历”，不能确定一棵树</a:t>
            </a:r>
            <a:r>
              <a:rPr lang="zh-CN" altLang="en-US" sz="2800" dirty="0"/>
              <a:t>。例如下图，</a:t>
            </a:r>
            <a:r>
              <a:rPr lang="zh-CN" altLang="zh-CN" sz="2800" dirty="0"/>
              <a:t>它们的先序遍历都是</a:t>
            </a:r>
            <a:r>
              <a:rPr lang="en-US" altLang="zh-CN" sz="2800" dirty="0"/>
              <a:t>"1 2 3"</a:t>
            </a:r>
            <a:r>
              <a:rPr lang="zh-CN" altLang="zh-CN" sz="2800" dirty="0"/>
              <a:t>，后序遍历都是</a:t>
            </a:r>
            <a:r>
              <a:rPr lang="en-US" altLang="zh-CN" sz="2800" dirty="0"/>
              <a:t>"3 2 1"</a:t>
            </a:r>
            <a:r>
              <a:rPr lang="zh-CN" altLang="zh-CN" sz="2800" dirty="0"/>
              <a:t>。</a:t>
            </a:r>
          </a:p>
        </p:txBody>
      </p:sp>
      <p:graphicFrame>
        <p:nvGraphicFramePr>
          <p:cNvPr id="51204" name="对象 5"/>
          <p:cNvGraphicFramePr>
            <a:graphicFrameLocks noChangeAspect="1"/>
          </p:cNvGraphicFramePr>
          <p:nvPr/>
        </p:nvGraphicFramePr>
        <p:xfrm>
          <a:off x="4806950" y="3841751"/>
          <a:ext cx="273685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r:id="rId4" imgW="1573560" imgH="1028520" progId="Visio.Drawing.11">
                  <p:embed/>
                </p:oleObj>
              </mc:Choice>
              <mc:Fallback>
                <p:oleObj r:id="rId4" imgW="1573560" imgH="102852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3841751"/>
                        <a:ext cx="2736850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40"/>
    </mc:Choice>
    <mc:Fallback xmlns="">
      <p:transition spd="slow" advTm="61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785813"/>
            <a:ext cx="8229600" cy="685800"/>
          </a:xfrm>
        </p:spPr>
        <p:txBody>
          <a:bodyPr/>
          <a:lstStyle/>
          <a:p>
            <a:r>
              <a:rPr lang="zh-CN" altLang="en-US" sz="3200">
                <a:solidFill>
                  <a:srgbClr val="0070C0"/>
                </a:solidFill>
              </a:rPr>
              <a:t>例题： </a:t>
            </a:r>
            <a:r>
              <a:rPr lang="en-US" altLang="zh-CN" sz="3200">
                <a:solidFill>
                  <a:srgbClr val="0070C0"/>
                </a:solidFill>
              </a:rPr>
              <a:t>hdu 1710  Binary Tree Traversals</a:t>
            </a:r>
            <a:endParaRPr lang="zh-CN" altLang="en-US" sz="3200">
              <a:solidFill>
                <a:srgbClr val="0070C0"/>
              </a:solidFill>
            </a:endParaRPr>
          </a:p>
        </p:txBody>
      </p:sp>
      <p:sp>
        <p:nvSpPr>
          <p:cNvPr id="52226" name="内容占位符 2"/>
          <p:cNvSpPr>
            <a:spLocks noGrp="1" noChangeArrowheads="1"/>
          </p:cNvSpPr>
          <p:nvPr>
            <p:ph idx="1"/>
          </p:nvPr>
        </p:nvSpPr>
        <p:spPr>
          <a:xfrm>
            <a:off x="2424114" y="1600201"/>
            <a:ext cx="7272337" cy="370046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/>
              <a:t>输入二叉树的先序和中序遍历序列，求后序遍历。</a:t>
            </a:r>
          </a:p>
          <a:p>
            <a:pPr marL="0" indent="0">
              <a:buNone/>
            </a:pPr>
            <a:r>
              <a:rPr lang="zh-CN" altLang="zh-CN" sz="2800"/>
              <a:t>（</a:t>
            </a:r>
            <a:r>
              <a:rPr lang="en-US" altLang="zh-CN" sz="2800"/>
              <a:t>1</a:t>
            </a:r>
            <a:r>
              <a:rPr lang="zh-CN" altLang="zh-CN" sz="2800"/>
              <a:t>）样例输入</a:t>
            </a:r>
          </a:p>
          <a:p>
            <a:pPr marL="0" indent="0">
              <a:buNone/>
            </a:pPr>
            <a:r>
              <a:rPr lang="zh-CN" altLang="zh-CN" sz="2800"/>
              <a:t>先序：</a:t>
            </a:r>
            <a:r>
              <a:rPr lang="en-US" altLang="zh-CN" sz="2800"/>
              <a:t>1 2 4 7 3 5 8 9 6 </a:t>
            </a:r>
            <a:endParaRPr lang="zh-CN" altLang="zh-CN" sz="2800"/>
          </a:p>
          <a:p>
            <a:pPr marL="0" indent="0">
              <a:buNone/>
            </a:pPr>
            <a:r>
              <a:rPr lang="zh-CN" altLang="zh-CN" sz="2800"/>
              <a:t>中序：</a:t>
            </a:r>
            <a:r>
              <a:rPr lang="en-US" altLang="zh-CN" sz="2800"/>
              <a:t>4 7 2 1 8 5 9 3 6</a:t>
            </a:r>
            <a:endParaRPr lang="zh-CN" altLang="zh-CN" sz="2800"/>
          </a:p>
          <a:p>
            <a:pPr marL="0" indent="0">
              <a:buNone/>
            </a:pPr>
            <a:r>
              <a:rPr lang="zh-CN" altLang="zh-CN" sz="2800"/>
              <a:t>（</a:t>
            </a:r>
            <a:r>
              <a:rPr lang="en-US" altLang="zh-CN" sz="2800"/>
              <a:t>2</a:t>
            </a:r>
            <a:r>
              <a:rPr lang="zh-CN" altLang="zh-CN" sz="2800"/>
              <a:t>）样例输出</a:t>
            </a:r>
          </a:p>
          <a:p>
            <a:pPr marL="0" indent="0">
              <a:buNone/>
            </a:pPr>
            <a:r>
              <a:rPr lang="zh-CN" altLang="zh-CN" sz="2800"/>
              <a:t>后序：</a:t>
            </a:r>
            <a:r>
              <a:rPr lang="en-US" altLang="zh-CN" sz="2800"/>
              <a:t>7 4 2 8 9 5 6 3 1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5"/>
    </mc:Choice>
    <mc:Fallback xmlns="">
      <p:transition spd="slow" advTm="3703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 noChangeArrowheads="1"/>
          </p:cNvSpPr>
          <p:nvPr>
            <p:ph type="title"/>
          </p:nvPr>
        </p:nvSpPr>
        <p:spPr>
          <a:xfrm>
            <a:off x="4511675" y="411164"/>
            <a:ext cx="2603500" cy="604837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思路</a:t>
            </a:r>
          </a:p>
        </p:txBody>
      </p:sp>
      <p:sp>
        <p:nvSpPr>
          <p:cNvPr id="53250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166814"/>
            <a:ext cx="8229600" cy="2262187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>
                <a:solidFill>
                  <a:srgbClr val="0070C0"/>
                </a:solidFill>
              </a:rPr>
              <a:t>先序：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0070C0"/>
                </a:solidFill>
              </a:rPr>
              <a:t> 2 4 7 3 5 8 9 6           </a:t>
            </a:r>
            <a:r>
              <a:rPr lang="zh-CN" altLang="zh-CN" sz="2400">
                <a:solidFill>
                  <a:srgbClr val="0070C0"/>
                </a:solidFill>
              </a:rPr>
              <a:t>中序：</a:t>
            </a:r>
            <a:r>
              <a:rPr lang="en-US" altLang="zh-CN" sz="2400">
                <a:solidFill>
                  <a:srgbClr val="0070C0"/>
                </a:solidFill>
              </a:rPr>
              <a:t>4 7 2 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0070C0"/>
                </a:solidFill>
              </a:rPr>
              <a:t> 8 5 9 3 6</a:t>
            </a:r>
            <a:endParaRPr lang="zh-CN" altLang="zh-CN" sz="24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）先序遍历的第一个数是整棵树的根，</a:t>
            </a:r>
            <a:r>
              <a:rPr lang="zh-CN" altLang="en-US" sz="2400"/>
              <a:t>例如</a:t>
            </a:r>
            <a:r>
              <a:rPr lang="zh-CN" altLang="zh-CN" sz="2400"/>
              <a:t>样例中的</a:t>
            </a:r>
            <a:r>
              <a:rPr lang="en-US" altLang="zh-CN" sz="2400"/>
              <a:t>“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/>
              <a:t>”</a:t>
            </a:r>
            <a:r>
              <a:rPr lang="zh-CN" altLang="zh-CN" sz="2400"/>
              <a:t>。</a:t>
            </a:r>
            <a:r>
              <a:rPr lang="zh-CN" altLang="en-US" sz="2400"/>
              <a:t>再对照</a:t>
            </a:r>
            <a:r>
              <a:rPr lang="zh-CN" altLang="zh-CN" sz="2400"/>
              <a:t>中序遍历，</a:t>
            </a:r>
            <a:r>
              <a:rPr lang="en-US" altLang="zh-CN" sz="2400"/>
              <a:t>“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/>
              <a:t>”</a:t>
            </a:r>
            <a:r>
              <a:rPr lang="zh-CN" altLang="zh-CN" sz="2400"/>
              <a:t>左边的</a:t>
            </a:r>
            <a:r>
              <a:rPr lang="en-US" altLang="zh-CN" sz="2400"/>
              <a:t>“4 7 2”</a:t>
            </a:r>
            <a:r>
              <a:rPr lang="zh-CN" altLang="zh-CN" sz="2400"/>
              <a:t>都在根的左子树上，右边的</a:t>
            </a:r>
            <a:r>
              <a:rPr lang="en-US" altLang="zh-CN" sz="2400"/>
              <a:t>“8 5 9 3 6”</a:t>
            </a:r>
            <a:r>
              <a:rPr lang="zh-CN" altLang="zh-CN" sz="2400"/>
              <a:t>都在根的右子树上。</a:t>
            </a:r>
            <a:r>
              <a:rPr lang="zh-CN" altLang="en-US" sz="2400"/>
              <a:t>得到下图最左子图。</a:t>
            </a:r>
            <a:endParaRPr lang="zh-CN" altLang="zh-CN" sz="2400"/>
          </a:p>
          <a:p>
            <a:pPr marL="0" indent="0">
              <a:buNone/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）递归上述过程。</a:t>
            </a:r>
            <a:endParaRPr lang="zh-CN" altLang="en-US" sz="2400"/>
          </a:p>
        </p:txBody>
      </p:sp>
      <p:graphicFrame>
        <p:nvGraphicFramePr>
          <p:cNvPr id="53252" name="对象 5"/>
          <p:cNvGraphicFramePr>
            <a:graphicFrameLocks noChangeAspect="1"/>
          </p:cNvGraphicFramePr>
          <p:nvPr/>
        </p:nvGraphicFramePr>
        <p:xfrm>
          <a:off x="1597025" y="3687764"/>
          <a:ext cx="8997950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r:id="rId3" imgW="6654960" imgH="1359360" progId="Visio.Drawing.11">
                  <p:embed/>
                </p:oleObj>
              </mc:Choice>
              <mc:Fallback>
                <p:oleObj r:id="rId3" imgW="6654960" imgH="135936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687764"/>
                        <a:ext cx="8997950" cy="201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31"/>
    </mc:Choice>
    <mc:Fallback xmlns="">
      <p:transition spd="slow" advTm="7413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内容占位符 2">
            <a:extLst>
              <a:ext uri="{FF2B5EF4-FFF2-40B4-BE49-F238E27FC236}">
                <a16:creationId xmlns:a16="http://schemas.microsoft.com/office/drawing/2014/main" id="{EB79FA0D-BD16-4670-8636-4672C891E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2647" y="1029036"/>
            <a:ext cx="8638728" cy="816893"/>
          </a:xfrm>
        </p:spPr>
        <p:txBody>
          <a:bodyPr/>
          <a:lstStyle/>
          <a:p>
            <a:pPr eaLnBrk="1" hangingPunct="1"/>
            <a:r>
              <a:rPr lang="zh-CN" altLang="en-US" dirty="0"/>
              <a:t>Huffman编码是利用</a:t>
            </a:r>
            <a:r>
              <a:rPr lang="zh-CN" altLang="en-US" dirty="0">
                <a:solidFill>
                  <a:srgbClr val="FF0000"/>
                </a:solidFill>
              </a:rPr>
              <a:t>贪心</a:t>
            </a:r>
            <a:r>
              <a:rPr lang="zh-CN" altLang="en-US" dirty="0"/>
              <a:t>思想构造二叉编码树的算法。</a:t>
            </a:r>
          </a:p>
          <a:p>
            <a:pPr eaLnBrk="1" hangingPunct="1"/>
            <a:endParaRPr lang="zh-CN" altLang="en-US" dirty="0"/>
          </a:p>
        </p:txBody>
      </p:sp>
      <p:graphicFrame>
        <p:nvGraphicFramePr>
          <p:cNvPr id="3075" name="对象 3">
            <a:extLst>
              <a:ext uri="{FF2B5EF4-FFF2-40B4-BE49-F238E27FC236}">
                <a16:creationId xmlns:a16="http://schemas.microsoft.com/office/drawing/2014/main" id="{2DFED9BC-5360-49CA-A654-394B99C52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8151" y="3009901"/>
          <a:ext cx="3330575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r:id="rId3" imgW="1272294" imgH="1494812" progId="Visio.Drawing.11">
                  <p:embed/>
                </p:oleObj>
              </mc:Choice>
              <mc:Fallback>
                <p:oleObj r:id="rId3" imgW="1272294" imgH="1494812" progId="Visio.Drawing.11">
                  <p:embed/>
                  <p:pic>
                    <p:nvPicPr>
                      <p:cNvPr id="3075" name="对象 3">
                        <a:extLst>
                          <a:ext uri="{FF2B5EF4-FFF2-40B4-BE49-F238E27FC236}">
                            <a16:creationId xmlns:a16="http://schemas.microsoft.com/office/drawing/2014/main" id="{2DFED9BC-5360-49CA-A654-394B99C52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1" y="3009901"/>
                        <a:ext cx="3330575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对象 7">
            <a:extLst>
              <a:ext uri="{FF2B5EF4-FFF2-40B4-BE49-F238E27FC236}">
                <a16:creationId xmlns:a16="http://schemas.microsoft.com/office/drawing/2014/main" id="{1FF05714-E528-4A43-8567-281DC4815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6325" y="1733550"/>
          <a:ext cx="70739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r:id="rId5" imgW="6271804" imgH="1005927" progId="Paint.Picture">
                  <p:embed/>
                </p:oleObj>
              </mc:Choice>
              <mc:Fallback>
                <p:oleObj r:id="rId5" imgW="6271804" imgH="1005927" progId="Paint.Picture">
                  <p:embed/>
                  <p:pic>
                    <p:nvPicPr>
                      <p:cNvPr id="3076" name="对象 7">
                        <a:extLst>
                          <a:ext uri="{FF2B5EF4-FFF2-40B4-BE49-F238E27FC236}">
                            <a16:creationId xmlns:a16="http://schemas.microsoft.com/office/drawing/2014/main" id="{1FF05714-E528-4A43-8567-281DC4815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1733550"/>
                        <a:ext cx="70739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>
            <a:spLocks noGrp="1" noChangeArrowheads="1"/>
          </p:cNvSpPr>
          <p:nvPr>
            <p:ph type="title"/>
          </p:nvPr>
        </p:nvSpPr>
        <p:spPr>
          <a:xfrm>
            <a:off x="479376" y="340641"/>
            <a:ext cx="6308775" cy="706438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•"/>
            </a:pPr>
            <a:r>
              <a:rPr lang="zh-CN" altLang="en-US" sz="3600" dirty="0" smtClean="0">
                <a:solidFill>
                  <a:srgbClr val="0070C0"/>
                </a:solidFill>
              </a:rPr>
              <a:t>哈夫曼树和哈夫曼编码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62483"/>
      </p:ext>
    </p:extLst>
  </p:cSld>
  <p:clrMapOvr>
    <a:masterClrMapping/>
  </p:clrMapOvr>
  <p:transition spd="slow" advTm="78899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9217">
            <a:extLst>
              <a:ext uri="{FF2B5EF4-FFF2-40B4-BE49-F238E27FC236}">
                <a16:creationId xmlns:a16="http://schemas.microsoft.com/office/drawing/2014/main" id="{7F95B308-CF97-493D-964B-B20B477B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762001"/>
            <a:ext cx="6553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贪心过程 </a:t>
            </a:r>
          </a:p>
        </p:txBody>
      </p:sp>
      <p:sp>
        <p:nvSpPr>
          <p:cNvPr id="4099" name="文本框 9218">
            <a:extLst>
              <a:ext uri="{FF2B5EF4-FFF2-40B4-BE49-F238E27FC236}">
                <a16:creationId xmlns:a16="http://schemas.microsoft.com/office/drawing/2014/main" id="{B4EE3282-57D9-4114-8235-C884923AC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1673225"/>
            <a:ext cx="807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对所有字符按频次排序：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4100" name="对象 1">
            <a:extLst>
              <a:ext uri="{FF2B5EF4-FFF2-40B4-BE49-F238E27FC236}">
                <a16:creationId xmlns:a16="http://schemas.microsoft.com/office/drawing/2014/main" id="{02BD5618-D95B-4687-85FD-391B89367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2525714"/>
          <a:ext cx="87566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r:id="rId3" imgW="9365792" imgH="929524" progId="Paint.Picture">
                  <p:embed/>
                </p:oleObj>
              </mc:Choice>
              <mc:Fallback>
                <p:oleObj r:id="rId3" imgW="9365792" imgH="929524" progId="Paint.Picture">
                  <p:embed/>
                  <p:pic>
                    <p:nvPicPr>
                      <p:cNvPr id="4100" name="对象 1">
                        <a:extLst>
                          <a:ext uri="{FF2B5EF4-FFF2-40B4-BE49-F238E27FC236}">
                            <a16:creationId xmlns:a16="http://schemas.microsoft.com/office/drawing/2014/main" id="{02BD5618-D95B-4687-85FD-391B89367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525714"/>
                        <a:ext cx="87566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5">
            <a:extLst>
              <a:ext uri="{FF2B5EF4-FFF2-40B4-BE49-F238E27FC236}">
                <a16:creationId xmlns:a16="http://schemas.microsoft.com/office/drawing/2014/main" id="{F9CD1E22-1D56-486B-994D-A4B4CDCEB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5175" y="3933826"/>
          <a:ext cx="30416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r:id="rId5" imgW="3040644" imgH="1356478" progId="Paint.Picture">
                  <p:embed/>
                </p:oleObj>
              </mc:Choice>
              <mc:Fallback>
                <p:oleObj r:id="rId5" imgW="3040644" imgH="1356478" progId="Paint.Picture">
                  <p:embed/>
                  <p:pic>
                    <p:nvPicPr>
                      <p:cNvPr id="4102" name="对象 5">
                        <a:extLst>
                          <a:ext uri="{FF2B5EF4-FFF2-40B4-BE49-F238E27FC236}">
                            <a16:creationId xmlns:a16="http://schemas.microsoft.com/office/drawing/2014/main" id="{F9CD1E22-1D56-486B-994D-A4B4CDCEB1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3933826"/>
                        <a:ext cx="304165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61663"/>
      </p:ext>
    </p:extLst>
  </p:cSld>
  <p:clrMapOvr>
    <a:masterClrMapping/>
  </p:clrMapOvr>
  <p:transition spd="slow" advTm="2039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9218">
            <a:extLst>
              <a:ext uri="{FF2B5EF4-FFF2-40B4-BE49-F238E27FC236}">
                <a16:creationId xmlns:a16="http://schemas.microsoft.com/office/drawing/2014/main" id="{69A71422-72CE-485A-BC0D-BFA5FDBAB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649289"/>
            <a:ext cx="8077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70C0"/>
                </a:solidFill>
                <a:latin typeface="Times New Roman" panose="02020603050405020304" pitchFamily="18" charset="0"/>
              </a:rPr>
              <a:t>从最少的字符开始，用贪心思想安排在二叉树上。</a:t>
            </a:r>
          </a:p>
        </p:txBody>
      </p:sp>
      <p:graphicFrame>
        <p:nvGraphicFramePr>
          <p:cNvPr id="5123" name="对象 5">
            <a:extLst>
              <a:ext uri="{FF2B5EF4-FFF2-40B4-BE49-F238E27FC236}">
                <a16:creationId xmlns:a16="http://schemas.microsoft.com/office/drawing/2014/main" id="{0872947F-D5C7-49B0-AC05-43690B3F6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1695450"/>
          <a:ext cx="304165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r:id="rId3" imgW="3040644" imgH="1356478" progId="Paint.Picture">
                  <p:embed/>
                </p:oleObj>
              </mc:Choice>
              <mc:Fallback>
                <p:oleObj r:id="rId3" imgW="3040644" imgH="1356478" progId="Paint.Picture">
                  <p:embed/>
                  <p:pic>
                    <p:nvPicPr>
                      <p:cNvPr id="5123" name="对象 5">
                        <a:extLst>
                          <a:ext uri="{FF2B5EF4-FFF2-40B4-BE49-F238E27FC236}">
                            <a16:creationId xmlns:a16="http://schemas.microsoft.com/office/drawing/2014/main" id="{0872947F-D5C7-49B0-AC05-43690B3F6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695450"/>
                        <a:ext cx="304165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7">
            <a:extLst>
              <a:ext uri="{FF2B5EF4-FFF2-40B4-BE49-F238E27FC236}">
                <a16:creationId xmlns:a16="http://schemas.microsoft.com/office/drawing/2014/main" id="{8A08DB22-35F8-425F-844B-C5263C013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6489" y="1573213"/>
          <a:ext cx="422433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r:id="rId5" imgW="4220952" imgH="2080440" progId="Paint.Picture">
                  <p:embed/>
                </p:oleObj>
              </mc:Choice>
              <mc:Fallback>
                <p:oleObj r:id="rId5" imgW="4220952" imgH="2080440" progId="Paint.Picture">
                  <p:embed/>
                  <p:pic>
                    <p:nvPicPr>
                      <p:cNvPr id="5124" name="对象 7">
                        <a:extLst>
                          <a:ext uri="{FF2B5EF4-FFF2-40B4-BE49-F238E27FC236}">
                            <a16:creationId xmlns:a16="http://schemas.microsoft.com/office/drawing/2014/main" id="{8A08DB22-35F8-425F-844B-C5263C013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9" y="1573213"/>
                        <a:ext cx="4224337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231582"/>
      </p:ext>
    </p:extLst>
  </p:cSld>
  <p:clrMapOvr>
    <a:masterClrMapping/>
  </p:clrMapOvr>
  <p:transition spd="slow" advTm="5387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 noChangeArrowheads="1"/>
          </p:cNvSpPr>
          <p:nvPr>
            <p:ph type="title"/>
          </p:nvPr>
        </p:nvSpPr>
        <p:spPr>
          <a:xfrm>
            <a:off x="2063552" y="476672"/>
            <a:ext cx="4619625" cy="706438"/>
          </a:xfrm>
        </p:spPr>
        <p:txBody>
          <a:bodyPr/>
          <a:lstStyle/>
          <a:p>
            <a:pPr marL="571500" indent="-571500">
              <a:buFontTx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二叉树的性质</a:t>
            </a:r>
          </a:p>
        </p:txBody>
      </p:sp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>
          <a:xfrm>
            <a:off x="1979613" y="1417638"/>
            <a:ext cx="8229600" cy="3090862"/>
          </a:xfrm>
        </p:spPr>
        <p:txBody>
          <a:bodyPr/>
          <a:lstStyle/>
          <a:p>
            <a:r>
              <a:rPr lang="zh-CN" altLang="zh-CN" sz="2800" dirty="0"/>
              <a:t>每个结点最多有两个子结点</a:t>
            </a:r>
            <a:r>
              <a:rPr lang="zh-CN" altLang="en-US" sz="2800" dirty="0"/>
              <a:t>：</a:t>
            </a:r>
            <a:r>
              <a:rPr lang="zh-CN" altLang="zh-CN" sz="2800" dirty="0"/>
              <a:t>左孩子、右孩子</a:t>
            </a:r>
            <a:r>
              <a:rPr lang="zh-CN" altLang="en-US" sz="2800" dirty="0"/>
              <a:t>。</a:t>
            </a:r>
            <a:r>
              <a:rPr lang="zh-CN" altLang="zh-CN" sz="2800" dirty="0"/>
              <a:t>以它们为根的子树称为左子树、右子树。</a:t>
            </a:r>
          </a:p>
          <a:p>
            <a:r>
              <a:rPr lang="zh-CN" altLang="zh-CN" sz="2800" dirty="0"/>
              <a:t>二叉树的第</a:t>
            </a:r>
            <a:r>
              <a:rPr lang="en-US" altLang="zh-CN" sz="2800" dirty="0" err="1"/>
              <a:t>i</a:t>
            </a:r>
            <a:r>
              <a:rPr lang="zh-CN" altLang="zh-CN" sz="2800" dirty="0"/>
              <a:t>层，最多有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i-1</a:t>
            </a:r>
            <a:r>
              <a:rPr lang="zh-CN" altLang="zh-CN" sz="2800" dirty="0"/>
              <a:t>个结点。</a:t>
            </a:r>
            <a:endParaRPr lang="en-US" altLang="zh-CN" sz="2800" dirty="0"/>
          </a:p>
          <a:p>
            <a:r>
              <a:rPr lang="zh-CN" altLang="zh-CN" sz="2800" dirty="0"/>
              <a:t>如果每一层的结点数都是满的，称为</a:t>
            </a:r>
            <a:r>
              <a:rPr lang="zh-CN" altLang="zh-CN" sz="2800" dirty="0">
                <a:solidFill>
                  <a:srgbClr val="FF0000"/>
                </a:solidFill>
              </a:rPr>
              <a:t>满二叉树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r>
              <a:rPr lang="zh-CN" altLang="zh-CN" sz="2800" dirty="0"/>
              <a:t>如果满二叉树只在最后一层有缺失，并且缺失的编号都在最后，那么称为</a:t>
            </a:r>
            <a:r>
              <a:rPr lang="zh-CN" altLang="zh-CN" sz="2800" dirty="0">
                <a:solidFill>
                  <a:srgbClr val="FF0000"/>
                </a:solidFill>
              </a:rPr>
              <a:t>完全二叉树</a:t>
            </a:r>
            <a:r>
              <a:rPr lang="zh-CN" altLang="zh-CN" sz="2800" dirty="0"/>
              <a:t>。</a:t>
            </a:r>
          </a:p>
          <a:p>
            <a:endParaRPr lang="zh-CN" altLang="en-US" sz="2800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01"/>
    </mc:Choice>
    <mc:Fallback xmlns="">
      <p:transition spd="slow" advTm="686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对象 5">
            <a:extLst>
              <a:ext uri="{FF2B5EF4-FFF2-40B4-BE49-F238E27FC236}">
                <a16:creationId xmlns:a16="http://schemas.microsoft.com/office/drawing/2014/main" id="{EBD57AE0-E905-4923-8610-0193CE8DB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569913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r:id="rId3" imgW="3040644" imgH="1356478" progId="Paint.Picture">
                  <p:embed/>
                </p:oleObj>
              </mc:Choice>
              <mc:Fallback>
                <p:oleObj r:id="rId3" imgW="3040644" imgH="1356478" progId="Paint.Picture">
                  <p:embed/>
                  <p:pic>
                    <p:nvPicPr>
                      <p:cNvPr id="6146" name="对象 5">
                        <a:extLst>
                          <a:ext uri="{FF2B5EF4-FFF2-40B4-BE49-F238E27FC236}">
                            <a16:creationId xmlns:a16="http://schemas.microsoft.com/office/drawing/2014/main" id="{EBD57AE0-E905-4923-8610-0193CE8DB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569913"/>
                        <a:ext cx="264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7">
            <a:extLst>
              <a:ext uri="{FF2B5EF4-FFF2-40B4-BE49-F238E27FC236}">
                <a16:creationId xmlns:a16="http://schemas.microsoft.com/office/drawing/2014/main" id="{51F317E4-DEB5-4A32-AF00-EB2835835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4350" y="569914"/>
          <a:ext cx="364490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r:id="rId5" imgW="4220952" imgH="2080440" progId="Paint.Picture">
                  <p:embed/>
                </p:oleObj>
              </mc:Choice>
              <mc:Fallback>
                <p:oleObj r:id="rId5" imgW="4220952" imgH="2080440" progId="Paint.Picture">
                  <p:embed/>
                  <p:pic>
                    <p:nvPicPr>
                      <p:cNvPr id="6147" name="对象 7">
                        <a:extLst>
                          <a:ext uri="{FF2B5EF4-FFF2-40B4-BE49-F238E27FC236}">
                            <a16:creationId xmlns:a16="http://schemas.microsoft.com/office/drawing/2014/main" id="{51F317E4-DEB5-4A32-AF00-EB2835835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569914"/>
                        <a:ext cx="3644900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9">
            <a:extLst>
              <a:ext uri="{FF2B5EF4-FFF2-40B4-BE49-F238E27FC236}">
                <a16:creationId xmlns:a16="http://schemas.microsoft.com/office/drawing/2014/main" id="{420FE26B-288D-410F-A8CF-C245F6EA1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6" y="2749551"/>
          <a:ext cx="43164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r:id="rId7" imgW="4312381" imgH="2872989" progId="Paint.Picture">
                  <p:embed/>
                </p:oleObj>
              </mc:Choice>
              <mc:Fallback>
                <p:oleObj r:id="rId7" imgW="4312381" imgH="2872989" progId="Paint.Picture">
                  <p:embed/>
                  <p:pic>
                    <p:nvPicPr>
                      <p:cNvPr id="6148" name="对象 9">
                        <a:extLst>
                          <a:ext uri="{FF2B5EF4-FFF2-40B4-BE49-F238E27FC236}">
                            <a16:creationId xmlns:a16="http://schemas.microsoft.com/office/drawing/2014/main" id="{420FE26B-288D-410F-A8CF-C245F6EA15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6" y="2749551"/>
                        <a:ext cx="4316413" cy="287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114668"/>
      </p:ext>
    </p:extLst>
  </p:cSld>
  <p:clrMapOvr>
    <a:masterClrMapping/>
  </p:clrMapOvr>
  <p:transition spd="slow" advTm="3493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5">
            <a:extLst>
              <a:ext uri="{FF2B5EF4-FFF2-40B4-BE49-F238E27FC236}">
                <a16:creationId xmlns:a16="http://schemas.microsoft.com/office/drawing/2014/main" id="{0F256947-564A-4FCF-A726-919A5DF4A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569913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r:id="rId3" imgW="3040644" imgH="1356478" progId="Paint.Picture">
                  <p:embed/>
                </p:oleObj>
              </mc:Choice>
              <mc:Fallback>
                <p:oleObj r:id="rId3" imgW="3040644" imgH="1356478" progId="Paint.Picture">
                  <p:embed/>
                  <p:pic>
                    <p:nvPicPr>
                      <p:cNvPr id="7170" name="对象 5">
                        <a:extLst>
                          <a:ext uri="{FF2B5EF4-FFF2-40B4-BE49-F238E27FC236}">
                            <a16:creationId xmlns:a16="http://schemas.microsoft.com/office/drawing/2014/main" id="{0F256947-564A-4FCF-A726-919A5DF4A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569913"/>
                        <a:ext cx="264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7">
            <a:extLst>
              <a:ext uri="{FF2B5EF4-FFF2-40B4-BE49-F238E27FC236}">
                <a16:creationId xmlns:a16="http://schemas.microsoft.com/office/drawing/2014/main" id="{2AE9E90E-08EC-4528-9436-42C97C9DC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4350" y="569914"/>
          <a:ext cx="364490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r:id="rId5" imgW="4220952" imgH="2080440" progId="Paint.Picture">
                  <p:embed/>
                </p:oleObj>
              </mc:Choice>
              <mc:Fallback>
                <p:oleObj r:id="rId5" imgW="4220952" imgH="2080440" progId="Paint.Picture">
                  <p:embed/>
                  <p:pic>
                    <p:nvPicPr>
                      <p:cNvPr id="7171" name="对象 7">
                        <a:extLst>
                          <a:ext uri="{FF2B5EF4-FFF2-40B4-BE49-F238E27FC236}">
                            <a16:creationId xmlns:a16="http://schemas.microsoft.com/office/drawing/2014/main" id="{2AE9E90E-08EC-4528-9436-42C97C9DC2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569914"/>
                        <a:ext cx="3644900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9">
            <a:extLst>
              <a:ext uri="{FF2B5EF4-FFF2-40B4-BE49-F238E27FC236}">
                <a16:creationId xmlns:a16="http://schemas.microsoft.com/office/drawing/2014/main" id="{A6EB7CDF-2055-4CFF-BA16-99BAAFFC1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2749551"/>
          <a:ext cx="333375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r:id="rId7" imgW="4312381" imgH="2872989" progId="Paint.Picture">
                  <p:embed/>
                </p:oleObj>
              </mc:Choice>
              <mc:Fallback>
                <p:oleObj r:id="rId7" imgW="4312381" imgH="2872989" progId="Paint.Picture">
                  <p:embed/>
                  <p:pic>
                    <p:nvPicPr>
                      <p:cNvPr id="7172" name="对象 9">
                        <a:extLst>
                          <a:ext uri="{FF2B5EF4-FFF2-40B4-BE49-F238E27FC236}">
                            <a16:creationId xmlns:a16="http://schemas.microsoft.com/office/drawing/2014/main" id="{A6EB7CDF-2055-4CFF-BA16-99BAAFFC1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749551"/>
                        <a:ext cx="3333750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1">
            <a:extLst>
              <a:ext uri="{FF2B5EF4-FFF2-40B4-BE49-F238E27FC236}">
                <a16:creationId xmlns:a16="http://schemas.microsoft.com/office/drawing/2014/main" id="{FFAF2B2A-4E73-4373-A497-DF6B00B32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9150" y="2749550"/>
          <a:ext cx="4254500" cy="358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r:id="rId9" imgW="4252329" imgH="3580952" progId="Paint.Picture">
                  <p:embed/>
                </p:oleObj>
              </mc:Choice>
              <mc:Fallback>
                <p:oleObj r:id="rId9" imgW="4252329" imgH="3580952" progId="Paint.Picture">
                  <p:embed/>
                  <p:pic>
                    <p:nvPicPr>
                      <p:cNvPr id="7173" name="对象 1">
                        <a:extLst>
                          <a:ext uri="{FF2B5EF4-FFF2-40B4-BE49-F238E27FC236}">
                            <a16:creationId xmlns:a16="http://schemas.microsoft.com/office/drawing/2014/main" id="{FFAF2B2A-4E73-4373-A497-DF6B00B32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2749550"/>
                        <a:ext cx="4254500" cy="358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484449"/>
      </p:ext>
    </p:extLst>
  </p:cSld>
  <p:clrMapOvr>
    <a:masterClrMapping/>
  </p:clrMapOvr>
  <p:transition spd="slow" advTm="2487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5">
            <a:extLst>
              <a:ext uri="{FF2B5EF4-FFF2-40B4-BE49-F238E27FC236}">
                <a16:creationId xmlns:a16="http://schemas.microsoft.com/office/drawing/2014/main" id="{830378DB-53A4-4390-8FF8-9C3C52D6CC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569913"/>
          <a:ext cx="21907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r:id="rId3" imgW="3040644" imgH="1356478" progId="Paint.Picture">
                  <p:embed/>
                </p:oleObj>
              </mc:Choice>
              <mc:Fallback>
                <p:oleObj r:id="rId3" imgW="3040644" imgH="1356478" progId="Paint.Picture">
                  <p:embed/>
                  <p:pic>
                    <p:nvPicPr>
                      <p:cNvPr id="8194" name="对象 5">
                        <a:extLst>
                          <a:ext uri="{FF2B5EF4-FFF2-40B4-BE49-F238E27FC236}">
                            <a16:creationId xmlns:a16="http://schemas.microsoft.com/office/drawing/2014/main" id="{830378DB-53A4-4390-8FF8-9C3C52D6C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569913"/>
                        <a:ext cx="21907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7">
            <a:extLst>
              <a:ext uri="{FF2B5EF4-FFF2-40B4-BE49-F238E27FC236}">
                <a16:creationId xmlns:a16="http://schemas.microsoft.com/office/drawing/2014/main" id="{5A3BFEAC-32C1-48E1-941A-A48D4A6FE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346076"/>
          <a:ext cx="2982912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r:id="rId5" imgW="4220952" imgH="2080440" progId="Paint.Picture">
                  <p:embed/>
                </p:oleObj>
              </mc:Choice>
              <mc:Fallback>
                <p:oleObj r:id="rId5" imgW="4220952" imgH="2080440" progId="Paint.Picture">
                  <p:embed/>
                  <p:pic>
                    <p:nvPicPr>
                      <p:cNvPr id="8195" name="对象 7">
                        <a:extLst>
                          <a:ext uri="{FF2B5EF4-FFF2-40B4-BE49-F238E27FC236}">
                            <a16:creationId xmlns:a16="http://schemas.microsoft.com/office/drawing/2014/main" id="{5A3BFEAC-32C1-48E1-941A-A48D4A6FE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346076"/>
                        <a:ext cx="2982912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9">
            <a:extLst>
              <a:ext uri="{FF2B5EF4-FFF2-40B4-BE49-F238E27FC236}">
                <a16:creationId xmlns:a16="http://schemas.microsoft.com/office/drawing/2014/main" id="{DCE679C3-3CFA-4977-B452-E98FD88D7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1812926"/>
          <a:ext cx="26352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r:id="rId7" imgW="4312381" imgH="2872989" progId="Paint.Picture">
                  <p:embed/>
                </p:oleObj>
              </mc:Choice>
              <mc:Fallback>
                <p:oleObj r:id="rId7" imgW="4312381" imgH="2872989" progId="Paint.Picture">
                  <p:embed/>
                  <p:pic>
                    <p:nvPicPr>
                      <p:cNvPr id="8196" name="对象 9">
                        <a:extLst>
                          <a:ext uri="{FF2B5EF4-FFF2-40B4-BE49-F238E27FC236}">
                            <a16:creationId xmlns:a16="http://schemas.microsoft.com/office/drawing/2014/main" id="{DCE679C3-3CFA-4977-B452-E98FD88D7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812926"/>
                        <a:ext cx="263525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1">
            <a:extLst>
              <a:ext uri="{FF2B5EF4-FFF2-40B4-BE49-F238E27FC236}">
                <a16:creationId xmlns:a16="http://schemas.microsoft.com/office/drawing/2014/main" id="{30C9CB72-6D5E-43C1-8DE8-32AA882AA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3684588"/>
          <a:ext cx="2833688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7" r:id="rId9" imgW="4252329" imgH="3580952" progId="Paint.Picture">
                  <p:embed/>
                </p:oleObj>
              </mc:Choice>
              <mc:Fallback>
                <p:oleObj r:id="rId9" imgW="4252329" imgH="3580952" progId="Paint.Picture">
                  <p:embed/>
                  <p:pic>
                    <p:nvPicPr>
                      <p:cNvPr id="8197" name="对象 1">
                        <a:extLst>
                          <a:ext uri="{FF2B5EF4-FFF2-40B4-BE49-F238E27FC236}">
                            <a16:creationId xmlns:a16="http://schemas.microsoft.com/office/drawing/2014/main" id="{30C9CB72-6D5E-43C1-8DE8-32AA882AA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3684588"/>
                        <a:ext cx="2833688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3">
            <a:extLst>
              <a:ext uri="{FF2B5EF4-FFF2-40B4-BE49-F238E27FC236}">
                <a16:creationId xmlns:a16="http://schemas.microsoft.com/office/drawing/2014/main" id="{04A459E4-77CE-4903-B495-B35F88666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1" y="1990726"/>
          <a:ext cx="3584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8" r:id="rId11" imgW="3299746" imgH="4549534" progId="Paint.Picture">
                  <p:embed/>
                </p:oleObj>
              </mc:Choice>
              <mc:Fallback>
                <p:oleObj r:id="rId11" imgW="3299746" imgH="4549534" progId="Paint.Picture">
                  <p:embed/>
                  <p:pic>
                    <p:nvPicPr>
                      <p:cNvPr id="8198" name="对象 3">
                        <a:extLst>
                          <a:ext uri="{FF2B5EF4-FFF2-40B4-BE49-F238E27FC236}">
                            <a16:creationId xmlns:a16="http://schemas.microsoft.com/office/drawing/2014/main" id="{04A459E4-77CE-4903-B495-B35F88666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1" y="1990726"/>
                        <a:ext cx="3584575" cy="474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922185"/>
      </p:ext>
    </p:extLst>
  </p:cSld>
  <p:clrMapOvr>
    <a:masterClrMapping/>
  </p:clrMapOvr>
  <p:transition spd="slow" advTm="4303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5925" y="4149080"/>
            <a:ext cx="7292975" cy="1143000"/>
          </a:xfrm>
        </p:spPr>
        <p:txBody>
          <a:bodyPr/>
          <a:lstStyle/>
          <a:p>
            <a:pPr>
              <a:defRPr/>
            </a:pP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满二叉树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完全二叉树</a:t>
            </a:r>
            <a:endParaRPr lang="zh-CN" altLang="en-US" sz="2800" dirty="0"/>
          </a:p>
        </p:txBody>
      </p:sp>
      <p:graphicFrame>
        <p:nvGraphicFramePr>
          <p:cNvPr id="39939" name="对象 5"/>
          <p:cNvGraphicFramePr>
            <a:graphicFrameLocks noChangeAspect="1"/>
          </p:cNvGraphicFramePr>
          <p:nvPr/>
        </p:nvGraphicFramePr>
        <p:xfrm>
          <a:off x="1981201" y="1854200"/>
          <a:ext cx="811212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r:id="rId3" imgW="5775120" imgH="1530000" progId="Visio.Drawing.11">
                  <p:embed/>
                </p:oleObj>
              </mc:Choice>
              <mc:Fallback>
                <p:oleObj r:id="rId3" imgW="5775120" imgH="153000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854200"/>
                        <a:ext cx="8112125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62"/>
    </mc:Choice>
    <mc:Fallback xmlns="">
      <p:transition spd="slow" advTm="2636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 noChangeArrowheads="1"/>
          </p:cNvSpPr>
          <p:nvPr>
            <p:ph type="title"/>
          </p:nvPr>
        </p:nvSpPr>
        <p:spPr>
          <a:xfrm>
            <a:off x="1703512" y="596948"/>
            <a:ext cx="4691063" cy="561975"/>
          </a:xfrm>
        </p:spPr>
        <p:txBody>
          <a:bodyPr>
            <a:normAutofit fontScale="90000"/>
          </a:bodyPr>
          <a:lstStyle/>
          <a:p>
            <a:pPr marL="571500" indent="-571500">
              <a:buFontTx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二叉树的存储</a:t>
            </a:r>
          </a:p>
        </p:txBody>
      </p:sp>
      <p:sp>
        <p:nvSpPr>
          <p:cNvPr id="40962" name="内容占位符 2"/>
          <p:cNvSpPr>
            <a:spLocks noGrp="1" noChangeArrowheads="1"/>
          </p:cNvSpPr>
          <p:nvPr>
            <p:ph idx="1"/>
          </p:nvPr>
        </p:nvSpPr>
        <p:spPr>
          <a:xfrm>
            <a:off x="1854840" y="1700808"/>
            <a:ext cx="884967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1.</a:t>
            </a:r>
            <a:r>
              <a:rPr lang="zh-CN" altLang="en-US" sz="2800" dirty="0">
                <a:latin typeface="Courier New" panose="02070309020205020404" pitchFamily="49" charset="0"/>
              </a:rPr>
              <a:t>用指针实现。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 err="1">
                <a:latin typeface="Courier New" panose="02070309020205020404" pitchFamily="49" charset="0"/>
              </a:rPr>
              <a:t>struct</a:t>
            </a:r>
            <a:r>
              <a:rPr lang="en-US" altLang="zh-CN" sz="2400" dirty="0">
                <a:latin typeface="Courier New" panose="02070309020205020404" pitchFamily="49" charset="0"/>
              </a:rPr>
              <a:t> node{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Courier New" panose="02070309020205020404" pitchFamily="49" charset="0"/>
              </a:rPr>
              <a:t>int</a:t>
            </a:r>
            <a:r>
              <a:rPr lang="en-US" altLang="zh-CN" sz="2400" dirty="0">
                <a:latin typeface="Courier New" panose="02070309020205020404" pitchFamily="49" charset="0"/>
              </a:rPr>
              <a:t> value;    //</a:t>
            </a:r>
            <a:r>
              <a:rPr lang="zh-CN" altLang="zh-CN" sz="2400" dirty="0">
                <a:latin typeface="Courier New" panose="02070309020205020404" pitchFamily="49" charset="0"/>
              </a:rPr>
              <a:t>结点的值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    node *l, *r;  //</a:t>
            </a:r>
            <a:r>
              <a:rPr lang="zh-CN" altLang="zh-CN" sz="2400" dirty="0">
                <a:latin typeface="Courier New" panose="02070309020205020404" pitchFamily="49" charset="0"/>
              </a:rPr>
              <a:t>指向左右子结点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2. </a:t>
            </a:r>
            <a:r>
              <a:rPr lang="zh-CN" altLang="en-US" sz="2800" dirty="0">
                <a:latin typeface="Courier New" panose="02070309020205020404" pitchFamily="49" charset="0"/>
              </a:rPr>
              <a:t>用数组实现。</a:t>
            </a:r>
            <a:endParaRPr lang="zh-CN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29"/>
    </mc:Choice>
    <mc:Fallback xmlns="">
      <p:transition spd="slow" advTm="3122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>
          <a:xfrm>
            <a:off x="911424" y="764704"/>
            <a:ext cx="3754438" cy="457200"/>
          </a:xfrm>
        </p:spPr>
        <p:txBody>
          <a:bodyPr>
            <a:normAutofit fontScale="90000"/>
          </a:bodyPr>
          <a:lstStyle/>
          <a:p>
            <a:pPr marL="571500" indent="-571500">
              <a:buFontTx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二叉树的遍历</a:t>
            </a:r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1. </a:t>
            </a:r>
            <a:r>
              <a:rPr lang="zh-CN" altLang="en-US" dirty="0"/>
              <a:t>宽度优先遍历：一层层地遍历二叉树。用队列实现。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2. </a:t>
            </a:r>
            <a:r>
              <a:rPr lang="zh-CN" altLang="en-US" dirty="0">
                <a:solidFill>
                  <a:srgbClr val="FF0000"/>
                </a:solidFill>
              </a:rPr>
              <a:t>深度优先遍历</a:t>
            </a:r>
            <a:r>
              <a:rPr lang="zh-CN" altLang="en-US" dirty="0"/>
              <a:t>：更常用的遍历方法。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87"/>
    </mc:Choice>
    <mc:Fallback xmlns="">
      <p:transition spd="slow" advTm="47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/>
          </p:nvPr>
        </p:nvSpPr>
        <p:spPr>
          <a:xfrm>
            <a:off x="3071814" y="971551"/>
            <a:ext cx="5843587" cy="633413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二叉树的深度优先遍历</a:t>
            </a:r>
          </a:p>
        </p:txBody>
      </p:sp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>
          <a:xfrm>
            <a:off x="3359151" y="2058988"/>
            <a:ext cx="4537075" cy="2189162"/>
          </a:xfrm>
        </p:spPr>
        <p:txBody>
          <a:bodyPr/>
          <a:lstStyle/>
          <a:p>
            <a:r>
              <a:rPr lang="zh-CN" altLang="zh-CN" smtClean="0"/>
              <a:t>先（根）序遍历</a:t>
            </a:r>
            <a:endParaRPr lang="en-US" altLang="zh-CN" smtClean="0"/>
          </a:p>
          <a:p>
            <a:r>
              <a:rPr lang="zh-CN" altLang="zh-CN" smtClean="0"/>
              <a:t>中（根）序遍历</a:t>
            </a:r>
            <a:endParaRPr lang="en-US" altLang="zh-CN" smtClean="0"/>
          </a:p>
          <a:p>
            <a:r>
              <a:rPr lang="zh-CN" altLang="zh-CN" smtClean="0"/>
              <a:t>后（根）序遍历</a:t>
            </a:r>
            <a:endParaRPr lang="zh-CN" altLang="en-US" smtClean="0"/>
          </a:p>
        </p:txBody>
      </p:sp>
      <p:pic>
        <p:nvPicPr>
          <p:cNvPr id="4301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02176"/>
            <a:ext cx="52578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01"/>
    </mc:Choice>
    <mc:Fallback xmlns="">
      <p:transition spd="slow" advTm="2330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 noChangeArrowheads="1"/>
          </p:cNvSpPr>
          <p:nvPr>
            <p:ph type="title"/>
          </p:nvPr>
        </p:nvSpPr>
        <p:spPr>
          <a:xfrm>
            <a:off x="2333860" y="570212"/>
            <a:ext cx="5842000" cy="777875"/>
          </a:xfrm>
        </p:spPr>
        <p:txBody>
          <a:bodyPr/>
          <a:lstStyle/>
          <a:p>
            <a:r>
              <a:rPr lang="zh-CN" altLang="zh-CN" sz="3600">
                <a:solidFill>
                  <a:srgbClr val="0070C0"/>
                </a:solidFill>
              </a:rPr>
              <a:t>先（根）序遍历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44034" name="内容占位符 2"/>
          <p:cNvSpPr>
            <a:spLocks noGrp="1" noChangeArrowheads="1"/>
          </p:cNvSpPr>
          <p:nvPr>
            <p:ph idx="1"/>
          </p:nvPr>
        </p:nvSpPr>
        <p:spPr>
          <a:xfrm>
            <a:off x="2423592" y="1988840"/>
            <a:ext cx="8424936" cy="4351338"/>
          </a:xfrm>
        </p:spPr>
        <p:txBody>
          <a:bodyPr/>
          <a:lstStyle/>
          <a:p>
            <a:r>
              <a:rPr lang="zh-CN" altLang="zh-CN" dirty="0" smtClean="0"/>
              <a:t>按</a:t>
            </a:r>
            <a:r>
              <a:rPr lang="zh-CN" altLang="zh-CN" b="1" dirty="0" smtClean="0">
                <a:solidFill>
                  <a:srgbClr val="FF0000"/>
                </a:solidFill>
              </a:rPr>
              <a:t>父</a:t>
            </a:r>
            <a:r>
              <a:rPr lang="zh-CN" altLang="zh-CN" dirty="0" smtClean="0"/>
              <a:t>、左儿子、右儿子的顺序访问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EBADCGFIH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先序遍历的第一个结点是根</a:t>
            </a:r>
            <a:endParaRPr lang="zh-CN" altLang="en-US" dirty="0" smtClean="0"/>
          </a:p>
        </p:txBody>
      </p:sp>
      <p:graphicFrame>
        <p:nvGraphicFramePr>
          <p:cNvPr id="44036" name="对象 5"/>
          <p:cNvGraphicFramePr>
            <a:graphicFrameLocks noChangeAspect="1"/>
          </p:cNvGraphicFramePr>
          <p:nvPr/>
        </p:nvGraphicFramePr>
        <p:xfrm>
          <a:off x="5591175" y="2484439"/>
          <a:ext cx="4033838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r:id="rId4" imgW="2463480" imgH="1602000" progId="Visio.Drawing.11">
                  <p:embed/>
                </p:oleObj>
              </mc:Choice>
              <mc:Fallback>
                <p:oleObj r:id="rId4" imgW="2463480" imgH="160200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2484439"/>
                        <a:ext cx="4033838" cy="271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04"/>
    </mc:Choice>
    <mc:Fallback xmlns="">
      <p:transition spd="slow" advTm="84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628800"/>
            <a:ext cx="8229600" cy="30527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先序遍历的代码很简单：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preorder (node *root){  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root -&gt;value;  //</a:t>
            </a:r>
            <a:r>
              <a:rPr lang="zh-CN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preorder (root -&gt;l);   //</a:t>
            </a: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递归左子树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preorder (root -&gt;r);   //</a:t>
            </a: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递归右子树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74"/>
    </mc:Choice>
    <mc:Fallback xmlns="">
      <p:transition spd="slow" advTm="3337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>
          <a:xfrm>
            <a:off x="1991544" y="588229"/>
            <a:ext cx="5410200" cy="633413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中</a:t>
            </a:r>
            <a:r>
              <a:rPr lang="zh-CN" altLang="zh-CN" sz="3600" dirty="0">
                <a:solidFill>
                  <a:srgbClr val="0070C0"/>
                </a:solidFill>
              </a:rPr>
              <a:t>（根）序遍历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46082" name="内容占位符 2"/>
          <p:cNvSpPr>
            <a:spLocks noGrp="1" noChangeArrowheads="1"/>
          </p:cNvSpPr>
          <p:nvPr>
            <p:ph idx="1"/>
          </p:nvPr>
        </p:nvSpPr>
        <p:spPr>
          <a:xfrm>
            <a:off x="2044032" y="1866519"/>
            <a:ext cx="8282136" cy="4351338"/>
          </a:xfrm>
        </p:spPr>
        <p:txBody>
          <a:bodyPr/>
          <a:lstStyle/>
          <a:p>
            <a:r>
              <a:rPr lang="zh-CN" altLang="zh-CN" dirty="0" smtClean="0"/>
              <a:t>按左儿子、</a:t>
            </a:r>
            <a:r>
              <a:rPr lang="zh-CN" altLang="zh-CN" b="1" dirty="0" smtClean="0">
                <a:solidFill>
                  <a:srgbClr val="FF0000"/>
                </a:solidFill>
              </a:rPr>
              <a:t>父</a:t>
            </a:r>
            <a:r>
              <a:rPr lang="zh-CN" altLang="zh-CN" dirty="0" smtClean="0"/>
              <a:t>、右儿子的顺序访问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ABCDEFGHI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800" dirty="0">
                <a:solidFill>
                  <a:srgbClr val="FF0000"/>
                </a:solidFill>
              </a:rPr>
              <a:t>思考</a:t>
            </a:r>
            <a:r>
              <a:rPr lang="zh-CN" altLang="en-US" sz="2800" dirty="0"/>
              <a:t>：结果为什么是字典序？</a:t>
            </a:r>
          </a:p>
        </p:txBody>
      </p:sp>
      <p:graphicFrame>
        <p:nvGraphicFramePr>
          <p:cNvPr id="46084" name="对象 5"/>
          <p:cNvGraphicFramePr>
            <a:graphicFrameLocks noChangeAspect="1"/>
          </p:cNvGraphicFramePr>
          <p:nvPr/>
        </p:nvGraphicFramePr>
        <p:xfrm>
          <a:off x="5591175" y="2484439"/>
          <a:ext cx="4033838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r:id="rId4" imgW="2463480" imgH="1602000" progId="Visio.Drawing.11">
                  <p:embed/>
                </p:oleObj>
              </mc:Choice>
              <mc:Fallback>
                <p:oleObj r:id="rId4" imgW="2463480" imgH="160200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2484439"/>
                        <a:ext cx="4033838" cy="271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70"/>
    </mc:Choice>
    <mc:Fallback xmlns="">
      <p:transition spd="slow" advTm="816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6.7|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|1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|2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30.1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Pages>0</Pages>
  <Words>844</Words>
  <Characters>0</Characters>
  <Application>Microsoft Office PowerPoint</Application>
  <DocSecurity>0</DocSecurity>
  <PresentationFormat>宽屏</PresentationFormat>
  <Lines>0</Lines>
  <Paragraphs>105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Courier New</vt:lpstr>
      <vt:lpstr>Times New Roman</vt:lpstr>
      <vt:lpstr>默认设计模板</vt:lpstr>
      <vt:lpstr>Bitmap Image</vt:lpstr>
      <vt:lpstr>Microsoft Visio 2003-2010 绘图</vt:lpstr>
      <vt:lpstr>1.4 二叉树</vt:lpstr>
      <vt:lpstr>二叉树的性质</vt:lpstr>
      <vt:lpstr>满二叉树                             完全二叉树</vt:lpstr>
      <vt:lpstr>二叉树的存储</vt:lpstr>
      <vt:lpstr>二叉树的遍历</vt:lpstr>
      <vt:lpstr>二叉树的深度优先遍历</vt:lpstr>
      <vt:lpstr>先（根）序遍历</vt:lpstr>
      <vt:lpstr>PowerPoint 演示文稿</vt:lpstr>
      <vt:lpstr>中（根）序遍历</vt:lpstr>
      <vt:lpstr>中序遍历的特点</vt:lpstr>
      <vt:lpstr>PowerPoint 演示文稿</vt:lpstr>
      <vt:lpstr>后（根）序遍历</vt:lpstr>
      <vt:lpstr>PowerPoint 演示文稿</vt:lpstr>
      <vt:lpstr>三种遍历的关系</vt:lpstr>
      <vt:lpstr>例题： hdu 1710  Binary Tree Traversals</vt:lpstr>
      <vt:lpstr>思路</vt:lpstr>
      <vt:lpstr>哈夫曼树和哈夫曼编码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1482</cp:revision>
  <dcterms:created xsi:type="dcterms:W3CDTF">2012-02-15T09:22:01Z</dcterms:created>
  <dcterms:modified xsi:type="dcterms:W3CDTF">2023-02-23T08:49:50Z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