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675" r:id="rId2"/>
    <p:sldId id="676" r:id="rId3"/>
    <p:sldId id="674" r:id="rId4"/>
    <p:sldId id="677" r:id="rId5"/>
    <p:sldId id="678" r:id="rId6"/>
    <p:sldId id="679" r:id="rId7"/>
    <p:sldId id="680" r:id="rId8"/>
    <p:sldId id="68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5"/>
            <p14:sldId id="676"/>
            <p14:sldId id="674"/>
            <p14:sldId id="677"/>
            <p14:sldId id="678"/>
            <p14:sldId id="679"/>
            <p14:sldId id="680"/>
            <p14:sldId id="681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6068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094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841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3326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2425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21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63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287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94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428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576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0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37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363272" cy="4708525"/>
          </a:xfrm>
        </p:spPr>
        <p:txBody>
          <a:bodyPr/>
          <a:lstStyle/>
          <a:p>
            <a:r>
              <a:rPr lang="zh-CN" altLang="en-US" sz="2400" dirty="0"/>
              <a:t>特征：堆顶元素是所有元素的最优值。</a:t>
            </a:r>
            <a:endParaRPr lang="en-US" altLang="zh-CN" sz="2400" dirty="0"/>
          </a:p>
          <a:p>
            <a:r>
              <a:rPr lang="zh-CN" altLang="en-US" sz="2400" dirty="0"/>
              <a:t>堆的应用：堆排序和优先队列。  </a:t>
            </a:r>
            <a:endParaRPr lang="en-US" altLang="zh-CN" sz="2400" dirty="0"/>
          </a:p>
          <a:p>
            <a:r>
              <a:rPr lang="zh-CN" altLang="en-US" sz="2400" dirty="0"/>
              <a:t>堆有两种：最大堆、最小堆。</a:t>
            </a:r>
            <a:endParaRPr lang="en-US" altLang="zh-CN" sz="2400" dirty="0"/>
          </a:p>
          <a:p>
            <a:pPr lvl="1"/>
            <a:r>
              <a:rPr lang="zh-CN" altLang="en-US" sz="2000" dirty="0"/>
              <a:t>最大堆：根结点最大</a:t>
            </a:r>
            <a:endParaRPr lang="en-US" altLang="zh-CN" sz="2000" dirty="0"/>
          </a:p>
          <a:p>
            <a:pPr lvl="1"/>
            <a:r>
              <a:rPr lang="zh-CN" altLang="en-US" sz="2000" dirty="0"/>
              <a:t>最小堆：根结点最小</a:t>
            </a:r>
            <a:endParaRPr lang="en-US" altLang="zh-CN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876276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0019" y="4221089"/>
            <a:ext cx="2550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Min – Max Heap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1" y="4751456"/>
            <a:ext cx="2680353" cy="1608212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565278"/>
            <a:ext cx="3085590" cy="40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48"/>
    </mc:Choice>
    <mc:Fallback xmlns="">
      <p:transition spd="slow" advTm="7994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476673"/>
            <a:ext cx="8507288" cy="5649491"/>
          </a:xfrm>
        </p:spPr>
        <p:txBody>
          <a:bodyPr/>
          <a:lstStyle/>
          <a:p>
            <a:endParaRPr lang="en-US" altLang="zh-CN" sz="2400" dirty="0"/>
          </a:p>
          <a:p>
            <a:r>
              <a:rPr lang="zh-CN" altLang="en-US" sz="2400" dirty="0"/>
              <a:t>堆可以看成一棵完全二叉树。用数组实现的二叉树堆，树中的每个结点与数组中存放的元素对应。树的每一层，除了最后一层可能不满，其他每一层都是满的。  </a:t>
            </a:r>
            <a:endParaRPr lang="en-US" altLang="zh-CN" sz="2400" dirty="0"/>
          </a:p>
          <a:p>
            <a:r>
              <a:rPr lang="zh-CN" altLang="en-US" sz="2400" dirty="0"/>
              <a:t>二叉堆中的每个结点，都是以它为父结点的子树的最小值。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2996952"/>
            <a:ext cx="7625015" cy="22322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85509" y="5493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-apple-system"/>
              </a:rPr>
              <a:t>用数组实现的二叉树最小堆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176"/>
    </mc:Choice>
    <mc:Fallback xmlns="">
      <p:transition spd="slow" advTm="1411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48139" y="276748"/>
            <a:ext cx="5766313" cy="562074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</a:rPr>
              <a:t>二</a:t>
            </a:r>
            <a:r>
              <a:rPr lang="zh-CN" altLang="en-US" sz="2800" dirty="0">
                <a:solidFill>
                  <a:srgbClr val="0070C0"/>
                </a:solidFill>
              </a:rPr>
              <a:t>叉堆的性质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198" y="1247855"/>
            <a:ext cx="8363272" cy="22322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用数组</a:t>
            </a:r>
            <a:r>
              <a:rPr lang="en-US" altLang="zh-CN" sz="2000" dirty="0"/>
              <a:t>A[]</a:t>
            </a:r>
            <a:r>
              <a:rPr lang="zh-CN" altLang="en-US" sz="2000" dirty="0"/>
              <a:t>存储完全二叉树，结点数量为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A[0]</a:t>
            </a:r>
            <a:r>
              <a:rPr lang="zh-CN" altLang="en-US" sz="2000" dirty="0"/>
              <a:t>不用，</a:t>
            </a:r>
            <a:r>
              <a:rPr lang="en-US" altLang="zh-CN" sz="2000" dirty="0"/>
              <a:t>A[1]</a:t>
            </a:r>
            <a:r>
              <a:rPr lang="zh-CN" altLang="en-US" sz="2000" dirty="0"/>
              <a:t>为根结点，有以下性质：  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&gt; 1</a:t>
            </a:r>
            <a:r>
              <a:rPr lang="zh-CN" altLang="en-US" sz="2000" dirty="0"/>
              <a:t>的结点，其父结点位于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/2</a:t>
            </a:r>
            <a:r>
              <a:rPr lang="zh-CN" altLang="en-US" sz="2000" dirty="0"/>
              <a:t>； 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）如果</a:t>
            </a:r>
            <a:r>
              <a:rPr lang="en-US" altLang="zh-CN" sz="2000" dirty="0"/>
              <a:t>2i &gt; n</a:t>
            </a:r>
            <a:r>
              <a:rPr lang="zh-CN" altLang="en-US" sz="2000" dirty="0"/>
              <a:t>，那么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没有孩子；如果</a:t>
            </a:r>
            <a:r>
              <a:rPr lang="en-US" altLang="zh-CN" sz="2000" dirty="0"/>
              <a:t>2i+1 &gt; n</a:t>
            </a:r>
            <a:r>
              <a:rPr lang="zh-CN" altLang="en-US" sz="2000" dirty="0"/>
              <a:t>，那么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没有右孩子；  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）如果结点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有孩子，那么它的左孩子是</a:t>
            </a:r>
            <a:r>
              <a:rPr lang="en-US" altLang="zh-CN" sz="2000" dirty="0"/>
              <a:t>2i</a:t>
            </a:r>
            <a:r>
              <a:rPr lang="zh-CN" altLang="en-US" sz="2000" dirty="0"/>
              <a:t>，右孩子是</a:t>
            </a:r>
            <a:r>
              <a:rPr lang="en-US" altLang="zh-CN" sz="2000" dirty="0"/>
              <a:t>2i+1</a:t>
            </a:r>
            <a:r>
              <a:rPr lang="zh-CN" altLang="en-US" sz="2000" dirty="0"/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3445433"/>
            <a:ext cx="7625015" cy="22322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85508" y="582883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-apple-system"/>
              </a:rPr>
              <a:t>用数组实现的</a:t>
            </a:r>
            <a:r>
              <a:rPr lang="zh-CN" altLang="en-US" dirty="0" smtClean="0">
                <a:solidFill>
                  <a:srgbClr val="0070C0"/>
                </a:solidFill>
                <a:latin typeface="-apple-system"/>
              </a:rPr>
              <a:t>二叉树最小堆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0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02"/>
    </mc:Choice>
    <mc:Fallback xmlns="">
      <p:transition spd="slow" advTm="12640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3832" y="260648"/>
            <a:ext cx="4681736" cy="1325563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 </a:t>
            </a:r>
            <a:r>
              <a:rPr lang="zh-CN" altLang="en-US" sz="3200" dirty="0" smtClean="0">
                <a:solidFill>
                  <a:srgbClr val="0070C0"/>
                </a:solidFill>
              </a:rPr>
              <a:t>二</a:t>
            </a:r>
            <a:r>
              <a:rPr lang="zh-CN" altLang="en-US" sz="3200" dirty="0">
                <a:solidFill>
                  <a:srgbClr val="0070C0"/>
                </a:solidFill>
              </a:rPr>
              <a:t>叉堆的实现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68" y="1340769"/>
            <a:ext cx="8229600" cy="4525963"/>
          </a:xfrm>
        </p:spPr>
        <p:txBody>
          <a:bodyPr/>
          <a:lstStyle/>
          <a:p>
            <a:r>
              <a:rPr lang="zh-CN" altLang="en-US" sz="2400" dirty="0"/>
              <a:t>两个方法：上浮、下沉。  </a:t>
            </a:r>
            <a:endParaRPr lang="en-US" altLang="zh-CN" sz="2400" dirty="0"/>
          </a:p>
          <a:p>
            <a:r>
              <a:rPr lang="zh-CN" altLang="en-US" sz="2400" dirty="0"/>
              <a:t>上浮：某个结点的优先级上升，或者在堆底加入一个新元素（建堆，把新元素加入堆），此时需要从下至上恢复堆的顺序。</a:t>
            </a:r>
            <a:endParaRPr lang="en-US" altLang="zh-CN" sz="2400" dirty="0"/>
          </a:p>
          <a:p>
            <a:r>
              <a:rPr lang="zh-CN" altLang="en-US" sz="2400" dirty="0"/>
              <a:t>下沉：某个结点的优先级下降，或者将根结点替换为一个较小的新元素（取出堆顶，用其他元素替换它），此时需要从上至下恢复堆的顺序。</a:t>
            </a:r>
            <a:endParaRPr lang="en-US" sz="2400" dirty="0"/>
          </a:p>
        </p:txBody>
      </p:sp>
      <p:pic>
        <p:nvPicPr>
          <p:cNvPr id="1126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4797152"/>
            <a:ext cx="374441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59"/>
    </mc:Choice>
    <mc:Fallback xmlns="">
      <p:transition spd="slow" advTm="1434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7848" y="92075"/>
            <a:ext cx="4302720" cy="1325563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新元素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的上浮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s://img-blog.csdnimg.cn/20200308155656787.pn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62" y="1417638"/>
            <a:ext cx="9030634" cy="44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537"/>
    </mc:Choice>
    <mc:Fallback xmlns="">
      <p:transition spd="slow" advTm="12453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204541"/>
            <a:ext cx="5473824" cy="1325563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弹出堆顶后，元素</a:t>
            </a:r>
            <a:r>
              <a:rPr lang="en-US" altLang="zh-CN" sz="3200" dirty="0">
                <a:solidFill>
                  <a:srgbClr val="0070C0"/>
                </a:solidFill>
              </a:rPr>
              <a:t>7</a:t>
            </a:r>
            <a:r>
              <a:rPr lang="zh-CN" altLang="en-US" sz="3200" dirty="0">
                <a:solidFill>
                  <a:srgbClr val="0070C0"/>
                </a:solidFill>
              </a:rPr>
              <a:t>的下沉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4098" name="Picture 2" descr="https://img-blog.csdnimg.cn/20200308155906652.pn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81" y="1556792"/>
            <a:ext cx="9156219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65"/>
    </mc:Choice>
    <mc:Fallback xmlns="">
      <p:transition spd="slow" advTm="10796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6869" y="71739"/>
            <a:ext cx="2886214" cy="418058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 </a:t>
            </a:r>
            <a:r>
              <a:rPr lang="zh-CN" altLang="en-US" sz="3200" dirty="0" smtClean="0">
                <a:solidFill>
                  <a:srgbClr val="0070C0"/>
                </a:solidFill>
              </a:rPr>
              <a:t>手写</a:t>
            </a:r>
            <a:r>
              <a:rPr lang="zh-CN" altLang="en-US" sz="3200" dirty="0">
                <a:solidFill>
                  <a:srgbClr val="0070C0"/>
                </a:solidFill>
              </a:rPr>
              <a:t>堆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563" y="280768"/>
            <a:ext cx="8229600" cy="5289451"/>
          </a:xfrm>
        </p:spPr>
        <p:txBody>
          <a:bodyPr>
            <a:noAutofit/>
          </a:bodyPr>
          <a:lstStyle/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800" dirty="0"/>
              <a:t>#include&lt;bits/</a:t>
            </a:r>
            <a:r>
              <a:rPr lang="en-US" altLang="zh-CN" sz="800" dirty="0" err="1"/>
              <a:t>stdc</a:t>
            </a:r>
            <a:r>
              <a:rPr lang="en-US" altLang="zh-CN" sz="800" dirty="0"/>
              <a:t>++.h&gt;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800" dirty="0"/>
              <a:t>using namespace </a:t>
            </a:r>
            <a:r>
              <a:rPr lang="en-US" altLang="zh-CN" sz="800" dirty="0" err="1"/>
              <a:t>std</a:t>
            </a:r>
            <a:r>
              <a:rPr lang="en-US" altLang="zh-CN" sz="800" dirty="0"/>
              <a:t>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800" dirty="0" err="1"/>
              <a:t>const</a:t>
            </a:r>
            <a:r>
              <a:rPr lang="en-US" altLang="zh-CN" sz="800" dirty="0"/>
              <a:t> </a:t>
            </a:r>
            <a:r>
              <a:rPr lang="en-US" altLang="zh-CN" sz="800" dirty="0" err="1"/>
              <a:t>int</a:t>
            </a:r>
            <a:r>
              <a:rPr lang="en-US" altLang="zh-CN" sz="800" dirty="0"/>
              <a:t> </a:t>
            </a:r>
            <a:r>
              <a:rPr lang="en-US" altLang="zh-CN" sz="800" dirty="0" err="1"/>
              <a:t>maxn</a:t>
            </a:r>
            <a:r>
              <a:rPr lang="en-US" altLang="zh-CN" sz="800" dirty="0"/>
              <a:t> = 1e6 + 5;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800" dirty="0" err="1"/>
              <a:t>int</a:t>
            </a:r>
            <a:r>
              <a:rPr lang="en-US" altLang="zh-CN" sz="800" dirty="0"/>
              <a:t> heap[</a:t>
            </a:r>
            <a:r>
              <a:rPr lang="en-US" altLang="zh-CN" sz="800" dirty="0" err="1"/>
              <a:t>maxn</a:t>
            </a:r>
            <a:r>
              <a:rPr lang="en-US" altLang="zh-CN" sz="800" dirty="0"/>
              <a:t>], </a:t>
            </a:r>
            <a:r>
              <a:rPr lang="en-US" altLang="zh-CN" sz="800" dirty="0" err="1"/>
              <a:t>len</a:t>
            </a:r>
            <a:r>
              <a:rPr lang="en-US" altLang="zh-CN" sz="800" dirty="0"/>
              <a:t>=0;             //</a:t>
            </a:r>
            <a:r>
              <a:rPr lang="en-US" altLang="zh-CN" sz="800" dirty="0" err="1"/>
              <a:t>len</a:t>
            </a:r>
            <a:r>
              <a:rPr lang="zh-CN" altLang="en-US" sz="800" dirty="0"/>
              <a:t>记录当前二叉树的长度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void push(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x) {                 //</a:t>
            </a:r>
            <a:r>
              <a:rPr lang="zh-CN" altLang="en-US" sz="1600" dirty="0"/>
              <a:t>上浮，插入新元素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heap[++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] = x;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while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&gt; 1 &amp;&amp; heap[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&lt; heap[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/2]){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 swap(heap[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 heap[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/2]);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/2;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}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}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void pop() {        //</a:t>
            </a:r>
            <a:r>
              <a:rPr lang="zh-CN" altLang="en-US" sz="1600" dirty="0"/>
              <a:t>下沉，删除堆头，调整堆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heap[1] = heap[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--];           //</a:t>
            </a:r>
            <a:r>
              <a:rPr lang="zh-CN" altLang="en-US" sz="1600" dirty="0"/>
              <a:t>根结点替换为最后一个结点，然后结点数量减</a:t>
            </a:r>
            <a:r>
              <a:rPr lang="en-US" altLang="zh-CN" sz="1600" dirty="0"/>
              <a:t>1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while ( 2*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) {               //</a:t>
            </a:r>
            <a:r>
              <a:rPr lang="zh-CN" altLang="en-US" sz="1600" dirty="0"/>
              <a:t>至少有左儿子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son = 2*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                     //</a:t>
            </a:r>
            <a:r>
              <a:rPr lang="zh-CN" altLang="en-US" sz="1600" dirty="0"/>
              <a:t>左儿子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if (son &lt;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 &amp;&amp; heap[son + 1] &lt; heap[son])   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                                          //son&lt;</a:t>
            </a:r>
            <a:r>
              <a:rPr lang="en-US" altLang="zh-CN" sz="1600" dirty="0" err="1"/>
              <a:t>len</a:t>
            </a:r>
            <a:r>
              <a:rPr lang="zh-CN" altLang="en-US" sz="1600" dirty="0"/>
              <a:t>表示有右儿子，选儿子中较小的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       son++;                        //</a:t>
            </a:r>
            <a:r>
              <a:rPr lang="zh-CN" altLang="en-US" sz="1600" dirty="0"/>
              <a:t>右儿子更小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1600" dirty="0"/>
              <a:t>        </a:t>
            </a:r>
            <a:r>
              <a:rPr lang="en-US" altLang="zh-CN" sz="1600" dirty="0"/>
              <a:t>if (heap[son] &lt; heap[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]){    //</a:t>
            </a:r>
            <a:r>
              <a:rPr lang="zh-CN" altLang="en-US" sz="1600" dirty="0"/>
              <a:t>与小的儿子交换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1600" dirty="0"/>
              <a:t>           	</a:t>
            </a:r>
            <a:r>
              <a:rPr lang="en-US" altLang="zh-CN" sz="1600" dirty="0"/>
              <a:t>swap(heap[son], heap[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son;                 //</a:t>
            </a:r>
            <a:r>
              <a:rPr lang="zh-CN" altLang="en-US" sz="1600" dirty="0"/>
              <a:t>下沉到儿子处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  }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else break;                  //</a:t>
            </a:r>
            <a:r>
              <a:rPr lang="zh-CN" altLang="en-US" sz="1600" dirty="0"/>
              <a:t>如果不比儿子小，就停止下沉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}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endParaRPr lang="en-US" altLang="zh-CN" sz="16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 {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n;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d",&amp;n</a:t>
            </a:r>
            <a:r>
              <a:rPr lang="en-US" altLang="zh-CN" sz="1600" dirty="0"/>
              <a:t>);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while(n--){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op;	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d",&amp;op</a:t>
            </a:r>
            <a:r>
              <a:rPr lang="en-US" altLang="zh-CN" sz="1600" dirty="0"/>
              <a:t>);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 if (op == 1) {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	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x;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d",&amp;x</a:t>
            </a:r>
            <a:r>
              <a:rPr lang="en-US" altLang="zh-CN" sz="1600" dirty="0"/>
              <a:t>);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     push(x);                  //</a:t>
            </a:r>
            <a:r>
              <a:rPr lang="zh-CN" altLang="en-US" sz="1600" dirty="0"/>
              <a:t>加入堆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1600" dirty="0"/>
              <a:t>		</a:t>
            </a:r>
            <a:r>
              <a:rPr lang="en-US" altLang="zh-CN" sz="1600" dirty="0"/>
              <a:t>}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    else if (op == 2)  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	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("%d\n", heap[1]);  //</a:t>
            </a:r>
            <a:r>
              <a:rPr lang="zh-CN" altLang="en-US" sz="1600" dirty="0"/>
              <a:t>打印堆头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1600" dirty="0"/>
              <a:t>        </a:t>
            </a:r>
            <a:r>
              <a:rPr lang="en-US" altLang="zh-CN" sz="1600" dirty="0"/>
              <a:t>else pop();                   //</a:t>
            </a:r>
            <a:r>
              <a:rPr lang="zh-CN" altLang="en-US" sz="1600" dirty="0"/>
              <a:t>删除堆头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    return 0;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5879976" y="1743874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</a:rPr>
              <a:t>洛谷</a:t>
            </a:r>
            <a:r>
              <a:rPr lang="en-US" sz="1400" b="1" dirty="0">
                <a:solidFill>
                  <a:srgbClr val="0070C0"/>
                </a:solidFill>
              </a:rPr>
              <a:t>P3378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堆    </a:t>
            </a:r>
            <a:r>
              <a:rPr lang="zh-CN" altLang="en-US" sz="1400" dirty="0">
                <a:solidFill>
                  <a:srgbClr val="0070C0"/>
                </a:solidFill>
              </a:rPr>
              <a:t> </a:t>
            </a:r>
            <a:r>
              <a:rPr lang="en-US" sz="1400" dirty="0">
                <a:solidFill>
                  <a:srgbClr val="0070C0"/>
                </a:solidFill>
                <a:hlinkClick r:id="rId2"/>
              </a:rPr>
              <a:t>https://www.luogu.com.cn/problem/P3378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上浮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push()</a:t>
            </a:r>
            <a:r>
              <a:rPr lang="zh-CN" altLang="en-US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实现。</a:t>
            </a:r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zh-CN" altLang="en-US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下沉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pop()</a:t>
            </a:r>
            <a:r>
              <a:rPr lang="zh-CN" altLang="en-US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实现。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4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896"/>
    </mc:Choice>
    <mc:Fallback xmlns="">
      <p:transition spd="slow" advTm="16089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STL </a:t>
            </a:r>
            <a:r>
              <a:rPr lang="en-US" sz="3200" dirty="0" err="1">
                <a:solidFill>
                  <a:srgbClr val="0070C0"/>
                </a:solidFill>
              </a:rPr>
              <a:t>priority_queue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0043" y="1300299"/>
            <a:ext cx="8229600" cy="964704"/>
          </a:xfrm>
        </p:spPr>
        <p:txBody>
          <a:bodyPr/>
          <a:lstStyle/>
          <a:p>
            <a:r>
              <a:rPr lang="en-US" sz="2400" dirty="0"/>
              <a:t>STL</a:t>
            </a:r>
            <a:r>
              <a:rPr lang="zh-CN" altLang="en-US" sz="2400" dirty="0"/>
              <a:t>的优先队列</a:t>
            </a:r>
            <a:r>
              <a:rPr lang="en-US" sz="2400" dirty="0" err="1"/>
              <a:t>priority_queue</a:t>
            </a:r>
            <a:r>
              <a:rPr lang="en-US" sz="2400" dirty="0"/>
              <a:t>，</a:t>
            </a:r>
            <a:r>
              <a:rPr lang="zh-CN" altLang="en-US" sz="2400" dirty="0"/>
              <a:t>实际上是一个堆。</a:t>
            </a:r>
            <a:endParaRPr 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35560" y="1916832"/>
            <a:ext cx="705678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#include&lt;bits/</a:t>
            </a:r>
            <a:r>
              <a:rPr lang="en-US" sz="1100" dirty="0" err="1"/>
              <a:t>stdc</a:t>
            </a:r>
            <a:r>
              <a:rPr lang="en-US" sz="1100" dirty="0"/>
              <a:t>++.h&gt;</a:t>
            </a:r>
          </a:p>
          <a:p>
            <a:r>
              <a:rPr lang="en-US" sz="1100" dirty="0"/>
              <a:t>using namespace </a:t>
            </a:r>
            <a:r>
              <a:rPr lang="en-US" sz="1100" dirty="0" err="1"/>
              <a:t>std</a:t>
            </a:r>
            <a:r>
              <a:rPr lang="en-US" sz="1100" dirty="0"/>
              <a:t>;</a:t>
            </a:r>
          </a:p>
          <a:p>
            <a:endParaRPr lang="en-US" dirty="0"/>
          </a:p>
          <a:p>
            <a:r>
              <a:rPr lang="en-US" dirty="0" err="1"/>
              <a:t>priority_queue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 ,vector&lt;</a:t>
            </a:r>
            <a:r>
              <a:rPr lang="en-US" dirty="0" err="1"/>
              <a:t>int</a:t>
            </a:r>
            <a:r>
              <a:rPr lang="en-US" dirty="0"/>
              <a:t>&gt;,greater&lt;</a:t>
            </a:r>
            <a:r>
              <a:rPr lang="en-US" dirty="0" err="1"/>
              <a:t>int</a:t>
            </a:r>
            <a:r>
              <a:rPr lang="en-US" dirty="0"/>
              <a:t>&gt; &gt;q;  //</a:t>
            </a:r>
            <a:r>
              <a:rPr lang="en-US" dirty="0" err="1"/>
              <a:t>定义堆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n;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    while(n--)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op;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d",&amp;op</a:t>
            </a:r>
            <a:r>
              <a:rPr lang="en-US" dirty="0"/>
              <a:t>);</a:t>
            </a:r>
          </a:p>
          <a:p>
            <a:r>
              <a:rPr lang="en-US" dirty="0"/>
              <a:t>        if(op==1)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x;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d",&amp;x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q.push</a:t>
            </a:r>
            <a:r>
              <a:rPr lang="en-US" dirty="0"/>
              <a:t>(x);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 if(op==2)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q.top</a:t>
            </a:r>
            <a:r>
              <a:rPr lang="en-US" dirty="0"/>
              <a:t>());</a:t>
            </a:r>
          </a:p>
          <a:p>
            <a:r>
              <a:rPr lang="en-US" dirty="0"/>
              <a:t>        else  </a:t>
            </a:r>
            <a:r>
              <a:rPr lang="en-US" dirty="0" err="1"/>
              <a:t>q.pop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384032" y="4077073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洛谷</a:t>
            </a:r>
            <a:r>
              <a:rPr lang="en-US" dirty="0" smtClean="0">
                <a:solidFill>
                  <a:srgbClr val="0070C0"/>
                </a:solidFill>
              </a:rPr>
              <a:t>P3378</a:t>
            </a:r>
            <a:r>
              <a:rPr lang="zh-CN" altLang="en-US" dirty="0" smtClean="0">
                <a:solidFill>
                  <a:srgbClr val="0070C0"/>
                </a:solidFill>
              </a:rPr>
              <a:t>的</a:t>
            </a:r>
            <a:r>
              <a:rPr lang="en-US" altLang="zh-CN" dirty="0" smtClean="0">
                <a:solidFill>
                  <a:srgbClr val="0070C0"/>
                </a:solidFill>
              </a:rPr>
              <a:t>STL</a:t>
            </a:r>
            <a:r>
              <a:rPr lang="zh-CN" altLang="en-US" dirty="0" smtClean="0">
                <a:solidFill>
                  <a:srgbClr val="0070C0"/>
                </a:solidFill>
              </a:rPr>
              <a:t>实现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09"/>
    </mc:Choice>
    <mc:Fallback xmlns="">
      <p:transition spd="slow" advTm="7870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824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-apple-system</vt:lpstr>
      <vt:lpstr>等线</vt:lpstr>
      <vt:lpstr>等线 Light</vt:lpstr>
      <vt:lpstr>黑体</vt:lpstr>
      <vt:lpstr>宋体</vt:lpstr>
      <vt:lpstr>Microsoft YaHei</vt:lpstr>
      <vt:lpstr>Arial</vt:lpstr>
      <vt:lpstr>Calibri</vt:lpstr>
      <vt:lpstr>Calibri Light</vt:lpstr>
      <vt:lpstr>Myanmar Text</vt:lpstr>
      <vt:lpstr>默认设计模板</vt:lpstr>
      <vt:lpstr>PowerPoint 演示文稿</vt:lpstr>
      <vt:lpstr>PowerPoint 演示文稿</vt:lpstr>
      <vt:lpstr> 二叉堆的性质</vt:lpstr>
      <vt:lpstr> 二叉堆的实现</vt:lpstr>
      <vt:lpstr>新元素2的上浮</vt:lpstr>
      <vt:lpstr>弹出堆顶后，元素7的下沉</vt:lpstr>
      <vt:lpstr> 手写堆</vt:lpstr>
      <vt:lpstr> STL priority_queue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1636</cp:revision>
  <dcterms:created xsi:type="dcterms:W3CDTF">2012-02-15T09:22:00Z</dcterms:created>
  <dcterms:modified xsi:type="dcterms:W3CDTF">2023-02-23T08:50:39Z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