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36" r:id="rId2"/>
    <p:sldId id="625" r:id="rId3"/>
    <p:sldId id="667" r:id="rId4"/>
    <p:sldId id="675" r:id="rId5"/>
    <p:sldId id="676" r:id="rId6"/>
    <p:sldId id="677" r:id="rId7"/>
    <p:sldId id="678" r:id="rId8"/>
    <p:sldId id="679" r:id="rId9"/>
    <p:sldId id="687" r:id="rId10"/>
    <p:sldId id="686" r:id="rId11"/>
    <p:sldId id="685" r:id="rId12"/>
    <p:sldId id="672" r:id="rId13"/>
    <p:sldId id="684" r:id="rId14"/>
    <p:sldId id="688" r:id="rId15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436"/>
            <p14:sldId id="625"/>
            <p14:sldId id="667"/>
            <p14:sldId id="675"/>
            <p14:sldId id="676"/>
            <p14:sldId id="677"/>
            <p14:sldId id="678"/>
            <p14:sldId id="679"/>
            <p14:sldId id="687"/>
            <p14:sldId id="686"/>
            <p14:sldId id="685"/>
            <p14:sldId id="672"/>
            <p14:sldId id="684"/>
            <p14:sldId id="688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359" autoAdjust="0"/>
  </p:normalViewPr>
  <p:slideViewPr>
    <p:cSldViewPr>
      <p:cViewPr>
        <p:scale>
          <a:sx n="75" d="100"/>
          <a:sy n="75" d="100"/>
        </p:scale>
        <p:origin x="1923" y="89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60" y="1222028"/>
            <a:ext cx="4324702" cy="4324702"/>
          </a:xfrm>
          <a:prstGeom prst="rect">
            <a:avLst/>
          </a:prstGeom>
        </p:spPr>
      </p:pic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1991544" y="908720"/>
            <a:ext cx="4161631" cy="75787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sz="3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图的存储</a:t>
            </a:r>
            <a:endParaRPr lang="zh-CN" altLang="en-US" sz="3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1847528" y="2416175"/>
            <a:ext cx="5832648" cy="2380977"/>
          </a:xfrm>
        </p:spPr>
        <p:txBody>
          <a:bodyPr>
            <a:normAutofit/>
          </a:bodyPr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2800" dirty="0" smtClean="0">
                <a:latin typeface="+mn-ea"/>
              </a:rPr>
              <a:t> 邻接矩阵</a:t>
            </a:r>
            <a:endParaRPr lang="en-US" altLang="zh-CN" sz="2800" dirty="0" smtClean="0">
              <a:latin typeface="+mn-ea"/>
            </a:endParaRPr>
          </a:p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2800" dirty="0" smtClean="0">
                <a:latin typeface="+mn-ea"/>
              </a:rPr>
              <a:t> 邻接表</a:t>
            </a:r>
            <a:endParaRPr lang="en-US" altLang="zh-CN" sz="2800" dirty="0" smtClean="0">
              <a:latin typeface="+mn-ea"/>
            </a:endParaRPr>
          </a:p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2800" dirty="0" smtClean="0">
                <a:latin typeface="+mn-ea"/>
              </a:rPr>
              <a:t> 链式</a:t>
            </a:r>
            <a:r>
              <a:rPr lang="zh-CN" altLang="en-US" sz="2800" dirty="0">
                <a:latin typeface="+mn-ea"/>
              </a:rPr>
              <a:t>前</a:t>
            </a:r>
            <a:r>
              <a:rPr lang="zh-CN" altLang="en-US" sz="2800" dirty="0" smtClean="0">
                <a:latin typeface="+mn-ea"/>
              </a:rPr>
              <a:t>向星</a:t>
            </a:r>
            <a:endParaRPr lang="en-US" altLang="zh-CN" sz="2800" dirty="0" smtClean="0">
              <a:latin typeface="+mn-ea"/>
            </a:endParaRPr>
          </a:p>
          <a:p>
            <a:pPr lvl="1" eaLnBrk="1" hangingPunct="1">
              <a:buFont typeface="Wingdings" panose="05000000000000000000" pitchFamily="2" charset="2"/>
              <a:buChar char="q"/>
              <a:defRPr/>
            </a:pPr>
            <a:endParaRPr lang="en-US" altLang="zh-CN" sz="2800" dirty="0">
              <a:latin typeface="+mn-ea"/>
            </a:endParaRPr>
          </a:p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2800" dirty="0" smtClean="0">
                <a:latin typeface="+mn-ea"/>
              </a:rPr>
              <a:t> 简单存图法</a:t>
            </a:r>
            <a:endParaRPr lang="en-US" altLang="zh-CN" sz="2800" dirty="0" smtClean="0">
              <a:latin typeface="+mn-ea"/>
            </a:endParaRPr>
          </a:p>
          <a:p>
            <a:pPr lvl="1" eaLnBrk="1" hangingPunct="1">
              <a:buFont typeface="Wingdings" panose="05000000000000000000" pitchFamily="2" charset="2"/>
              <a:buChar char="q"/>
              <a:defRPr/>
            </a:pPr>
            <a:endParaRPr lang="en-US" altLang="zh-CN" sz="32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8"/>
    </mc:Choice>
    <mc:Fallback xmlns="">
      <p:transition spd="slow" advTm="521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3388943"/>
            <a:ext cx="8229600" cy="2376264"/>
          </a:xfrm>
        </p:spPr>
        <p:txBody>
          <a:bodyPr/>
          <a:lstStyle/>
          <a:p>
            <a:r>
              <a:rPr lang="zh-CN" altLang="en-US" dirty="0"/>
              <a:t>例：结点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zh-CN" altLang="en-US" sz="2400" dirty="0"/>
              <a:t>从点</a:t>
            </a:r>
            <a:r>
              <a:rPr lang="en-US" altLang="zh-CN" sz="2400" dirty="0"/>
              <a:t>2</a:t>
            </a:r>
            <a:r>
              <a:rPr lang="zh-CN" altLang="en-US" sz="2400" dirty="0"/>
              <a:t>出发的边有</a:t>
            </a:r>
            <a:r>
              <a:rPr lang="en-US" altLang="zh-CN" sz="2400" dirty="0"/>
              <a:t>4</a:t>
            </a:r>
            <a:r>
              <a:rPr lang="zh-CN" altLang="en-US" sz="2400" dirty="0"/>
              <a:t>条</a:t>
            </a:r>
            <a:r>
              <a:rPr lang="en-US" altLang="zh-CN" sz="2400" dirty="0"/>
              <a:t>(2, 1), (2, 3), (2, 4), (2, 5)</a:t>
            </a:r>
            <a:r>
              <a:rPr lang="zh-CN" altLang="en-US" sz="2400" dirty="0"/>
              <a:t>，邻居是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/>
              <a:t>4</a:t>
            </a:r>
            <a:r>
              <a:rPr lang="zh-CN" altLang="en-US" sz="2400" dirty="0"/>
              <a:t>、</a:t>
            </a:r>
            <a:r>
              <a:rPr lang="en-US" altLang="zh-CN" sz="2400" dirty="0"/>
              <a:t>5</a:t>
            </a:r>
            <a:r>
              <a:rPr lang="zh-CN" altLang="en-US" sz="2400" dirty="0"/>
              <a:t>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）定位第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个边。</a:t>
            </a:r>
            <a:r>
              <a:rPr lang="en-US" altLang="zh-CN" dirty="0"/>
              <a:t>head[2]</a:t>
            </a:r>
            <a:r>
              <a:rPr lang="zh-CN" altLang="en-US" dirty="0"/>
              <a:t>指向结点</a:t>
            </a:r>
            <a:r>
              <a:rPr lang="en-US" altLang="zh-CN" dirty="0"/>
              <a:t>2</a:t>
            </a:r>
            <a:r>
              <a:rPr lang="zh-CN" altLang="en-US" dirty="0"/>
              <a:t>的第</a:t>
            </a:r>
            <a:r>
              <a:rPr lang="en-US" altLang="zh-CN" dirty="0"/>
              <a:t>1</a:t>
            </a:r>
            <a:r>
              <a:rPr lang="zh-CN" altLang="en-US" dirty="0"/>
              <a:t>个边，</a:t>
            </a:r>
            <a:r>
              <a:rPr lang="en-US" altLang="zh-CN" dirty="0"/>
              <a:t>head[2] = 8</a:t>
            </a:r>
            <a:r>
              <a:rPr lang="zh-CN" altLang="en-US" dirty="0"/>
              <a:t>，它存储在</a:t>
            </a:r>
            <a:r>
              <a:rPr lang="en-US" altLang="zh-CN" dirty="0"/>
              <a:t>edge[8]</a:t>
            </a:r>
            <a:r>
              <a:rPr lang="zh-CN" altLang="en-US" dirty="0"/>
              <a:t>这个位置。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5474" name="Picture 2" descr="C:\Users\luo\AppData\Local\Temp\ksohtml17488\wp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140" y="472304"/>
            <a:ext cx="3347865" cy="174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76" name="Picture 4" descr="C:\Users\luo\AppData\Local\Temp\ksohtml17488\wp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137" y="620688"/>
            <a:ext cx="6149510" cy="260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31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891"/>
    </mc:Choice>
    <mc:Fallback xmlns="">
      <p:transition spd="slow" advTm="4289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7528" y="3140968"/>
            <a:ext cx="8680134" cy="331236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）定位其它边。</a:t>
            </a:r>
            <a:r>
              <a:rPr lang="zh-CN" altLang="en-US" dirty="0"/>
              <a:t>用</a:t>
            </a:r>
            <a:r>
              <a:rPr lang="en-US" altLang="zh-CN" dirty="0"/>
              <a:t>struct Edge</a:t>
            </a:r>
            <a:r>
              <a:rPr lang="zh-CN" altLang="en-US" dirty="0"/>
              <a:t>的</a:t>
            </a:r>
            <a:r>
              <a:rPr lang="en-US" altLang="zh-CN" dirty="0"/>
              <a:t>next</a:t>
            </a:r>
            <a:r>
              <a:rPr lang="zh-CN" altLang="en-US" dirty="0"/>
              <a:t>参数，指向下一个边。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edge[8].next = 6</a:t>
            </a:r>
            <a:r>
              <a:rPr lang="zh-CN" altLang="en-US" dirty="0"/>
              <a:t>，下一个边在</a:t>
            </a:r>
            <a:r>
              <a:rPr lang="en-US" altLang="zh-CN" dirty="0"/>
              <a:t>edge[6]</a:t>
            </a:r>
            <a:r>
              <a:rPr lang="zh-CN" altLang="en-US" dirty="0"/>
              <a:t> 位置；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edge[6].next = 4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edge[4].next = 1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edge[1].next = -1</a:t>
            </a:r>
            <a:r>
              <a:rPr lang="zh-CN" altLang="en-US" dirty="0"/>
              <a:t>，</a:t>
            </a:r>
            <a:r>
              <a:rPr lang="en-US" altLang="zh-CN" dirty="0"/>
              <a:t>-1</a:t>
            </a:r>
            <a:r>
              <a:rPr lang="zh-CN" altLang="en-US" dirty="0"/>
              <a:t>表示结束。</a:t>
            </a:r>
          </a:p>
        </p:txBody>
      </p:sp>
      <p:pic>
        <p:nvPicPr>
          <p:cNvPr id="105474" name="Picture 2" descr="C:\Users\luo\AppData\Local\Temp\ksohtml17488\wp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70408"/>
            <a:ext cx="3338151" cy="173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76" name="Picture 4" descr="C:\Users\luo\AppData\Local\Temp\ksohtml17488\wp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490" y="441121"/>
            <a:ext cx="6149510" cy="260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26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037"/>
    </mc:Choice>
    <mc:Fallback xmlns="">
      <p:transition spd="slow" advTm="43037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AB256-D7AE-4A9C-A3AA-7A0AAC6AC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1704" y="365125"/>
            <a:ext cx="3240360" cy="1325563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空间复杂度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03AFE-807C-47FC-A622-04062BFF5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const int NUM = </a:t>
            </a:r>
            <a:r>
              <a:rPr lang="en-US" altLang="zh-CN" sz="2400" dirty="0" err="1"/>
              <a:t>1e6</a:t>
            </a:r>
            <a:r>
              <a:rPr lang="en-US" altLang="zh-CN" sz="2400" dirty="0"/>
              <a:t>;     //</a:t>
            </a:r>
            <a:r>
              <a:rPr lang="zh-CN" altLang="en-US" sz="2400" dirty="0"/>
              <a:t>一百万个点，一百万个边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struct Edge{</a:t>
            </a:r>
          </a:p>
          <a:p>
            <a:pPr marL="0" indent="0">
              <a:buNone/>
            </a:pPr>
            <a:r>
              <a:rPr lang="en-US" altLang="zh-CN" sz="2400" dirty="0"/>
              <a:t>    int to, next, w; </a:t>
            </a:r>
          </a:p>
          <a:p>
            <a:pPr marL="0" indent="0">
              <a:buNone/>
            </a:pPr>
            <a:r>
              <a:rPr lang="en-US" altLang="zh-CN" sz="2000" dirty="0"/>
              <a:t>	//</a:t>
            </a:r>
            <a:r>
              <a:rPr lang="zh-CN" altLang="en-US" sz="2000" dirty="0"/>
              <a:t>边：终点</a:t>
            </a:r>
            <a:r>
              <a:rPr lang="en-US" altLang="zh-CN" sz="2000" dirty="0"/>
              <a:t>to</a:t>
            </a:r>
            <a:r>
              <a:rPr lang="zh-CN" altLang="en-US" sz="2000" dirty="0"/>
              <a:t>、权值</a:t>
            </a:r>
            <a:r>
              <a:rPr lang="en-US" altLang="zh-CN" sz="2000" dirty="0"/>
              <a:t>w</a:t>
            </a:r>
            <a:r>
              <a:rPr lang="zh-CN" altLang="en-US" sz="2000" dirty="0"/>
              <a:t>、下一个边</a:t>
            </a:r>
            <a:r>
              <a:rPr lang="en-US" altLang="zh-CN" sz="2000" dirty="0"/>
              <a:t>next</a:t>
            </a:r>
            <a:r>
              <a:rPr lang="zh-CN" altLang="en-US" sz="2000" dirty="0"/>
              <a:t>。起点放在</a:t>
            </a:r>
            <a:r>
              <a:rPr lang="en-US" altLang="zh-CN" sz="2000" dirty="0"/>
              <a:t>head[]</a:t>
            </a:r>
            <a:r>
              <a:rPr lang="zh-CN" altLang="en-US" sz="2000" dirty="0"/>
              <a:t>中</a:t>
            </a:r>
          </a:p>
          <a:p>
            <a:pPr marL="0" indent="0">
              <a:buNone/>
            </a:pPr>
            <a:r>
              <a:rPr lang="en-US" altLang="zh-CN" sz="2400" dirty="0"/>
              <a:t>}edge[NUM];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int head[NUM];     </a:t>
            </a:r>
            <a:r>
              <a:rPr lang="en-US" altLang="zh-CN" sz="2000" dirty="0"/>
              <a:t>// head[u]</a:t>
            </a:r>
            <a:r>
              <a:rPr lang="zh-CN" altLang="en-US" sz="2000" dirty="0"/>
              <a:t>指向结点</a:t>
            </a:r>
            <a:r>
              <a:rPr lang="en-US" altLang="zh-CN" sz="2000" dirty="0"/>
              <a:t>u</a:t>
            </a:r>
            <a:r>
              <a:rPr lang="zh-CN" altLang="en-US" sz="2000" dirty="0"/>
              <a:t>的第一个边的存储位置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600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48"/>
    </mc:Choice>
    <mc:Fallback xmlns="">
      <p:transition spd="slow" advTm="37848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优点和缺点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优点：存储效率高、程序简单、能存储重边。</a:t>
            </a:r>
            <a:endParaRPr lang="en-US" altLang="zh-CN" dirty="0"/>
          </a:p>
          <a:p>
            <a:r>
              <a:rPr lang="zh-CN" altLang="en-US" dirty="0"/>
              <a:t>缺点：不方便做删除操作。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245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31"/>
    </mc:Choice>
    <mc:Fallback xmlns="">
      <p:transition spd="slow" advTm="2783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70C0"/>
                </a:solidFill>
              </a:rPr>
              <a:t>4. </a:t>
            </a:r>
            <a:r>
              <a:rPr lang="zh-CN" altLang="en-US" sz="3600" dirty="0" smtClean="0">
                <a:solidFill>
                  <a:srgbClr val="0070C0"/>
                </a:solidFill>
              </a:rPr>
              <a:t>简单</a:t>
            </a:r>
            <a:r>
              <a:rPr lang="zh-CN" altLang="en-US" sz="3600" dirty="0">
                <a:solidFill>
                  <a:srgbClr val="0070C0"/>
                </a:solidFill>
              </a:rPr>
              <a:t>存图法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方法：用</a:t>
            </a:r>
            <a:r>
              <a:rPr lang="en-US" altLang="zh-CN" dirty="0" err="1"/>
              <a:t>struct</a:t>
            </a:r>
            <a:r>
              <a:rPr lang="en-US" altLang="zh-CN" dirty="0"/>
              <a:t> Edge e[10005]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数组</a:t>
            </a:r>
            <a:r>
              <a:rPr lang="zh-CN" altLang="en-US" dirty="0" smtClean="0"/>
              <a:t>存</a:t>
            </a:r>
            <a:r>
              <a:rPr lang="zh-CN" altLang="en-US" dirty="0"/>
              <a:t>所有的</a:t>
            </a:r>
            <a:r>
              <a:rPr lang="en-US" altLang="zh-CN" dirty="0"/>
              <a:t>m</a:t>
            </a:r>
            <a:r>
              <a:rPr lang="zh-CN" altLang="en-US" dirty="0"/>
              <a:t>条边，</a:t>
            </a:r>
            <a:r>
              <a:rPr lang="zh-CN" altLang="en-US" dirty="0" smtClean="0"/>
              <a:t>避免存储不</a:t>
            </a:r>
            <a:r>
              <a:rPr lang="zh-CN" altLang="en-US" dirty="0"/>
              <a:t>存在的边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优点：极为简单，节省空间</a:t>
            </a:r>
            <a:endParaRPr lang="en-US" altLang="zh-CN" dirty="0" smtClean="0"/>
          </a:p>
          <a:p>
            <a:r>
              <a:rPr lang="zh-CN" altLang="en-US" dirty="0" smtClean="0"/>
              <a:t>缺点：不能快速搜</a:t>
            </a:r>
            <a:r>
              <a:rPr lang="zh-CN" altLang="en-US" dirty="0"/>
              <a:t>一个给定结点</a:t>
            </a:r>
            <a:r>
              <a:rPr lang="zh-CN" altLang="en-US" dirty="0" smtClean="0"/>
              <a:t>的边和邻接点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应用场景：</a:t>
            </a:r>
            <a:r>
              <a:rPr lang="en-US" altLang="zh-CN" dirty="0" smtClean="0"/>
              <a:t>Bellman-Ford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Kruskal</a:t>
            </a:r>
            <a:r>
              <a:rPr lang="zh-CN" altLang="en-US" dirty="0" smtClean="0"/>
              <a:t>算法，它们不用定位特定的边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59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607"/>
    </mc:Choice>
    <mc:Fallback xmlns="">
      <p:transition spd="slow" advTm="6360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+mn-ea"/>
              </a:rPr>
              <a:t>设计目标</a:t>
            </a:r>
            <a:endParaRPr lang="en-US" altLang="zh-CN" sz="4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9496" y="1944837"/>
            <a:ext cx="5328592" cy="3239004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空间：尽量</a:t>
            </a:r>
            <a:r>
              <a:rPr lang="zh-CN" altLang="en-US" sz="2400" dirty="0" smtClean="0">
                <a:solidFill>
                  <a:srgbClr val="FF0000"/>
                </a:solidFill>
              </a:rPr>
              <a:t>节省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/>
          </a:p>
          <a:p>
            <a:r>
              <a:rPr lang="zh-CN" altLang="en-US" sz="2400" dirty="0" smtClean="0"/>
              <a:t>访问：尽快</a:t>
            </a:r>
            <a:r>
              <a:rPr lang="zh-CN" altLang="en-US" sz="2400" dirty="0" smtClean="0">
                <a:solidFill>
                  <a:srgbClr val="FF0000"/>
                </a:solidFill>
              </a:rPr>
              <a:t>定位</a:t>
            </a:r>
            <a:r>
              <a:rPr lang="zh-CN" altLang="en-US" sz="2400" dirty="0" smtClean="0"/>
              <a:t>某条边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代码：尽量</a:t>
            </a:r>
            <a:r>
              <a:rPr lang="zh-CN" altLang="en-US" sz="2400" dirty="0" smtClean="0">
                <a:solidFill>
                  <a:srgbClr val="FF0000"/>
                </a:solidFill>
              </a:rPr>
              <a:t>简单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墨迹 5"/>
          <p:cNvSpPr/>
          <p:nvPr/>
        </p:nvSpPr>
        <p:spPr bwMode="auto">
          <a:xfrm>
            <a:off x="2575560" y="2255400"/>
            <a:ext cx="4023720" cy="1852200"/>
          </a:xfrm>
          <a:prstGeom prst="rect">
            <a:avLst/>
          </a:prstGeom>
        </p:spPr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243231"/>
              </p:ext>
            </p:extLst>
          </p:nvPr>
        </p:nvGraphicFramePr>
        <p:xfrm>
          <a:off x="7336656" y="2255400"/>
          <a:ext cx="4208796" cy="221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Visio" r:id="rId3" imgW="1509602" imgH="809489" progId="Visio.Drawing.15">
                  <p:embed/>
                </p:oleObj>
              </mc:Choice>
              <mc:Fallback>
                <p:oleObj name="Visio" r:id="rId3" imgW="1509602" imgH="80948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6656" y="2255400"/>
                        <a:ext cx="4208796" cy="2217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577"/>
    </mc:Choice>
    <mc:Fallback xmlns="">
      <p:transition spd="slow" advTm="345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64704"/>
            <a:ext cx="4681736" cy="925984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0070C0"/>
                </a:solidFill>
              </a:rPr>
              <a:t>几种方法的对比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921861"/>
              </p:ext>
            </p:extLst>
          </p:nvPr>
        </p:nvGraphicFramePr>
        <p:xfrm>
          <a:off x="838200" y="1844824"/>
          <a:ext cx="10730408" cy="338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082">
                  <a:extLst>
                    <a:ext uri="{9D8B030D-6E8A-4147-A177-3AD203B41FA5}">
                      <a16:colId xmlns:a16="http://schemas.microsoft.com/office/drawing/2014/main" val="4203817430"/>
                    </a:ext>
                  </a:extLst>
                </a:gridCol>
                <a:gridCol w="1431559">
                  <a:extLst>
                    <a:ext uri="{9D8B030D-6E8A-4147-A177-3AD203B41FA5}">
                      <a16:colId xmlns:a16="http://schemas.microsoft.com/office/drawing/2014/main" val="2200272981"/>
                    </a:ext>
                  </a:extLst>
                </a:gridCol>
                <a:gridCol w="1937207">
                  <a:extLst>
                    <a:ext uri="{9D8B030D-6E8A-4147-A177-3AD203B41FA5}">
                      <a16:colId xmlns:a16="http://schemas.microsoft.com/office/drawing/2014/main" val="2361709769"/>
                    </a:ext>
                  </a:extLst>
                </a:gridCol>
                <a:gridCol w="1937207">
                  <a:extLst>
                    <a:ext uri="{9D8B030D-6E8A-4147-A177-3AD203B41FA5}">
                      <a16:colId xmlns:a16="http://schemas.microsoft.com/office/drawing/2014/main" val="1365620549"/>
                    </a:ext>
                  </a:extLst>
                </a:gridCol>
                <a:gridCol w="3278353">
                  <a:extLst>
                    <a:ext uri="{9D8B030D-6E8A-4147-A177-3AD203B41FA5}">
                      <a16:colId xmlns:a16="http://schemas.microsoft.com/office/drawing/2014/main" val="730273452"/>
                    </a:ext>
                  </a:extLst>
                </a:gridCol>
              </a:tblGrid>
              <a:tr h="676875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400" dirty="0" smtClean="0"/>
                        <a:t>方法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400" dirty="0" smtClean="0"/>
                        <a:t>空间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400" dirty="0" smtClean="0"/>
                        <a:t>定位速度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400" dirty="0" smtClean="0"/>
                        <a:t>代码长度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400" dirty="0" smtClean="0"/>
                        <a:t>应用场景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661794"/>
                  </a:ext>
                </a:extLst>
              </a:tr>
              <a:tr h="676875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400" dirty="0" smtClean="0"/>
                        <a:t>邻接矩阵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400" dirty="0" smtClean="0"/>
                        <a:t>*   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****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****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400" dirty="0" smtClean="0"/>
                        <a:t>稠密图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99785"/>
                  </a:ext>
                </a:extLst>
              </a:tr>
              <a:tr h="676875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400" dirty="0" smtClean="0"/>
                        <a:t>邻接表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400" dirty="0" smtClean="0"/>
                        <a:t>**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400" dirty="0" smtClean="0"/>
                        <a:t>**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400" dirty="0" smtClean="0"/>
                        <a:t>**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400" dirty="0" smtClean="0"/>
                        <a:t>稀疏图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215021"/>
                  </a:ext>
                </a:extLst>
              </a:tr>
              <a:tr h="676875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400" dirty="0" smtClean="0"/>
                        <a:t>链式前向星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400" dirty="0" smtClean="0"/>
                        <a:t>***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400" dirty="0" smtClean="0"/>
                        <a:t>**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400" dirty="0" smtClean="0"/>
                        <a:t>*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400" dirty="0" smtClean="0"/>
                        <a:t>稀疏图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234305"/>
                  </a:ext>
                </a:extLst>
              </a:tr>
              <a:tr h="676875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400" dirty="0" smtClean="0"/>
                        <a:t>简单存图法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****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400" dirty="0" smtClean="0"/>
                        <a:t>非常差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400" dirty="0" smtClean="0"/>
                        <a:t>***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400" dirty="0" smtClean="0"/>
                        <a:t>Bellman-ford</a:t>
                      </a:r>
                      <a:r>
                        <a:rPr lang="zh-CN" altLang="en-US" sz="2400" dirty="0" smtClean="0"/>
                        <a:t>、</a:t>
                      </a:r>
                      <a:r>
                        <a:rPr lang="en-US" altLang="zh-CN" sz="2400" dirty="0" err="1" smtClean="0"/>
                        <a:t>Kruskal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940007"/>
                  </a:ext>
                </a:extLst>
              </a:tr>
            </a:tbl>
          </a:graphicData>
        </a:graphic>
      </p:graphicFrame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2207568" y="5661248"/>
            <a:ext cx="8712968" cy="710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* </a:t>
            </a:r>
            <a:r>
              <a:rPr lang="zh-CN" altLang="en-US" sz="3200" dirty="0" smtClean="0">
                <a:solidFill>
                  <a:srgbClr val="FF0000"/>
                </a:solidFill>
              </a:rPr>
              <a:t>差          </a:t>
            </a:r>
            <a:r>
              <a:rPr lang="en-US" altLang="zh-CN" sz="3200" dirty="0" smtClean="0">
                <a:solidFill>
                  <a:srgbClr val="FF0000"/>
                </a:solidFill>
              </a:rPr>
              <a:t>** </a:t>
            </a:r>
            <a:r>
              <a:rPr lang="zh-CN" altLang="en-US" sz="3200" dirty="0" smtClean="0">
                <a:solidFill>
                  <a:srgbClr val="FF0000"/>
                </a:solidFill>
              </a:rPr>
              <a:t>较好           </a:t>
            </a:r>
            <a:r>
              <a:rPr lang="en-US" altLang="zh-CN" sz="3200" dirty="0" smtClean="0">
                <a:solidFill>
                  <a:srgbClr val="FF0000"/>
                </a:solidFill>
              </a:rPr>
              <a:t>***</a:t>
            </a:r>
            <a:r>
              <a:rPr lang="zh-CN" altLang="en-US" sz="3200" dirty="0" smtClean="0">
                <a:solidFill>
                  <a:srgbClr val="FF0000"/>
                </a:solidFill>
              </a:rPr>
              <a:t>好        </a:t>
            </a:r>
            <a:r>
              <a:rPr lang="en-US" altLang="zh-CN" sz="3200" dirty="0" smtClean="0">
                <a:solidFill>
                  <a:srgbClr val="FF0000"/>
                </a:solidFill>
              </a:rPr>
              <a:t>**</a:t>
            </a:r>
            <a:r>
              <a:rPr lang="en-US" altLang="zh-CN" sz="3200" dirty="0">
                <a:solidFill>
                  <a:srgbClr val="FF0000"/>
                </a:solidFill>
              </a:rPr>
              <a:t>*</a:t>
            </a:r>
            <a:r>
              <a:rPr lang="en-US" altLang="zh-CN" sz="3200" dirty="0" smtClean="0">
                <a:solidFill>
                  <a:srgbClr val="FF0000"/>
                </a:solidFill>
              </a:rPr>
              <a:t>*</a:t>
            </a:r>
            <a:r>
              <a:rPr lang="zh-CN" altLang="en-US" sz="3200" dirty="0">
                <a:solidFill>
                  <a:srgbClr val="FF0000"/>
                </a:solidFill>
              </a:rPr>
              <a:t>很好</a:t>
            </a:r>
          </a:p>
          <a:p>
            <a:pPr marL="0" indent="0">
              <a:buNone/>
            </a:pP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3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72"/>
    </mc:Choice>
    <mc:Fallback xmlns="">
      <p:transition spd="slow" advTm="7917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03586"/>
            <a:ext cx="4330824" cy="634082"/>
          </a:xfrm>
        </p:spPr>
        <p:txBody>
          <a:bodyPr/>
          <a:lstStyle/>
          <a:p>
            <a:r>
              <a:rPr lang="en-US" altLang="zh-CN" sz="3600" dirty="0">
                <a:solidFill>
                  <a:srgbClr val="0070C0"/>
                </a:solidFill>
              </a:rPr>
              <a:t>1. </a:t>
            </a:r>
            <a:r>
              <a:rPr lang="zh-CN" altLang="en-US" sz="3600" dirty="0">
                <a:solidFill>
                  <a:srgbClr val="0070C0"/>
                </a:solidFill>
              </a:rPr>
              <a:t>邻接矩阵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二维数组：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graph[N][N]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无向图：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graph[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 = graph[j][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有向图：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graph[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!= graph[j][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权值：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graph[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存结点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的边的权值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graph[1][2] = 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graph[2][1] = 5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等等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graph[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= INF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之间无边。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95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543"/>
    </mc:Choice>
    <mc:Fallback xmlns="">
      <p:transition spd="slow" advTm="7454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7448" y="471810"/>
            <a:ext cx="8229600" cy="796950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优点和缺点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472" y="1268760"/>
            <a:ext cx="6200328" cy="5112568"/>
          </a:xfrm>
        </p:spPr>
        <p:txBody>
          <a:bodyPr>
            <a:normAutofit/>
          </a:bodyPr>
          <a:lstStyle/>
          <a:p>
            <a:r>
              <a:rPr lang="zh-CN" altLang="en-US" dirty="0"/>
              <a:t>优点：</a:t>
            </a:r>
            <a:endParaRPr lang="en-US" altLang="zh-CN" dirty="0"/>
          </a:p>
          <a:p>
            <a:pPr lvl="1"/>
            <a:r>
              <a:rPr lang="zh-CN" altLang="en-US" dirty="0"/>
              <a:t>适合</a:t>
            </a:r>
            <a:r>
              <a:rPr lang="zh-CN" altLang="en-US" dirty="0">
                <a:solidFill>
                  <a:srgbClr val="FF0000"/>
                </a:solidFill>
              </a:rPr>
              <a:t>稠密</a:t>
            </a:r>
            <a:r>
              <a:rPr lang="zh-CN" altLang="en-US" dirty="0"/>
              <a:t>图；</a:t>
            </a:r>
            <a:endParaRPr lang="en-US" altLang="zh-CN" dirty="0"/>
          </a:p>
          <a:p>
            <a:pPr lvl="1"/>
            <a:r>
              <a:rPr lang="zh-CN" altLang="en-US" dirty="0"/>
              <a:t>编码</a:t>
            </a:r>
            <a:r>
              <a:rPr lang="zh-CN" altLang="en-US" dirty="0" smtClean="0"/>
              <a:t>非常短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对边的存储、查询、更新等操作又快又简单。</a:t>
            </a:r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pPr lvl="1"/>
            <a:r>
              <a:rPr lang="zh-CN" altLang="en-US" dirty="0"/>
              <a:t>存储复杂度</a:t>
            </a:r>
            <a:r>
              <a:rPr lang="en-US" altLang="zh-CN" dirty="0"/>
              <a:t>O(V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太高。</a:t>
            </a:r>
            <a:r>
              <a:rPr lang="en-US" altLang="zh-CN" dirty="0"/>
              <a:t>V=10000</a:t>
            </a:r>
            <a:r>
              <a:rPr lang="zh-CN" altLang="en-US" dirty="0"/>
              <a:t>时，空间</a:t>
            </a:r>
            <a:r>
              <a:rPr lang="en-US" altLang="zh-CN" dirty="0"/>
              <a:t>100M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不能存储重边。</a:t>
            </a:r>
          </a:p>
        </p:txBody>
      </p:sp>
      <p:pic>
        <p:nvPicPr>
          <p:cNvPr id="39938" name="Picture 2" descr="Image result for Forbidden Graph Character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344" y="2060848"/>
            <a:ext cx="3130264" cy="283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72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072"/>
    </mc:Choice>
    <mc:Fallback xmlns="">
      <p:transition spd="slow" advTm="8907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0070C0"/>
                </a:solidFill>
              </a:rPr>
              <a:t>2.</a:t>
            </a:r>
            <a:r>
              <a:rPr lang="zh-CN" altLang="en-US" sz="4000" dirty="0">
                <a:solidFill>
                  <a:srgbClr val="0070C0"/>
                </a:solidFill>
              </a:rPr>
              <a:t>邻接表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17639"/>
            <a:ext cx="8229600" cy="4708525"/>
          </a:xfrm>
        </p:spPr>
        <p:txBody>
          <a:bodyPr>
            <a:normAutofit/>
          </a:bodyPr>
          <a:lstStyle/>
          <a:p>
            <a:r>
              <a:rPr lang="zh-CN" altLang="en-US" dirty="0"/>
              <a:t>应用场景：大稀疏图。</a:t>
            </a:r>
            <a:endParaRPr lang="en-US" altLang="zh-CN" dirty="0"/>
          </a:p>
          <a:p>
            <a:r>
              <a:rPr lang="zh-CN" altLang="en-US" dirty="0"/>
              <a:t>优点：</a:t>
            </a:r>
            <a:endParaRPr lang="en-US" altLang="zh-CN" dirty="0"/>
          </a:p>
          <a:p>
            <a:pPr lvl="1"/>
            <a:r>
              <a:rPr lang="zh-CN" altLang="en-US" dirty="0"/>
              <a:t>存储效率非常高，存储复杂度</a:t>
            </a:r>
            <a:r>
              <a:rPr lang="en-US" altLang="zh-CN" dirty="0"/>
              <a:t>O(V+E)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能存储重边。</a:t>
            </a:r>
            <a:endParaRPr lang="en-US" altLang="zh-CN" dirty="0"/>
          </a:p>
          <a:p>
            <a:r>
              <a:rPr lang="zh-CN" altLang="en-US" dirty="0"/>
              <a:t>缺点：编程比较麻烦。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76" y="4386263"/>
            <a:ext cx="6677025" cy="1743075"/>
          </a:xfrm>
          <a:prstGeom prst="rect">
            <a:avLst/>
          </a:prstGeom>
        </p:spPr>
      </p:pic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8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597"/>
    </mc:Choice>
    <mc:Fallback xmlns="">
      <p:transition spd="slow" advTm="6359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44" y="267246"/>
            <a:ext cx="8229600" cy="562074"/>
          </a:xfrm>
        </p:spPr>
        <p:txBody>
          <a:bodyPr/>
          <a:lstStyle/>
          <a:p>
            <a:r>
              <a:rPr lang="zh-CN" altLang="en-US" sz="3200" dirty="0">
                <a:solidFill>
                  <a:srgbClr val="0070C0"/>
                </a:solidFill>
              </a:rPr>
              <a:t>用</a:t>
            </a:r>
            <a:r>
              <a:rPr lang="en-US" altLang="zh-CN" sz="3200" dirty="0">
                <a:solidFill>
                  <a:srgbClr val="0070C0"/>
                </a:solidFill>
              </a:rPr>
              <a:t>vector</a:t>
            </a:r>
            <a:r>
              <a:rPr lang="zh-CN" altLang="en-US" sz="3200" dirty="0">
                <a:solidFill>
                  <a:srgbClr val="0070C0"/>
                </a:solidFill>
              </a:rPr>
              <a:t>实现图的邻接表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922114"/>
            <a:ext cx="8795320" cy="61792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</a:rPr>
              <a:t>定义边</a:t>
            </a:r>
          </a:p>
          <a:p>
            <a:pPr marL="0" indent="0">
              <a:buNone/>
            </a:pPr>
            <a:r>
              <a:rPr lang="en-US" altLang="zh-CN" sz="2400" dirty="0"/>
              <a:t>struct edge{</a:t>
            </a:r>
          </a:p>
          <a:p>
            <a:pPr marL="0" indent="0">
              <a:buNone/>
            </a:pPr>
            <a:r>
              <a:rPr lang="en-US" altLang="zh-CN" sz="2400" dirty="0"/>
              <a:t>	int from, to, w;   //</a:t>
            </a:r>
            <a:r>
              <a:rPr lang="zh-CN" altLang="en-US" sz="2400" dirty="0"/>
              <a:t>边：起点</a:t>
            </a:r>
            <a:r>
              <a:rPr lang="en-US" altLang="zh-CN" sz="2400" dirty="0"/>
              <a:t>from</a:t>
            </a:r>
            <a:r>
              <a:rPr lang="zh-CN" altLang="en-US" sz="2400" dirty="0"/>
              <a:t>，终点</a:t>
            </a:r>
            <a:r>
              <a:rPr lang="en-US" altLang="zh-CN" sz="2400" dirty="0"/>
              <a:t>to</a:t>
            </a:r>
            <a:r>
              <a:rPr lang="zh-CN" altLang="en-US" sz="2400" dirty="0"/>
              <a:t>，权值</a:t>
            </a:r>
            <a:r>
              <a:rPr lang="en-US" altLang="zh-CN" sz="2400" dirty="0"/>
              <a:t>w</a:t>
            </a:r>
          </a:p>
          <a:p>
            <a:pPr marL="0" indent="0">
              <a:buNone/>
            </a:pPr>
            <a:r>
              <a:rPr lang="en-US" altLang="zh-CN" sz="2400" dirty="0"/>
              <a:t>	edge(int a, int </a:t>
            </a:r>
            <a:r>
              <a:rPr lang="en-US" altLang="zh-CN" sz="2400" dirty="0" err="1"/>
              <a:t>b,int</a:t>
            </a:r>
            <a:r>
              <a:rPr lang="en-US" altLang="zh-CN" sz="2400" dirty="0"/>
              <a:t> c){from=a; to=b; w=c;}  //</a:t>
            </a:r>
            <a:r>
              <a:rPr lang="zh-CN" altLang="en-US" sz="2400" dirty="0"/>
              <a:t>对边赋值</a:t>
            </a:r>
          </a:p>
          <a:p>
            <a:pPr marL="0" indent="0">
              <a:buNone/>
            </a:pPr>
            <a:r>
              <a:rPr lang="en-US" altLang="zh-CN" sz="2400" dirty="0"/>
              <a:t>};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vector&lt;edge&gt; </a:t>
            </a:r>
            <a:r>
              <a:rPr lang="en-US" altLang="zh-CN" sz="2400" dirty="0" smtClean="0"/>
              <a:t>e[N];   </a:t>
            </a:r>
            <a:r>
              <a:rPr lang="en-US" altLang="zh-CN" sz="2400" dirty="0"/>
              <a:t>//e[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：存第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个结点连接的所有的边</a:t>
            </a:r>
          </a:p>
          <a:p>
            <a:pPr marL="0" indent="0">
              <a:buNone/>
            </a:pPr>
            <a:endParaRPr lang="en-US" altLang="zh-CN" sz="9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</a:rPr>
              <a:t>初始化 </a:t>
            </a:r>
            <a:r>
              <a:rPr lang="zh-CN" altLang="en-US" sz="2400" dirty="0"/>
              <a:t>   </a:t>
            </a:r>
            <a:r>
              <a:rPr lang="en-US" altLang="zh-CN" sz="2400" dirty="0"/>
              <a:t>for(int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&lt;=n;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     e[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].clear();</a:t>
            </a:r>
          </a:p>
          <a:p>
            <a:pPr marL="0" indent="0">
              <a:buNone/>
            </a:pPr>
            <a:endParaRPr lang="en-US" altLang="zh-CN" sz="1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</a:rPr>
              <a:t>存边       </a:t>
            </a:r>
            <a:r>
              <a:rPr lang="en-US" altLang="zh-CN" sz="2400" dirty="0"/>
              <a:t>e[a].</a:t>
            </a:r>
            <a:r>
              <a:rPr lang="en-US" altLang="zh-CN" sz="2400" dirty="0" err="1"/>
              <a:t>push_back</a:t>
            </a:r>
            <a:r>
              <a:rPr lang="en-US" altLang="zh-CN" sz="2400" dirty="0"/>
              <a:t>(edge(</a:t>
            </a:r>
            <a:r>
              <a:rPr lang="en-US" altLang="zh-CN" sz="2400" dirty="0" err="1"/>
              <a:t>a,b,c</a:t>
            </a:r>
            <a:r>
              <a:rPr lang="en-US" altLang="zh-CN" sz="2400" dirty="0"/>
              <a:t>));</a:t>
            </a:r>
          </a:p>
          <a:p>
            <a:pPr marL="0" indent="0">
              <a:buNone/>
            </a:pPr>
            <a:r>
              <a:rPr lang="en-US" altLang="zh-CN" sz="2400" dirty="0"/>
              <a:t>                       // </a:t>
            </a:r>
            <a:r>
              <a:rPr lang="zh-CN" altLang="en-US" sz="2400" dirty="0"/>
              <a:t>把边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 </a:t>
            </a:r>
            <a:r>
              <a:rPr lang="zh-CN" altLang="en-US" sz="2400" dirty="0"/>
              <a:t>存到结点</a:t>
            </a:r>
            <a:r>
              <a:rPr lang="en-US" altLang="zh-CN" sz="2400" dirty="0"/>
              <a:t>a</a:t>
            </a:r>
            <a:r>
              <a:rPr lang="zh-CN" altLang="en-US" sz="2400" dirty="0"/>
              <a:t>的邻接表中</a:t>
            </a:r>
          </a:p>
          <a:p>
            <a:pPr marL="0" indent="0">
              <a:buNone/>
            </a:pPr>
            <a:endParaRPr lang="en-US" altLang="zh-CN" sz="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</a:rPr>
              <a:t>检索结点</a:t>
            </a:r>
            <a:r>
              <a:rPr lang="en-US" altLang="zh-CN" sz="2400" dirty="0">
                <a:solidFill>
                  <a:srgbClr val="FF0000"/>
                </a:solidFill>
              </a:rPr>
              <a:t>u</a:t>
            </a:r>
            <a:r>
              <a:rPr lang="zh-CN" altLang="en-US" sz="2400" dirty="0">
                <a:solidFill>
                  <a:srgbClr val="FF0000"/>
                </a:solidFill>
              </a:rPr>
              <a:t>的所有邻居</a:t>
            </a:r>
          </a:p>
          <a:p>
            <a:pPr marL="0" indent="0">
              <a:buNone/>
            </a:pPr>
            <a:r>
              <a:rPr lang="en-US" altLang="zh-CN" sz="2400" dirty="0"/>
              <a:t>           for(int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e[u].size();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++){ </a:t>
            </a:r>
          </a:p>
          <a:p>
            <a:pPr marL="0" indent="0">
              <a:buNone/>
            </a:pPr>
            <a:r>
              <a:rPr lang="en-US" altLang="zh-CN" sz="2400" dirty="0"/>
              <a:t>                     //</a:t>
            </a:r>
            <a:r>
              <a:rPr lang="zh-CN" altLang="en-US" sz="2400" dirty="0"/>
              <a:t>结点</a:t>
            </a:r>
            <a:r>
              <a:rPr lang="en-US" altLang="zh-CN" sz="2400" dirty="0"/>
              <a:t>u</a:t>
            </a:r>
            <a:r>
              <a:rPr lang="zh-CN" altLang="en-US" sz="2400" dirty="0"/>
              <a:t>的邻居有</a:t>
            </a:r>
            <a:r>
              <a:rPr lang="en-US" altLang="zh-CN" sz="2400" dirty="0"/>
              <a:t>e[u].size()</a:t>
            </a:r>
            <a:r>
              <a:rPr lang="zh-CN" altLang="en-US" sz="2400" dirty="0"/>
              <a:t>个</a:t>
            </a:r>
          </a:p>
          <a:p>
            <a:pPr marL="0" indent="0">
              <a:buNone/>
            </a:pPr>
            <a:r>
              <a:rPr lang="en-US" altLang="zh-CN" sz="1800" dirty="0"/>
              <a:t>		…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	}</a:t>
            </a:r>
            <a:endParaRPr lang="zh-CN" altLang="en-US" sz="18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966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878"/>
    </mc:Choice>
    <mc:Fallback xmlns="">
      <p:transition spd="slow" advTm="8387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0070C0"/>
                </a:solidFill>
              </a:rPr>
              <a:t>3. </a:t>
            </a:r>
            <a:r>
              <a:rPr lang="zh-CN" altLang="en-US" sz="3600" dirty="0">
                <a:solidFill>
                  <a:srgbClr val="0070C0"/>
                </a:solidFill>
              </a:rPr>
              <a:t>链式前向星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空间极端紧张，最紧凑的存图方法。</a:t>
            </a:r>
          </a:p>
          <a:p>
            <a:endParaRPr lang="zh-CN" altLang="en-US" dirty="0"/>
          </a:p>
        </p:txBody>
      </p:sp>
      <p:pic>
        <p:nvPicPr>
          <p:cNvPr id="40962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080" y="2708920"/>
            <a:ext cx="3816424" cy="310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89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977"/>
    </mc:Choice>
    <mc:Fallback xmlns="">
      <p:transition spd="slow" advTm="44977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2413312"/>
            <a:ext cx="8435280" cy="741552"/>
          </a:xfrm>
        </p:spPr>
        <p:txBody>
          <a:bodyPr/>
          <a:lstStyle/>
          <a:p>
            <a:r>
              <a:rPr lang="zh-CN" altLang="en-US" sz="2400" dirty="0"/>
              <a:t>用两个静态数组存图：</a:t>
            </a:r>
            <a:r>
              <a:rPr lang="en-US" altLang="zh-CN" sz="2400" dirty="0" smtClean="0"/>
              <a:t>head[N]</a:t>
            </a:r>
            <a:r>
              <a:rPr lang="zh-CN" altLang="en-US" sz="2400" dirty="0"/>
              <a:t>、</a:t>
            </a:r>
            <a:r>
              <a:rPr lang="en-US" altLang="zh-CN" sz="2400" dirty="0"/>
              <a:t>struct edge [</a:t>
            </a:r>
            <a:r>
              <a:rPr lang="en-US" altLang="zh-CN" sz="2400" dirty="0" smtClean="0"/>
              <a:t>N]</a:t>
            </a:r>
            <a:endParaRPr lang="zh-CN" altLang="en-US" sz="2400" dirty="0"/>
          </a:p>
        </p:txBody>
      </p:sp>
      <p:pic>
        <p:nvPicPr>
          <p:cNvPr id="105474" name="Picture 2" descr="C:\Users\luo\AppData\Local\Temp\ksohtml17488\wp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259" y="64518"/>
            <a:ext cx="4104456" cy="213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76" name="Picture 4" descr="C:\Users\luo\AppData\Local\Temp\ksohtml17488\wp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3210036"/>
            <a:ext cx="7495854" cy="317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95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734"/>
    </mc:Choice>
    <mc:Fallback xmlns="">
      <p:transition spd="slow" advTm="135734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488</TotalTime>
  <Words>756</Words>
  <Application>Microsoft Office PowerPoint</Application>
  <PresentationFormat>宽屏</PresentationFormat>
  <Paragraphs>112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等线</vt:lpstr>
      <vt:lpstr>等线 Light</vt:lpstr>
      <vt:lpstr>黑体</vt:lpstr>
      <vt:lpstr>宋体</vt:lpstr>
      <vt:lpstr>Arial</vt:lpstr>
      <vt:lpstr>Calibri</vt:lpstr>
      <vt:lpstr>Calibri Light</vt:lpstr>
      <vt:lpstr>Times New Roman</vt:lpstr>
      <vt:lpstr>Wingdings</vt:lpstr>
      <vt:lpstr>默认设计模板</vt:lpstr>
      <vt:lpstr>Visio</vt:lpstr>
      <vt:lpstr>10.1 图的存储</vt:lpstr>
      <vt:lpstr>设计目标</vt:lpstr>
      <vt:lpstr>几种方法的对比</vt:lpstr>
      <vt:lpstr>1. 邻接矩阵</vt:lpstr>
      <vt:lpstr>优点和缺点</vt:lpstr>
      <vt:lpstr>2.邻接表</vt:lpstr>
      <vt:lpstr>用vector实现图的邻接表</vt:lpstr>
      <vt:lpstr>3. 链式前向星</vt:lpstr>
      <vt:lpstr>PowerPoint 演示文稿</vt:lpstr>
      <vt:lpstr>PowerPoint 演示文稿</vt:lpstr>
      <vt:lpstr>PowerPoint 演示文稿</vt:lpstr>
      <vt:lpstr>空间复杂度</vt:lpstr>
      <vt:lpstr>优点和缺点</vt:lpstr>
      <vt:lpstr>4. 简单存图法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1665</cp:revision>
  <dcterms:created xsi:type="dcterms:W3CDTF">2012-02-15T09:22:00Z</dcterms:created>
  <dcterms:modified xsi:type="dcterms:W3CDTF">2023-02-23T11:02:10Z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33F67F16AF9D48ECADE019BAD0F5A2E8</vt:lpwstr>
  </property>
</Properties>
</file>