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10.11 </a:t>
            </a:r>
            <a:r>
              <a:rPr lang="zh-CN" altLang="en-US" smtClean="0">
                <a:solidFill>
                  <a:srgbClr val="FF0000"/>
                </a:solidFill>
              </a:rPr>
              <a:t>二分图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5"/>
    </mc:Choice>
    <mc:Fallback xmlns="">
      <p:transition spd="slow" advTm="35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0070C0"/>
                </a:solidFill>
              </a:rPr>
              <a:t>例题</a:t>
            </a:r>
            <a:r>
              <a:rPr lang="zh-CN" altLang="en-US" sz="3200" smtClean="0">
                <a:solidFill>
                  <a:srgbClr val="0070C0"/>
                </a:solidFill>
              </a:rPr>
              <a:t>：过</a:t>
            </a:r>
            <a:r>
              <a:rPr lang="zh-CN" altLang="en-US" sz="3200" dirty="0">
                <a:solidFill>
                  <a:srgbClr val="0070C0"/>
                </a:solidFill>
              </a:rPr>
              <a:t>山车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大家去坐过山车。过山车的每一排只有两个座位，而且必须一男一女配对坐。但是，每个女孩都有各自的想法，比如</a:t>
            </a:r>
            <a:r>
              <a:rPr lang="en-US" altLang="zh-CN" sz="2400" dirty="0"/>
              <a:t>Rabbit</a:t>
            </a:r>
            <a:r>
              <a:rPr lang="zh-CN" altLang="en-US" sz="2400" dirty="0"/>
              <a:t>只愿意和</a:t>
            </a:r>
            <a:r>
              <a:rPr lang="en-US" altLang="zh-CN" sz="2400" dirty="0"/>
              <a:t>XHD</a:t>
            </a:r>
            <a:r>
              <a:rPr lang="zh-CN" altLang="en-US" sz="2400" dirty="0"/>
              <a:t>或</a:t>
            </a:r>
            <a:r>
              <a:rPr lang="en-US" altLang="zh-CN" sz="2400" dirty="0"/>
              <a:t>PQK</a:t>
            </a:r>
            <a:r>
              <a:rPr lang="zh-CN" altLang="en-US" sz="2400" dirty="0"/>
              <a:t>坐，</a:t>
            </a:r>
            <a:r>
              <a:rPr lang="en-US" altLang="zh-CN" sz="2400" dirty="0"/>
              <a:t>Grass</a:t>
            </a:r>
            <a:r>
              <a:rPr lang="zh-CN" altLang="en-US" sz="2400" dirty="0"/>
              <a:t>只愿意和</a:t>
            </a:r>
            <a:r>
              <a:rPr lang="en-US" altLang="zh-CN" sz="2400" dirty="0" err="1"/>
              <a:t>linle</a:t>
            </a:r>
            <a:r>
              <a:rPr lang="zh-CN" altLang="en-US" sz="2400" dirty="0"/>
              <a:t>或</a:t>
            </a:r>
            <a:r>
              <a:rPr lang="en-US" altLang="zh-CN" sz="2400" dirty="0"/>
              <a:t>LL</a:t>
            </a:r>
            <a:r>
              <a:rPr lang="zh-CN" altLang="en-US" sz="2400" dirty="0"/>
              <a:t>坐</a:t>
            </a:r>
            <a:r>
              <a:rPr lang="en-US" altLang="zh-CN" sz="2400" dirty="0"/>
              <a:t>...</a:t>
            </a:r>
            <a:r>
              <a:rPr lang="zh-CN" altLang="en-US" sz="2400" dirty="0"/>
              <a:t>等等。</a:t>
            </a:r>
            <a:endParaRPr lang="en-US" altLang="zh-CN" sz="2400" dirty="0"/>
          </a:p>
          <a:p>
            <a:r>
              <a:rPr lang="en-US" altLang="zh-CN" sz="2400" dirty="0"/>
              <a:t>boss</a:t>
            </a:r>
            <a:r>
              <a:rPr lang="zh-CN" altLang="en-US" sz="2400" dirty="0"/>
              <a:t>刘决定，只让能配对的人坐过山车。当然，能配对的人越多越好。</a:t>
            </a:r>
            <a:endParaRPr lang="en-US" altLang="zh-CN" sz="2400" dirty="0"/>
          </a:p>
          <a:p>
            <a:r>
              <a:rPr lang="zh-CN" altLang="en-US" sz="2400" dirty="0"/>
              <a:t>问最多有多少对组合可以坐上过山车？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067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68"/>
    </mc:Choice>
    <mc:Fallback xmlns="">
      <p:transition spd="slow" advTm="3346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564905"/>
            <a:ext cx="8229600" cy="2952328"/>
          </a:xfrm>
        </p:spPr>
        <p:txBody>
          <a:bodyPr/>
          <a:lstStyle/>
          <a:p>
            <a:r>
              <a:rPr lang="zh-CN" altLang="en-US" sz="2400" dirty="0"/>
              <a:t>程序用邻接矩阵，时间复杂度：找一次增广路径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，总时间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；空间复杂度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改用邻接表存图可以加快搜索速度。时间复杂度：找一次增广路径</a:t>
            </a:r>
            <a:r>
              <a:rPr lang="en-US" altLang="zh-CN" sz="2400" dirty="0"/>
              <a:t>O(V+E)</a:t>
            </a:r>
            <a:r>
              <a:rPr lang="zh-CN" altLang="en-US" sz="2400" dirty="0"/>
              <a:t>，总时间</a:t>
            </a:r>
            <a:r>
              <a:rPr lang="en-US" altLang="zh-CN" sz="2400" dirty="0"/>
              <a:t>O(VE)</a:t>
            </a:r>
            <a:r>
              <a:rPr lang="zh-CN" altLang="en-US" sz="2400" dirty="0"/>
              <a:t>。空间复杂度</a:t>
            </a:r>
            <a:r>
              <a:rPr lang="en-US" altLang="zh-CN" sz="2400" dirty="0"/>
              <a:t>O(V+E)</a:t>
            </a:r>
            <a:r>
              <a:rPr lang="zh-CN" altLang="en-US" sz="2400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423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15"/>
    </mc:Choice>
    <mc:Fallback xmlns="">
      <p:transition spd="slow" advTm="330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二分图匹配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二分图：把无向图</a:t>
            </a:r>
            <a:r>
              <a:rPr lang="en-US" altLang="zh-CN" dirty="0"/>
              <a:t>G=(V, E)</a:t>
            </a:r>
            <a:r>
              <a:rPr lang="zh-CN" altLang="en-US" dirty="0"/>
              <a:t>分为两个集合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，所有的边都在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之间，而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的内部没有边。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中的一个点与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的一个点关联，称为一个匹配。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076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35"/>
    </mc:Choice>
    <mc:Fallback xmlns="">
      <p:transition spd="slow" advTm="3643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二分图判断：染色法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785395"/>
          </a:xfrm>
        </p:spPr>
        <p:txBody>
          <a:bodyPr/>
          <a:lstStyle/>
          <a:p>
            <a:r>
              <a:rPr lang="zh-CN" altLang="en-US" sz="2400" dirty="0"/>
              <a:t>用两种颜色对所有顶点进行染色，要求一条边所连接的两个相邻顶点的颜色不相同。</a:t>
            </a:r>
            <a:endParaRPr lang="en-US" altLang="zh-CN" sz="2400" dirty="0"/>
          </a:p>
          <a:p>
            <a:r>
              <a:rPr lang="zh-CN" altLang="en-US" sz="2400" dirty="0"/>
              <a:t>染色结束后，如果所有相邻顶点的颜色都不相同，它就是二分图。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图例             </a:t>
            </a:r>
            <a:r>
              <a:rPr lang="en-US" altLang="zh-CN" sz="2400" dirty="0"/>
              <a:t>(2)</a:t>
            </a:r>
            <a:r>
              <a:rPr lang="zh-CN" altLang="en-US" sz="2400" dirty="0"/>
              <a:t>染色             </a:t>
            </a:r>
            <a:r>
              <a:rPr lang="en-US" altLang="zh-CN" sz="2400" dirty="0"/>
              <a:t>(3)</a:t>
            </a:r>
            <a:r>
              <a:rPr lang="zh-CN" altLang="en-US" sz="2400" dirty="0"/>
              <a:t>结果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6626" name="Picture 2" descr="C:\Users\luo\AppData\Local\Temp\ksohtml15192\wps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92" y="3068961"/>
            <a:ext cx="5544616" cy="19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81"/>
    </mc:Choice>
    <mc:Fallback xmlns="">
      <p:transition spd="slow" advTm="4628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二分图最大匹配问题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求包含边数最多的匹配，即二分图的最大匹配。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两种算法：</a:t>
            </a:r>
            <a:endParaRPr lang="en-US" altLang="zh-CN" dirty="0"/>
          </a:p>
          <a:p>
            <a:pPr lvl="1"/>
            <a:r>
              <a:rPr lang="zh-CN" altLang="en-US" b="1" dirty="0"/>
              <a:t>用最大流求解二分图匹配</a:t>
            </a:r>
            <a:endParaRPr lang="en-US" altLang="zh-CN" b="1" dirty="0"/>
          </a:p>
          <a:p>
            <a:pPr lvl="1"/>
            <a:r>
              <a:rPr lang="zh-CN" altLang="en-US" b="1" dirty="0"/>
              <a:t>匈牙利算法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60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25"/>
    </mc:Choice>
    <mc:Fallback xmlns="">
      <p:transition spd="slow" advTm="2162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用最大流求解二分图匹配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zh-CN" altLang="en-US" dirty="0"/>
              <a:t>二分图最大匹配问题化为最大流问题：</a:t>
            </a:r>
            <a:endParaRPr lang="en-US" altLang="zh-CN" dirty="0"/>
          </a:p>
          <a:p>
            <a:pPr lvl="1"/>
            <a:r>
              <a:rPr lang="zh-CN" altLang="en-US" dirty="0"/>
              <a:t>把每个边都改为有向边，容量都是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加上一个人为的源点</a:t>
            </a:r>
            <a:r>
              <a:rPr lang="en-US" altLang="zh-CN" dirty="0"/>
              <a:t>s</a:t>
            </a:r>
            <a:r>
              <a:rPr lang="zh-CN" altLang="en-US" dirty="0"/>
              <a:t>，它连接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的所有点；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加上一个人为的汇点</a:t>
            </a:r>
            <a:r>
              <a:rPr lang="en-US" altLang="zh-CN" dirty="0"/>
              <a:t>t</a:t>
            </a:r>
            <a:r>
              <a:rPr lang="zh-CN" altLang="en-US" dirty="0"/>
              <a:t>，它连接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所有的点；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之间的最大流，就是最大二分图匹配。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576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98"/>
    </mc:Choice>
    <mc:Fallback xmlns="">
      <p:transition spd="slow" advTm="4729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64705"/>
            <a:ext cx="8229600" cy="5361459"/>
          </a:xfrm>
        </p:spPr>
        <p:txBody>
          <a:bodyPr/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 </a:t>
            </a:r>
            <a:r>
              <a:rPr lang="en-US" altLang="zh-CN" dirty="0"/>
              <a:t>= {a, b, c}</a:t>
            </a:r>
            <a:r>
              <a:rPr lang="zh-CN" altLang="en-US" dirty="0"/>
              <a:t> ，</a:t>
            </a:r>
            <a:r>
              <a:rPr lang="en-US" altLang="zh-CN" dirty="0"/>
              <a:t>V</a:t>
            </a:r>
            <a:r>
              <a:rPr lang="en-US" altLang="zh-CN" baseline="-25000" dirty="0"/>
              <a:t>2 </a:t>
            </a:r>
            <a:r>
              <a:rPr lang="en-US" altLang="zh-CN" dirty="0"/>
              <a:t>= {x, y, z}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a</a:t>
            </a:r>
            <a:r>
              <a:rPr lang="zh-CN" altLang="en-US" dirty="0"/>
              <a:t>点，流入</a:t>
            </a:r>
            <a:r>
              <a:rPr lang="en-US" altLang="zh-CN" dirty="0"/>
              <a:t>a</a:t>
            </a:r>
            <a:r>
              <a:rPr lang="zh-CN" altLang="en-US" dirty="0"/>
              <a:t>的流量是</a:t>
            </a:r>
            <a:r>
              <a:rPr lang="en-US" altLang="zh-CN" dirty="0"/>
              <a:t>1</a:t>
            </a:r>
            <a:r>
              <a:rPr lang="zh-CN" altLang="en-US" dirty="0"/>
              <a:t>，那么从</a:t>
            </a:r>
            <a:r>
              <a:rPr lang="en-US" altLang="zh-CN" dirty="0"/>
              <a:t>a</a:t>
            </a:r>
            <a:r>
              <a:rPr lang="zh-CN" altLang="en-US" dirty="0"/>
              <a:t>流出的只能是</a:t>
            </a:r>
            <a:r>
              <a:rPr lang="en-US" altLang="zh-CN" dirty="0"/>
              <a:t>1</a:t>
            </a:r>
            <a:r>
              <a:rPr lang="zh-CN" altLang="en-US" dirty="0"/>
              <a:t>，也就是说</a:t>
            </a:r>
            <a:r>
              <a:rPr lang="en-US" altLang="zh-CN" dirty="0"/>
              <a:t>a</a:t>
            </a:r>
            <a:r>
              <a:rPr lang="zh-CN" altLang="en-US" dirty="0"/>
              <a:t>只能匹配</a:t>
            </a:r>
            <a:r>
              <a:rPr lang="en-US" altLang="zh-CN" dirty="0"/>
              <a:t>{x, y, z}</a:t>
            </a:r>
            <a:r>
              <a:rPr lang="zh-CN" altLang="en-US" dirty="0"/>
              <a:t>中的一个。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V</a:t>
            </a:r>
            <a:r>
              <a:rPr lang="en-US" altLang="zh-CN" baseline="-25000" dirty="0"/>
              <a:t>1 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的流量和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的流量相等。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7650" name="Picture 2" descr="C:\Users\luo\AppData\Local\Temp\ksohtml15192\wps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76" y="3068961"/>
            <a:ext cx="4336789" cy="20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1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59"/>
    </mc:Choice>
    <mc:Fallback xmlns="">
      <p:transition spd="slow" advTm="2905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找到第一个增广路径，找到匹配</a:t>
            </a:r>
            <a:r>
              <a:rPr lang="en-US" altLang="zh-CN" dirty="0"/>
              <a:t>a-x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更新残留网络。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个增广路径                    </a:t>
            </a:r>
            <a:r>
              <a:rPr lang="en-US" altLang="zh-CN" sz="2400" dirty="0"/>
              <a:t>(2)</a:t>
            </a:r>
            <a:r>
              <a:rPr lang="zh-CN" altLang="en-US" sz="2400" dirty="0"/>
              <a:t>残留网络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8674" name="Picture 2" descr="C:\Users\luo\AppData\Local\Temp\ksohtml15192\wps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284985"/>
            <a:ext cx="72009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0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4"/>
    </mc:Choice>
    <mc:Fallback xmlns="">
      <p:transition spd="slow" advTm="183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908720"/>
            <a:ext cx="892899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找到第二个增广路径，找到匹配</a:t>
            </a:r>
            <a:r>
              <a:rPr lang="en-US" altLang="zh-CN" sz="2400" dirty="0"/>
              <a:t>a-y</a:t>
            </a:r>
            <a:r>
              <a:rPr lang="zh-CN" altLang="en-US" sz="2400" dirty="0"/>
              <a:t>、</a:t>
            </a:r>
            <a:r>
              <a:rPr lang="en-US" altLang="zh-CN" sz="2400" dirty="0"/>
              <a:t>b-x</a:t>
            </a:r>
            <a:r>
              <a:rPr lang="zh-CN" altLang="en-US" sz="2400" dirty="0"/>
              <a:t>。在这一步，把原来的配对</a:t>
            </a:r>
            <a:r>
              <a:rPr lang="en-US" altLang="zh-CN" sz="2400" dirty="0"/>
              <a:t>a-x</a:t>
            </a:r>
            <a:r>
              <a:rPr lang="zh-CN" altLang="en-US" sz="2400" dirty="0"/>
              <a:t>改为</a:t>
            </a:r>
            <a:r>
              <a:rPr lang="en-US" altLang="zh-CN" sz="2400" dirty="0"/>
              <a:t>a-y</a:t>
            </a:r>
            <a:r>
              <a:rPr lang="zh-CN" altLang="en-US" sz="2400" dirty="0"/>
              <a:t>，以成全</a:t>
            </a:r>
            <a:r>
              <a:rPr lang="en-US" altLang="zh-CN" sz="2400" dirty="0"/>
              <a:t>b-x</a:t>
            </a:r>
            <a:r>
              <a:rPr lang="zh-CN" altLang="en-US" sz="2400" dirty="0"/>
              <a:t>的配对，这就是残留网络的作用。</a:t>
            </a:r>
          </a:p>
          <a:p>
            <a:pPr marL="0" indent="0">
              <a:buNone/>
            </a:pPr>
            <a:r>
              <a:rPr lang="en-US" altLang="zh-CN" sz="2400" dirty="0"/>
              <a:t>(4)</a:t>
            </a:r>
            <a:r>
              <a:rPr lang="zh-CN" altLang="en-US" sz="2400" dirty="0"/>
              <a:t>更新残留网络。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个增广路径                  </a:t>
            </a:r>
            <a:r>
              <a:rPr lang="en-US" altLang="zh-CN" sz="2400" dirty="0"/>
              <a:t>(4)</a:t>
            </a:r>
            <a:r>
              <a:rPr lang="zh-CN" altLang="en-US" sz="2400" dirty="0"/>
              <a:t>残留网络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9698" name="Picture 2" descr="C:\Users\luo\AppData\Local\Temp\ksohtml15192\wps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708920"/>
            <a:ext cx="7219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9"/>
    </mc:Choice>
    <mc:Fallback xmlns="">
      <p:transition spd="slow" advTm="1257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匈牙利算法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匈牙利算法：最大流的一个特殊实现。</a:t>
            </a:r>
          </a:p>
          <a:p>
            <a:r>
              <a:rPr lang="zh-CN" altLang="en-US" sz="2400" dirty="0"/>
              <a:t>由于二分图是一个很简单的图，并不需要按上面的图解做标准的最大流，可以进行简化。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）从上面的图解中，发现对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的操作是多余的，直接从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开始找增广路径就好了。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）残留网络上的增广路，需要覆盖完整的路径，如果在二分图中只进行</a:t>
            </a:r>
            <a:r>
              <a:rPr lang="en-US" altLang="zh-CN" sz="2400" dirty="0"/>
              <a:t>{a, b, c}</a:t>
            </a:r>
            <a:r>
              <a:rPr lang="zh-CN" altLang="en-US" sz="2400" dirty="0"/>
              <a:t>到</a:t>
            </a:r>
            <a:r>
              <a:rPr lang="en-US" altLang="zh-CN" sz="2400" dirty="0"/>
              <a:t>{x, y, z}</a:t>
            </a:r>
            <a:r>
              <a:rPr lang="zh-CN" altLang="en-US" sz="2400" dirty="0"/>
              <a:t>的局部操作，将简化很多。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72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71"/>
    </mc:Choice>
    <mc:Fallback xmlns="">
      <p:transition spd="slow" advTm="4567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729</Words>
  <Application>Microsoft Office PowerPoint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10.11 二分图</vt:lpstr>
      <vt:lpstr>二分图匹配</vt:lpstr>
      <vt:lpstr>二分图判断：染色法</vt:lpstr>
      <vt:lpstr>二分图最大匹配问题</vt:lpstr>
      <vt:lpstr>用最大流求解二分图匹配</vt:lpstr>
      <vt:lpstr>PowerPoint 演示文稿</vt:lpstr>
      <vt:lpstr>步骤</vt:lpstr>
      <vt:lpstr>PowerPoint 演示文稿</vt:lpstr>
      <vt:lpstr>匈牙利算法</vt:lpstr>
      <vt:lpstr>例题：过山车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1644</cp:revision>
  <dcterms:created xsi:type="dcterms:W3CDTF">2012-02-15T09:22:00Z</dcterms:created>
  <dcterms:modified xsi:type="dcterms:W3CDTF">2023-02-23T11:07:58Z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