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702" r:id="rId2"/>
    <p:sldId id="703" r:id="rId3"/>
    <p:sldId id="704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10.12 </a:t>
            </a:r>
            <a:r>
              <a:rPr lang="zh-CN" altLang="en-US" smtClean="0">
                <a:solidFill>
                  <a:srgbClr val="FF0000"/>
                </a:solidFill>
              </a:rPr>
              <a:t>最小割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8"/>
    </mc:Choice>
    <mc:Fallback xmlns="">
      <p:transition spd="slow" advTm="3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最小割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827587"/>
          </a:xfrm>
        </p:spPr>
        <p:txBody>
          <a:bodyPr/>
          <a:lstStyle/>
          <a:p>
            <a:r>
              <a:rPr lang="en-US" altLang="zh-CN" dirty="0"/>
              <a:t>s-t</a:t>
            </a:r>
            <a:r>
              <a:rPr lang="zh-CN" altLang="en-US" dirty="0"/>
              <a:t>最小割是最大流的一个直接应用。</a:t>
            </a:r>
          </a:p>
          <a:p>
            <a:r>
              <a:rPr lang="zh-CN" altLang="en-US" dirty="0"/>
              <a:t>割（</a:t>
            </a:r>
            <a:r>
              <a:rPr lang="en-US" altLang="zh-CN" dirty="0"/>
              <a:t>cut</a:t>
            </a:r>
            <a:r>
              <a:rPr lang="zh-CN" altLang="en-US" dirty="0"/>
              <a:t>）和</a:t>
            </a:r>
            <a:r>
              <a:rPr lang="en-US" altLang="zh-CN" dirty="0"/>
              <a:t>s-t</a:t>
            </a:r>
            <a:r>
              <a:rPr lang="zh-CN" altLang="en-US" dirty="0"/>
              <a:t>割的概念：在有向图流网络</a:t>
            </a:r>
            <a:r>
              <a:rPr lang="en-US" altLang="zh-CN" dirty="0"/>
              <a:t>G=(V, E)</a:t>
            </a:r>
            <a:r>
              <a:rPr lang="zh-CN" altLang="en-US" dirty="0"/>
              <a:t>中，割把图分成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 = V-S</a:t>
            </a:r>
            <a:r>
              <a:rPr lang="zh-CN" altLang="en-US" dirty="0"/>
              <a:t>两部分，这称为</a:t>
            </a:r>
            <a:r>
              <a:rPr lang="en-US" altLang="zh-CN" dirty="0"/>
              <a:t>s-t</a:t>
            </a:r>
            <a:r>
              <a:rPr lang="zh-CN" altLang="en-US" dirty="0"/>
              <a:t>割。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s-t</a:t>
            </a:r>
            <a:r>
              <a:rPr lang="zh-CN" altLang="en-US" dirty="0"/>
              <a:t>最小割：找到源点</a:t>
            </a:r>
            <a:r>
              <a:rPr lang="en-US" altLang="zh-CN" dirty="0"/>
              <a:t>s</a:t>
            </a:r>
            <a:r>
              <a:rPr lang="zh-CN" altLang="en-US" dirty="0"/>
              <a:t>和汇点</a:t>
            </a:r>
            <a:r>
              <a:rPr lang="en-US" altLang="zh-CN" dirty="0"/>
              <a:t>t</a:t>
            </a:r>
            <a:r>
              <a:rPr lang="zh-CN" altLang="en-US" dirty="0"/>
              <a:t>之间容量最小的割。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5608" name="Picture 8" descr="C:\Users\luo\AppData\Local\Temp\ksohtml15192\wp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780928"/>
            <a:ext cx="3312368" cy="188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40"/>
    </mc:Choice>
    <mc:Fallback xmlns="">
      <p:transition spd="slow" advTm="576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9299376" cy="478539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最大流最小割定理</a:t>
            </a:r>
            <a:r>
              <a:rPr lang="zh-CN" altLang="en-US" sz="2400" dirty="0"/>
              <a:t>：源点</a:t>
            </a:r>
            <a:r>
              <a:rPr lang="en-US" altLang="zh-CN" sz="2400" dirty="0"/>
              <a:t>s</a:t>
            </a:r>
            <a:r>
              <a:rPr lang="zh-CN" altLang="en-US" sz="2400" dirty="0"/>
              <a:t>和汇点</a:t>
            </a:r>
            <a:r>
              <a:rPr lang="en-US" altLang="zh-CN" sz="2400" dirty="0"/>
              <a:t>t</a:t>
            </a:r>
            <a:r>
              <a:rPr lang="zh-CN" altLang="en-US" sz="2400" dirty="0"/>
              <a:t>之间的最小割，等于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之间的最大流。</a:t>
            </a:r>
          </a:p>
          <a:p>
            <a:r>
              <a:rPr lang="zh-CN" altLang="en-US" sz="2400" dirty="0"/>
              <a:t>简单实现：利用最小割最大流定理，即枚举每个点当做汇点，计算出它的最大流，然后在所有点的最大流中取最小值。</a:t>
            </a:r>
          </a:p>
          <a:p>
            <a:r>
              <a:rPr lang="zh-CN" altLang="en-US" sz="2400" dirty="0"/>
              <a:t>缺点：复杂度很高：枚举汇点要</a:t>
            </a:r>
            <a:r>
              <a:rPr lang="en-US" altLang="zh-CN" sz="2400" dirty="0"/>
              <a:t>O(V)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或</a:t>
            </a:r>
            <a:r>
              <a:rPr lang="en-US" altLang="zh-CN" sz="2400" dirty="0"/>
              <a:t>ISAP</a:t>
            </a:r>
            <a:r>
              <a:rPr lang="zh-CN" altLang="en-US" sz="2400" dirty="0"/>
              <a:t>算法的复杂度是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E)</a:t>
            </a:r>
            <a:r>
              <a:rPr lang="zh-CN" altLang="en-US" sz="2400" dirty="0"/>
              <a:t>，总复杂度是</a:t>
            </a:r>
            <a:r>
              <a:rPr lang="en-US" altLang="zh-CN" sz="2400" dirty="0"/>
              <a:t>O(V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E)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解决此类问题需要用</a:t>
            </a:r>
            <a:r>
              <a:rPr lang="en-US" altLang="zh-CN" sz="2400" dirty="0" err="1"/>
              <a:t>Stoer</a:t>
            </a:r>
            <a:r>
              <a:rPr lang="en-US" altLang="zh-CN" sz="2400" dirty="0"/>
              <a:t>-Wagner</a:t>
            </a:r>
            <a:r>
              <a:rPr lang="zh-CN" altLang="en-US" sz="2400" dirty="0"/>
              <a:t>算法，由于题目比较罕见，本书不展开。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04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05"/>
    </mc:Choice>
    <mc:Fallback xmlns="">
      <p:transition spd="slow" advTm="5490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192</Words>
  <Application>Microsoft Office PowerPoint</Application>
  <PresentationFormat>宽屏</PresentationFormat>
  <Paragraphs>17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10.12 最小割</vt:lpstr>
      <vt:lpstr>最小割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1645</cp:revision>
  <dcterms:created xsi:type="dcterms:W3CDTF">2012-02-15T09:22:00Z</dcterms:created>
  <dcterms:modified xsi:type="dcterms:W3CDTF">2023-02-23T11:08:08Z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