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02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10.2 </a:t>
            </a:r>
            <a:r>
              <a:rPr lang="zh-CN" altLang="en-US" smtClean="0">
                <a:solidFill>
                  <a:srgbClr val="FF0000"/>
                </a:solidFill>
              </a:rPr>
              <a:t>拓扑排序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5544616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的拓扑排序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的拓扑排序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1"/>
    </mc:Choice>
    <mc:Fallback xmlns="">
      <p:transition spd="slow" advTm="740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应该以入度为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的点为起点，开始</a:t>
            </a:r>
            <a:r>
              <a:rPr lang="en-US" altLang="zh-CN" sz="2400" dirty="0"/>
              <a:t>DFS</a:t>
            </a:r>
            <a:r>
              <a:rPr lang="zh-CN" altLang="en-US" sz="2400" dirty="0"/>
              <a:t>。如何找到它？需要找到它吗？如果有多个入度为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的点呢？</a:t>
            </a:r>
          </a:p>
          <a:p>
            <a:r>
              <a:rPr lang="zh-CN" altLang="en-US" sz="2400" b="1" dirty="0"/>
              <a:t>技巧：想象</a:t>
            </a:r>
            <a:r>
              <a:rPr lang="zh-CN" altLang="en-US" sz="2400" dirty="0"/>
              <a:t>有一个虚拟的点</a:t>
            </a:r>
            <a:r>
              <a:rPr lang="en-US" altLang="zh-CN" sz="2400" i="1" dirty="0"/>
              <a:t>v</a:t>
            </a:r>
            <a:r>
              <a:rPr lang="zh-CN" altLang="en-US" sz="2400" dirty="0"/>
              <a:t>，它单向连接到所有其它点。这个点就是图中唯一的</a:t>
            </a:r>
            <a:r>
              <a:rPr lang="en-US" altLang="zh-CN" sz="2400" dirty="0"/>
              <a:t>0</a:t>
            </a:r>
            <a:r>
              <a:rPr lang="zh-CN" altLang="en-US" sz="2400" dirty="0"/>
              <a:t>入度点，图中所有其它的点都是它的下一层递归；而且它不会把原图变成环路。从这个虚拟点开始</a:t>
            </a:r>
            <a:r>
              <a:rPr lang="en-US" altLang="zh-CN" sz="2400" dirty="0"/>
              <a:t>DFS</a:t>
            </a:r>
            <a:r>
              <a:rPr lang="zh-CN" altLang="en-US" sz="2400" dirty="0"/>
              <a:t>，就完成了拓扑排序。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556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85"/>
    </mc:Choice>
    <mc:Fallback xmlns="">
      <p:transition spd="slow" advTm="2868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2160240"/>
          </a:xfrm>
        </p:spPr>
        <p:txBody>
          <a:bodyPr/>
          <a:lstStyle/>
          <a:p>
            <a:r>
              <a:rPr lang="zh-CN" altLang="en-US" dirty="0"/>
              <a:t>左图中有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入度点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右图想象有个虚拟点</a:t>
            </a:r>
            <a:r>
              <a:rPr lang="en-US" altLang="zh-CN" dirty="0"/>
              <a:t>v</a:t>
            </a:r>
            <a:r>
              <a:rPr lang="zh-CN" altLang="en-US" dirty="0"/>
              <a:t>，递归返回的顺序见点旁边划线数字，返回的是拓扑排序的逆序。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28002" name="Picture 2" descr="C:\Users\luo\AppData\Local\Temp\ksohtml17488\wps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36" y="2857296"/>
            <a:ext cx="5810528" cy="32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05"/>
    </mc:Choice>
    <mc:Fallback xmlns="">
      <p:transition spd="slow" advTm="477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5915000" cy="4525963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等事情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有最高优先级，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优先级相同，</a:t>
            </a:r>
            <a:r>
              <a:rPr lang="en-US" altLang="zh-CN" dirty="0"/>
              <a:t>d</a:t>
            </a:r>
            <a:r>
              <a:rPr lang="zh-CN" altLang="en-US" dirty="0"/>
              <a:t>是最低优先级</a:t>
            </a:r>
            <a:endParaRPr lang="en-US" altLang="zh-CN" dirty="0"/>
          </a:p>
          <a:p>
            <a:r>
              <a:rPr lang="en-US" altLang="zh-CN" dirty="0" err="1" smtClean="0"/>
              <a:t>abcd</a:t>
            </a:r>
            <a:r>
              <a:rPr lang="zh-CN" altLang="en-US" dirty="0"/>
              <a:t>、</a:t>
            </a:r>
            <a:r>
              <a:rPr lang="en-US" altLang="zh-CN" dirty="0" err="1"/>
              <a:t>acbd</a:t>
            </a:r>
            <a:r>
              <a:rPr lang="zh-CN" altLang="en-US" dirty="0"/>
              <a:t>都是可行排序。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dirty="0"/>
              <a:t>把事情看成图的点，先后关系看成有向边，问题转化为在图中求一个有先后关系的排序。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21858" name="Picture 2" descr="C:\Users\luo\AppData\Local\Temp\ksohtml17488\wp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2420888"/>
            <a:ext cx="1643523" cy="16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84"/>
    </mc:Choice>
    <mc:Fallback xmlns="">
      <p:transition spd="slow" advTm="3498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一个图能进行拓扑排序的充要条件：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3200" dirty="0"/>
              <a:t>它是一个有向无环图</a:t>
            </a:r>
            <a:r>
              <a:rPr lang="en-US" altLang="zh-CN" sz="3200" dirty="0"/>
              <a:t>(DAG)</a:t>
            </a:r>
            <a:r>
              <a:rPr lang="zh-CN" altLang="en-US" sz="3200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42" y="3456159"/>
            <a:ext cx="4410117" cy="16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8"/>
    </mc:Choice>
    <mc:Fallback xmlns="">
      <p:transition spd="slow" advTm="2018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拓扑排序：点的入度和出度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出度：以点</a:t>
            </a:r>
            <a:r>
              <a:rPr lang="en-US" altLang="zh-CN" sz="2400" dirty="0"/>
              <a:t>u</a:t>
            </a:r>
            <a:r>
              <a:rPr lang="zh-CN" altLang="en-US" sz="2400" dirty="0"/>
              <a:t>为起点的边的数量，称为</a:t>
            </a:r>
            <a:r>
              <a:rPr lang="en-US" altLang="zh-CN" sz="2400" dirty="0"/>
              <a:t>u</a:t>
            </a:r>
            <a:r>
              <a:rPr lang="zh-CN" altLang="en-US" sz="2400" dirty="0"/>
              <a:t>的出度。</a:t>
            </a:r>
          </a:p>
          <a:p>
            <a:r>
              <a:rPr lang="zh-CN" altLang="en-US" sz="2400" dirty="0"/>
              <a:t>入度：以点</a:t>
            </a:r>
            <a:r>
              <a:rPr lang="en-US" altLang="zh-CN" sz="2400" dirty="0"/>
              <a:t>v</a:t>
            </a:r>
            <a:r>
              <a:rPr lang="zh-CN" altLang="en-US" sz="2400" dirty="0"/>
              <a:t>为终点的边的数量，称为</a:t>
            </a:r>
            <a:r>
              <a:rPr lang="en-US" altLang="zh-CN" sz="2400" dirty="0"/>
              <a:t>v</a:t>
            </a:r>
            <a:r>
              <a:rPr lang="zh-CN" altLang="en-US" sz="2400" dirty="0"/>
              <a:t>的入度。</a:t>
            </a:r>
          </a:p>
          <a:p>
            <a:r>
              <a:rPr lang="zh-CN" altLang="en-US" sz="2400" dirty="0"/>
              <a:t>一个点的入度等于</a:t>
            </a:r>
            <a:r>
              <a:rPr lang="en-US" altLang="zh-CN" sz="2400" dirty="0"/>
              <a:t>0</a:t>
            </a:r>
            <a:r>
              <a:rPr lang="zh-CN" altLang="en-US" sz="2400" dirty="0"/>
              <a:t>，说明它是起点，是排在最前面的；</a:t>
            </a:r>
            <a:endParaRPr lang="en-US" altLang="zh-CN" sz="2400" dirty="0"/>
          </a:p>
          <a:p>
            <a:r>
              <a:rPr lang="zh-CN" altLang="en-US" sz="2400" dirty="0"/>
              <a:t>一个点的出度等于</a:t>
            </a:r>
            <a:r>
              <a:rPr lang="en-US" altLang="zh-CN" sz="2400" dirty="0"/>
              <a:t>0</a:t>
            </a:r>
            <a:r>
              <a:rPr lang="zh-CN" altLang="en-US" sz="2400" dirty="0"/>
              <a:t>，说明它是排在最后面的。</a:t>
            </a:r>
            <a:endParaRPr lang="en-US" altLang="zh-CN" sz="2400" dirty="0"/>
          </a:p>
          <a:p>
            <a:r>
              <a:rPr lang="zh-CN" altLang="en-US" sz="2400" dirty="0"/>
              <a:t>图中，点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的入度为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，它们都是优先级最高；</a:t>
            </a:r>
            <a:r>
              <a:rPr lang="en-US" altLang="zh-CN" sz="2400" dirty="0"/>
              <a:t>d</a:t>
            </a:r>
            <a:r>
              <a:rPr lang="zh-CN" altLang="en-US" sz="2400" dirty="0"/>
              <a:t>的出度为</a:t>
            </a:r>
            <a:r>
              <a:rPr lang="en-US" altLang="zh-CN" sz="2400" dirty="0"/>
              <a:t>0</a:t>
            </a:r>
            <a:r>
              <a:rPr lang="zh-CN" altLang="en-US" sz="2400" dirty="0"/>
              <a:t>，它的优先级最低。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22882" name="Picture 2" descr="C:\Users\luo\AppData\Local\Temp\ksohtml17488\wp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731212"/>
            <a:ext cx="1810544" cy="175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2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76"/>
    </mc:Choice>
    <mc:Fallback xmlns="">
      <p:transition spd="slow" advTm="505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基于</a:t>
            </a:r>
            <a:r>
              <a:rPr lang="en-US" altLang="zh-CN" sz="3600" dirty="0">
                <a:solidFill>
                  <a:srgbClr val="0070C0"/>
                </a:solidFill>
              </a:rPr>
              <a:t>BFS</a:t>
            </a:r>
            <a:r>
              <a:rPr lang="zh-CN" altLang="en-US" sz="3600" dirty="0">
                <a:solidFill>
                  <a:srgbClr val="0070C0"/>
                </a:solidFill>
              </a:rPr>
              <a:t>的拓扑排序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3752429"/>
            <a:ext cx="8579296" cy="16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）找到所有入度为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的点，放进队列，作为起点。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图</a:t>
            </a:r>
            <a:r>
              <a:rPr lang="en-US" altLang="zh-CN" sz="2400" dirty="0"/>
              <a:t> (1)</a:t>
            </a:r>
            <a:r>
              <a:rPr lang="zh-CN" altLang="en-US" sz="2400" dirty="0"/>
              <a:t>中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，进队列。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23906" name="Picture 2" descr="C:\Users\luo\AppData\Local\Temp\ksohtml17488\wps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77" y="1502704"/>
            <a:ext cx="8096573" cy="19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40"/>
    </mc:Choice>
    <mc:Fallback xmlns="">
      <p:transition spd="slow" advTm="2014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0784" y="3809449"/>
            <a:ext cx="8579296" cy="16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）弹出队首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的所有邻居点，入度减</a:t>
            </a:r>
            <a:r>
              <a:rPr lang="en-US" altLang="zh-CN" sz="2400" dirty="0"/>
              <a:t>1</a:t>
            </a:r>
            <a:r>
              <a:rPr lang="zh-CN" altLang="en-US" sz="2400" dirty="0"/>
              <a:t>，把入度减为</a:t>
            </a:r>
            <a:r>
              <a:rPr lang="en-US" altLang="zh-CN" sz="2400" dirty="0"/>
              <a:t>0</a:t>
            </a:r>
            <a:r>
              <a:rPr lang="zh-CN" altLang="en-US" sz="2400" dirty="0"/>
              <a:t>的邻居点</a:t>
            </a:r>
            <a:r>
              <a:rPr lang="en-US" altLang="zh-CN" sz="2400" dirty="0"/>
              <a:t>b</a:t>
            </a:r>
            <a:r>
              <a:rPr lang="zh-CN" altLang="en-US" sz="2400" dirty="0"/>
              <a:t>放进队列。没有减为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的点不能放进队列。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23906" name="Picture 2" descr="C:\Users\luo\AppData\Local\Temp\ksohtml17488\wps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77" y="1502704"/>
            <a:ext cx="8096573" cy="19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8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12"/>
    </mc:Choice>
    <mc:Fallback xmlns="">
      <p:transition spd="slow" advTm="3081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0784" y="3809449"/>
            <a:ext cx="8579296" cy="16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、</a:t>
            </a:r>
            <a:r>
              <a:rPr lang="en-US" altLang="zh-CN" sz="2400" dirty="0"/>
              <a:t>(4)</a:t>
            </a:r>
            <a:r>
              <a:rPr lang="zh-CN" altLang="en-US" sz="2400" dirty="0"/>
              <a:t>、</a:t>
            </a:r>
            <a:r>
              <a:rPr lang="en-US" altLang="zh-CN" sz="2400" dirty="0"/>
              <a:t>(5)</a:t>
            </a:r>
            <a:r>
              <a:rPr lang="zh-CN" altLang="en-US" sz="2400" dirty="0"/>
              <a:t> 继续上述操作，直到队列为空。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23906" name="Picture 2" descr="C:\Users\luo\AppData\Local\Temp\ksohtml17488\wps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77" y="1502704"/>
            <a:ext cx="8096573" cy="19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8"/>
    </mc:Choice>
    <mc:Fallback xmlns="">
      <p:transition spd="slow" advTm="807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基于</a:t>
            </a:r>
            <a:r>
              <a:rPr lang="en-US" altLang="zh-CN" sz="4000" dirty="0">
                <a:solidFill>
                  <a:srgbClr val="0070C0"/>
                </a:solidFill>
              </a:rPr>
              <a:t>DFS</a:t>
            </a:r>
            <a:r>
              <a:rPr lang="zh-CN" altLang="en-US" sz="4000" dirty="0">
                <a:solidFill>
                  <a:srgbClr val="0070C0"/>
                </a:solidFill>
              </a:rPr>
              <a:t>的拓扑排序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天然适合拓扑排序。</a:t>
            </a:r>
          </a:p>
          <a:p>
            <a:r>
              <a:rPr lang="en-US" altLang="zh-CN" dirty="0"/>
              <a:t>DFS</a:t>
            </a:r>
            <a:r>
              <a:rPr lang="zh-CN" altLang="en-US" dirty="0"/>
              <a:t>深度搜索的原理，是沿着一条路径一直搜索到最底层，然后逐层回退。这个过程正好体现了点和点的先后关系，天然符合拓扑排序的原理。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741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56"/>
    </mc:Choice>
    <mc:Fallback xmlns="">
      <p:transition spd="slow" advTm="2015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6912768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一个有向无环</a:t>
            </a:r>
            <a:r>
              <a:rPr lang="en-US" altLang="zh-CN" sz="2400" dirty="0"/>
              <a:t>DAG</a:t>
            </a:r>
            <a:r>
              <a:rPr lang="zh-CN" altLang="en-US" sz="2400" dirty="0"/>
              <a:t>图，如果只有一个点</a:t>
            </a:r>
            <a:r>
              <a:rPr lang="en-US" altLang="zh-CN" sz="2400" dirty="0"/>
              <a:t>u</a:t>
            </a:r>
            <a:r>
              <a:rPr lang="zh-CN" altLang="en-US" sz="2400" dirty="0"/>
              <a:t>是</a:t>
            </a:r>
            <a:r>
              <a:rPr lang="en-US" altLang="zh-CN" sz="2400" dirty="0"/>
              <a:t>0</a:t>
            </a:r>
            <a:r>
              <a:rPr lang="zh-CN" altLang="en-US" sz="2400" dirty="0"/>
              <a:t>入度的，那么从</a:t>
            </a:r>
            <a:r>
              <a:rPr lang="en-US" altLang="zh-CN" sz="2400" dirty="0"/>
              <a:t>u</a:t>
            </a:r>
            <a:r>
              <a:rPr lang="zh-CN" altLang="en-US" sz="2400" dirty="0"/>
              <a:t>开始</a:t>
            </a:r>
            <a:r>
              <a:rPr lang="en-US" altLang="zh-CN" sz="2400" dirty="0"/>
              <a:t>DFS</a:t>
            </a:r>
            <a:r>
              <a:rPr lang="zh-CN" altLang="en-US" sz="2400" dirty="0"/>
              <a:t>，</a:t>
            </a:r>
            <a:r>
              <a:rPr lang="en-US" altLang="zh-CN" sz="2400" dirty="0"/>
              <a:t>DFS</a:t>
            </a:r>
            <a:r>
              <a:rPr lang="zh-CN" altLang="en-US" sz="2400" dirty="0"/>
              <a:t>递归</a:t>
            </a:r>
            <a:r>
              <a:rPr lang="zh-CN" altLang="en-US" sz="2400" b="1" dirty="0"/>
              <a:t>返回</a:t>
            </a:r>
            <a:r>
              <a:rPr lang="zh-CN" altLang="en-US" sz="2400" dirty="0"/>
              <a:t>的顺序就是拓扑排序（是一个</a:t>
            </a:r>
            <a:r>
              <a:rPr lang="zh-CN" altLang="en-US" sz="2400" b="1" dirty="0"/>
              <a:t>逆序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a</a:t>
            </a:r>
            <a:r>
              <a:rPr lang="zh-CN" altLang="en-US" sz="2400" dirty="0"/>
              <a:t>开始，递归返回的顺序：</a:t>
            </a:r>
            <a:r>
              <a:rPr lang="en-US" altLang="zh-CN" sz="2400" dirty="0" err="1"/>
              <a:t>cdba</a:t>
            </a:r>
            <a:r>
              <a:rPr lang="zh-CN" altLang="en-US" sz="2400" dirty="0"/>
              <a:t>，是拓扑排序的逆序。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24930" name="Picture 2" descr="C:\Users\luo\AppData\Local\Temp\ksohtml17488\wps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790" y="2648685"/>
            <a:ext cx="1823555" cy="347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1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48"/>
    </mc:Choice>
    <mc:Fallback xmlns="">
      <p:transition spd="slow" advTm="2604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612</Words>
  <Application>Microsoft Office PowerPoint</Application>
  <PresentationFormat>宽屏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10.2 拓扑排序</vt:lpstr>
      <vt:lpstr>拓扑排序</vt:lpstr>
      <vt:lpstr>PowerPoint 演示文稿</vt:lpstr>
      <vt:lpstr>拓扑排序：点的入度和出度</vt:lpstr>
      <vt:lpstr>基于BFS的拓扑排序</vt:lpstr>
      <vt:lpstr>PowerPoint 演示文稿</vt:lpstr>
      <vt:lpstr>PowerPoint 演示文稿</vt:lpstr>
      <vt:lpstr>基于DFS的拓扑排序</vt:lpstr>
      <vt:lpstr>PowerPoint 演示文稿</vt:lpstr>
      <vt:lpstr>技巧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1636</cp:revision>
  <dcterms:created xsi:type="dcterms:W3CDTF">2012-02-15T09:22:00Z</dcterms:created>
  <dcterms:modified xsi:type="dcterms:W3CDTF">2023-02-23T11:02:35Z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