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02" r:id="rId2"/>
    <p:sldId id="703" r:id="rId3"/>
    <p:sldId id="704" r:id="rId4"/>
    <p:sldId id="705" r:id="rId5"/>
    <p:sldId id="706" r:id="rId6"/>
    <p:sldId id="707" r:id="rId7"/>
    <p:sldId id="708" r:id="rId8"/>
    <p:sldId id="709" r:id="rId9"/>
    <p:sldId id="710" r:id="rId10"/>
    <p:sldId id="711" r:id="rId11"/>
    <p:sldId id="712" r:id="rId12"/>
    <p:sldId id="713" r:id="rId13"/>
    <p:sldId id="714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75" d="100"/>
          <a:sy n="75" d="100"/>
        </p:scale>
        <p:origin x="1959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03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148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13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77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55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58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47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37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15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11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8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10.3 </a:t>
            </a:r>
            <a:r>
              <a:rPr lang="zh-CN" altLang="en-US" smtClean="0">
                <a:solidFill>
                  <a:srgbClr val="FF0000"/>
                </a:solidFill>
              </a:rPr>
              <a:t>欧拉路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3"/>
    </mc:Choice>
    <mc:Fallback xmlns="">
      <p:transition spd="slow" advTm="29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608779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DFS</a:t>
            </a:r>
            <a:r>
              <a:rPr lang="zh-CN" altLang="en-US" sz="4000" dirty="0">
                <a:solidFill>
                  <a:srgbClr val="0070C0"/>
                </a:solidFill>
              </a:rPr>
              <a:t>与欧拉回路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748679"/>
          </a:xfrm>
        </p:spPr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的结果是一个欧拉回路。</a:t>
            </a:r>
          </a:p>
        </p:txBody>
      </p:sp>
      <p:pic>
        <p:nvPicPr>
          <p:cNvPr id="5" name="Picture 2" descr="C:\Users\luo\AppData\Local\Temp\ksohtml5984\wp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708921"/>
            <a:ext cx="7436914" cy="287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墨迹 2"/>
          <p:cNvSpPr/>
          <p:nvPr/>
        </p:nvSpPr>
        <p:spPr bwMode="auto">
          <a:xfrm>
            <a:off x="3003600" y="2647800"/>
            <a:ext cx="6522120" cy="3441960"/>
          </a:xfrm>
        </p:spPr>
      </p:sp>
    </p:spTree>
    <p:extLst>
      <p:ext uri="{BB962C8B-B14F-4D97-AF65-F5344CB8AC3E}">
        <p14:creationId xmlns:p14="http://schemas.microsoft.com/office/powerpoint/2010/main" val="17789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46"/>
    </mc:Choice>
    <mc:Fallback xmlns="">
      <p:transition spd="slow" advTm="734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80729"/>
            <a:ext cx="8229600" cy="648072"/>
          </a:xfrm>
        </p:spPr>
        <p:txBody>
          <a:bodyPr/>
          <a:lstStyle/>
          <a:p>
            <a:r>
              <a:rPr lang="zh-CN" altLang="en-US" dirty="0"/>
              <a:t>练习：其他欧拉回路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1" y="2000250"/>
            <a:ext cx="2119439" cy="3877023"/>
          </a:xfrm>
          <a:prstGeom prst="rect">
            <a:avLst/>
          </a:prstGeom>
        </p:spPr>
      </p:pic>
      <p:sp>
        <p:nvSpPr>
          <p:cNvPr id="9" name="墨迹 8"/>
          <p:cNvSpPr/>
          <p:nvPr/>
        </p:nvSpPr>
        <p:spPr bwMode="auto">
          <a:xfrm>
            <a:off x="4959480" y="1765080"/>
            <a:ext cx="2654640" cy="4248360"/>
          </a:xfrm>
        </p:spPr>
      </p:sp>
    </p:spTree>
    <p:extLst>
      <p:ext uri="{BB962C8B-B14F-4D97-AF65-F5344CB8AC3E}">
        <p14:creationId xmlns:p14="http://schemas.microsoft.com/office/powerpoint/2010/main" val="10128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40"/>
    </mc:Choice>
    <mc:Fallback xmlns="">
      <p:transition spd="slow" advTm="489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非递归</a:t>
            </a:r>
            <a:r>
              <a:rPr lang="en-US" altLang="zh-CN" sz="3600" dirty="0">
                <a:solidFill>
                  <a:srgbClr val="0070C0"/>
                </a:solidFill>
              </a:rPr>
              <a:t>DFS</a:t>
            </a:r>
            <a:r>
              <a:rPr lang="zh-CN" altLang="en-US" sz="3600" dirty="0">
                <a:solidFill>
                  <a:srgbClr val="0070C0"/>
                </a:solidFill>
              </a:rPr>
              <a:t>输出欧拉回路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递归常见的问题是爆栈，如果数据很大，就不能直接用递归，需要</a:t>
            </a:r>
            <a:r>
              <a:rPr lang="zh-CN" altLang="en-US" sz="2400" dirty="0">
                <a:solidFill>
                  <a:srgbClr val="FF0000"/>
                </a:solidFill>
              </a:rPr>
              <a:t>手工写栈</a:t>
            </a:r>
            <a:r>
              <a:rPr lang="zh-CN" altLang="en-US" sz="2400" dirty="0"/>
              <a:t>模拟递归。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poj</a:t>
            </a:r>
            <a:r>
              <a:rPr lang="en-US" altLang="zh-CN" sz="2400" dirty="0"/>
              <a:t> 1780 “code”</a:t>
            </a:r>
            <a:r>
              <a:rPr lang="zh-CN" altLang="en-US" sz="2400" dirty="0"/>
              <a:t>。输入数字位数</a:t>
            </a:r>
            <a:r>
              <a:rPr lang="en-US" altLang="zh-CN" sz="2400" dirty="0"/>
              <a:t>n</a:t>
            </a:r>
            <a:r>
              <a:rPr lang="zh-CN" altLang="en-US" sz="2400" dirty="0"/>
              <a:t>，输出一串数字，其中包含所有可能的</a:t>
            </a:r>
            <a:r>
              <a:rPr lang="en-US" altLang="zh-CN" sz="2400" dirty="0"/>
              <a:t>n</a:t>
            </a:r>
            <a:r>
              <a:rPr lang="zh-CN" altLang="en-US" sz="2400" dirty="0"/>
              <a:t>位数字序列，而且只包含一次；用字典序输出。</a:t>
            </a:r>
          </a:p>
          <a:p>
            <a:pPr marL="0" indent="0">
              <a:buNone/>
            </a:pPr>
            <a:r>
              <a:rPr lang="zh-CN" altLang="en-US" sz="2400" dirty="0"/>
              <a:t>分析：是欧拉回路问题。但是</a:t>
            </a:r>
            <a:r>
              <a:rPr lang="en-US" altLang="zh-CN" sz="2400" dirty="0"/>
              <a:t>n = 10</a:t>
            </a:r>
            <a:r>
              <a:rPr lang="en-US" altLang="zh-CN" sz="2400" baseline="30000" dirty="0"/>
              <a:t>6</a:t>
            </a:r>
            <a:r>
              <a:rPr lang="zh-CN" altLang="en-US" sz="2400" dirty="0"/>
              <a:t>，会爆栈。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hdu</a:t>
            </a:r>
            <a:r>
              <a:rPr lang="en-US" altLang="zh-CN" sz="2400" dirty="0"/>
              <a:t> 4850 “Wow! Such String!”</a:t>
            </a:r>
            <a:r>
              <a:rPr lang="zh-CN" altLang="en-US" sz="2400" dirty="0"/>
              <a:t>。用</a:t>
            </a:r>
            <a:r>
              <a:rPr lang="en-US" altLang="zh-CN" sz="2400" dirty="0"/>
              <a:t>26</a:t>
            </a:r>
            <a:r>
              <a:rPr lang="zh-CN" altLang="en-US" sz="2400" dirty="0"/>
              <a:t>个小写字母构造一个长度为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的串，其中任意长度为</a:t>
            </a:r>
            <a:r>
              <a:rPr lang="en-US" altLang="zh-CN" sz="2400" dirty="0"/>
              <a:t>4</a:t>
            </a:r>
            <a:r>
              <a:rPr lang="zh-CN" altLang="en-US" sz="2400" dirty="0"/>
              <a:t>的子串都不相同；</a:t>
            </a:r>
            <a:r>
              <a:rPr lang="en-US" altLang="zh-CN" sz="2400" dirty="0"/>
              <a:t>n ≤ 500000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分析：本题可能有</a:t>
            </a:r>
            <a:r>
              <a:rPr lang="en-US" altLang="zh-CN" sz="2400" dirty="0"/>
              <a:t>4</a:t>
            </a:r>
            <a:r>
              <a:rPr lang="en-US" altLang="zh-CN" sz="2400" baseline="30000" dirty="0"/>
              <a:t>26</a:t>
            </a:r>
            <a:r>
              <a:rPr lang="zh-CN" altLang="en-US" sz="2400" dirty="0"/>
              <a:t>个子串。这一题有不同解法，如果用</a:t>
            </a:r>
            <a:r>
              <a:rPr lang="en-US" altLang="zh-CN" sz="2400" dirty="0"/>
              <a:t>DFS</a:t>
            </a:r>
            <a:r>
              <a:rPr lang="zh-CN" altLang="en-US" sz="2400" dirty="0"/>
              <a:t>的话，也容易爆栈。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02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33"/>
    </mc:Choice>
    <mc:Fallback xmlns="">
      <p:transition spd="slow" advTm="4393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947956" y="477267"/>
            <a:ext cx="8229600" cy="850106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手工写栈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/>
              <a:t>const int </a:t>
            </a:r>
            <a:r>
              <a:rPr lang="en-US" altLang="zh-CN" sz="3600" dirty="0" err="1"/>
              <a:t>maxn</a:t>
            </a:r>
            <a:r>
              <a:rPr lang="en-US" altLang="zh-CN" sz="3600" dirty="0"/>
              <a:t>=</a:t>
            </a:r>
            <a:r>
              <a:rPr lang="en-US" altLang="zh-CN" sz="3600" dirty="0">
                <a:solidFill>
                  <a:srgbClr val="FF0000"/>
                </a:solidFill>
              </a:rPr>
              <a:t>1e6</a:t>
            </a:r>
            <a:r>
              <a:rPr lang="en-US" altLang="zh-CN" sz="3600" dirty="0"/>
              <a:t>;</a:t>
            </a:r>
          </a:p>
          <a:p>
            <a:pPr marL="0" indent="0">
              <a:buNone/>
            </a:pPr>
            <a:endParaRPr lang="en-US" altLang="zh-CN" sz="1100" dirty="0"/>
          </a:p>
          <a:p>
            <a:pPr marL="0" indent="0">
              <a:buNone/>
            </a:pPr>
            <a:r>
              <a:rPr lang="zh-CN" altLang="en-US" sz="3600" dirty="0"/>
              <a:t>定义栈：</a:t>
            </a:r>
            <a:r>
              <a:rPr lang="en-US" altLang="zh-CN" sz="3600" dirty="0"/>
              <a:t>int Stack[</a:t>
            </a:r>
            <a:r>
              <a:rPr lang="en-US" altLang="zh-CN" sz="3600" dirty="0" err="1"/>
              <a:t>maxn</a:t>
            </a:r>
            <a:r>
              <a:rPr lang="en-US" altLang="zh-CN" sz="3600" dirty="0"/>
              <a:t>];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zh-CN" altLang="en-US" sz="3600" dirty="0"/>
              <a:t>入栈：</a:t>
            </a:r>
            <a:r>
              <a:rPr lang="en-US" altLang="zh-CN" sz="3600" dirty="0"/>
              <a:t>Stack[top++]=value;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zh-CN" altLang="en-US" sz="3600" dirty="0"/>
              <a:t>出栈：</a:t>
            </a:r>
            <a:r>
              <a:rPr lang="en-US" altLang="zh-CN" sz="3600" dirty="0"/>
              <a:t>d=Stack[--top];</a:t>
            </a:r>
            <a:endParaRPr lang="zh-CN" altLang="en-US" sz="3600" dirty="0"/>
          </a:p>
        </p:txBody>
      </p:sp>
      <p:sp>
        <p:nvSpPr>
          <p:cNvPr id="6" name="对话气泡: 矩形 5"/>
          <p:cNvSpPr/>
          <p:nvPr/>
        </p:nvSpPr>
        <p:spPr>
          <a:xfrm>
            <a:off x="7997428" y="4293095"/>
            <a:ext cx="3356372" cy="1044559"/>
          </a:xfrm>
          <a:prstGeom prst="wedgeRectCallout">
            <a:avLst>
              <a:gd name="adj1" fmla="val -111254"/>
              <a:gd name="adj2" fmla="val 6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FFFF00"/>
                </a:solidFill>
              </a:rPr>
              <a:t>Stack[0]</a:t>
            </a:r>
            <a:r>
              <a:rPr lang="zh-CN" altLang="en-US" sz="2400" dirty="0">
                <a:solidFill>
                  <a:srgbClr val="FFFF00"/>
                </a:solidFill>
              </a:rPr>
              <a:t>：栈的最底层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>
                <a:solidFill>
                  <a:srgbClr val="FFFF00"/>
                </a:solidFill>
              </a:rPr>
              <a:t>Stack[top]</a:t>
            </a:r>
            <a:r>
              <a:rPr lang="zh-CN" altLang="en-US" sz="2400" dirty="0">
                <a:solidFill>
                  <a:srgbClr val="FFFF00"/>
                </a:solidFill>
              </a:rPr>
              <a:t>：栈的最顶层</a:t>
            </a:r>
          </a:p>
        </p:txBody>
      </p:sp>
      <p:sp>
        <p:nvSpPr>
          <p:cNvPr id="7" name="墨迹 6"/>
          <p:cNvSpPr/>
          <p:nvPr/>
        </p:nvSpPr>
        <p:spPr bwMode="auto">
          <a:xfrm>
            <a:off x="3562320" y="2203200"/>
            <a:ext cx="5817240" cy="3219840"/>
          </a:xfrm>
        </p:spPr>
      </p:sp>
    </p:spTree>
    <p:extLst>
      <p:ext uri="{BB962C8B-B14F-4D97-AF65-F5344CB8AC3E}">
        <p14:creationId xmlns:p14="http://schemas.microsoft.com/office/powerpoint/2010/main" val="31486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85"/>
    </mc:Choice>
    <mc:Fallback xmlns="">
      <p:transition spd="slow" advTm="266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584" y="274638"/>
            <a:ext cx="6840760" cy="1143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欧拉路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欧拉路：从图中某个点出发，遍历整个图，图中每条边通过且只通过一次。</a:t>
            </a:r>
          </a:p>
          <a:p>
            <a:r>
              <a:rPr lang="zh-CN" altLang="en-US" dirty="0"/>
              <a:t>欧拉回路：起点和终点相同的欧拉路。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Picture 2" descr="https://timgsa.baidu.com/timg?image&amp;quality=80&amp;size=b9999_10000&amp;sec=1557415878217&amp;di=79879c1309507bdbb0c620ca126bc113&amp;imgtype=0&amp;src=http%3A%2F%2Fpic.tomrrow.com%2F2016%2F05%2F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274" y="3573017"/>
            <a:ext cx="5570070" cy="209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1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13"/>
    </mc:Choice>
    <mc:Fallback xmlns="">
      <p:transition spd="slow" advTm="2601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欧拉路问题：</a:t>
            </a:r>
            <a:endParaRPr lang="en-US" altLang="zh-CN" dirty="0"/>
          </a:p>
          <a:p>
            <a:pPr lvl="3"/>
            <a:r>
              <a:rPr lang="zh-CN" altLang="en-US" sz="3200" dirty="0"/>
              <a:t>是否存在欧拉路</a:t>
            </a:r>
            <a:endParaRPr lang="en-US" altLang="zh-CN" sz="3200" dirty="0"/>
          </a:p>
          <a:p>
            <a:pPr lvl="3"/>
            <a:r>
              <a:rPr lang="zh-CN" altLang="en-US" sz="3200" dirty="0"/>
              <a:t>打印出欧拉路</a:t>
            </a:r>
            <a:endParaRPr lang="en-US" altLang="zh-CN" sz="3200" dirty="0"/>
          </a:p>
          <a:p>
            <a:r>
              <a:rPr lang="zh-CN" altLang="en-US" dirty="0"/>
              <a:t>通过处理</a:t>
            </a:r>
            <a:r>
              <a:rPr lang="zh-CN" altLang="en-US" dirty="0">
                <a:solidFill>
                  <a:srgbClr val="0070C0"/>
                </a:solidFill>
              </a:rPr>
              <a:t>度</a:t>
            </a:r>
            <a:r>
              <a:rPr lang="zh-CN" altLang="en-US" dirty="0"/>
              <a:t>（</a:t>
            </a:r>
            <a:r>
              <a:rPr lang="en-US" altLang="zh-CN" dirty="0"/>
              <a:t>degree</a:t>
            </a:r>
            <a:r>
              <a:rPr lang="zh-CN" altLang="en-US" dirty="0"/>
              <a:t>）：一个点上连接的边的数量，称为这个点的度数。</a:t>
            </a:r>
            <a:endParaRPr lang="en-US" altLang="zh-CN" dirty="0"/>
          </a:p>
          <a:p>
            <a:r>
              <a:rPr lang="zh-CN" altLang="en-US" dirty="0"/>
              <a:t>在无向图中，如果度数是奇数，这个点称为</a:t>
            </a:r>
            <a:r>
              <a:rPr lang="zh-CN" altLang="en-US" dirty="0">
                <a:solidFill>
                  <a:srgbClr val="0070C0"/>
                </a:solidFill>
              </a:rPr>
              <a:t>奇点</a:t>
            </a:r>
            <a:r>
              <a:rPr lang="zh-CN" altLang="en-US" dirty="0"/>
              <a:t>，否则称为</a:t>
            </a:r>
            <a:r>
              <a:rPr lang="zh-CN" altLang="en-US" dirty="0">
                <a:solidFill>
                  <a:srgbClr val="0070C0"/>
                </a:solidFill>
              </a:rPr>
              <a:t>偶点</a:t>
            </a:r>
            <a:r>
              <a:rPr lang="zh-CN" altLang="en-US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3032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36"/>
    </mc:Choice>
    <mc:Fallback xmlns="">
      <p:transition spd="slow" advTm="2773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欧拉路和欧拉回路是否存在？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196753"/>
            <a:ext cx="9865096" cy="3096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）无向连通图的判断条件</a:t>
            </a:r>
            <a:endParaRPr lang="en-US" altLang="zh-CN" sz="2800" dirty="0"/>
          </a:p>
          <a:p>
            <a:r>
              <a:rPr lang="zh-CN" altLang="en-US" sz="2800" dirty="0"/>
              <a:t>如果图中的点全都是偶点，则存在欧拉回路；任意一点都可以作为起点和终点。</a:t>
            </a:r>
            <a:endParaRPr lang="en-US" altLang="zh-CN" sz="2800" dirty="0"/>
          </a:p>
          <a:p>
            <a:r>
              <a:rPr lang="zh-CN" altLang="en-US" sz="2800" dirty="0"/>
              <a:t>如果只有</a:t>
            </a:r>
            <a:r>
              <a:rPr lang="en-US" altLang="zh-CN" sz="2800" dirty="0"/>
              <a:t>2</a:t>
            </a:r>
            <a:r>
              <a:rPr lang="zh-CN" altLang="en-US" sz="2800" dirty="0"/>
              <a:t>个奇点，则存在欧拉路，其中一个奇点是起点，另一个是终点。</a:t>
            </a:r>
            <a:endParaRPr lang="en-US" altLang="zh-CN" sz="2800" dirty="0"/>
          </a:p>
          <a:p>
            <a:r>
              <a:rPr lang="zh-CN" altLang="en-US" sz="2800" dirty="0"/>
              <a:t>不可能出现有奇数个奇点的无向图。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43010" name="Picture 2" descr="https://ss1.bdstatic.com/70cFuXSh_Q1YnxGkpoWK1HF6hhy/it/u=4202198200,281976563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4342101"/>
            <a:ext cx="7360485" cy="239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6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432"/>
    </mc:Choice>
    <mc:Fallback xmlns="">
      <p:transition spd="slow" advTm="7643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23592" y="405871"/>
            <a:ext cx="5562600" cy="562074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（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）有向连通图的判断条件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980729"/>
            <a:ext cx="10153128" cy="5145435"/>
          </a:xfrm>
        </p:spPr>
        <p:txBody>
          <a:bodyPr/>
          <a:lstStyle/>
          <a:p>
            <a:r>
              <a:rPr lang="zh-CN" altLang="en-US" sz="2800" dirty="0"/>
              <a:t>把一个点上的出度记为</a:t>
            </a:r>
            <a:r>
              <a:rPr lang="en-US" altLang="zh-CN" sz="2800" dirty="0"/>
              <a:t>1</a:t>
            </a:r>
            <a:r>
              <a:rPr lang="zh-CN" altLang="en-US" sz="2800" dirty="0"/>
              <a:t>，入度记为 </a:t>
            </a:r>
            <a:r>
              <a:rPr lang="en-US" altLang="zh-CN" sz="2800" dirty="0"/>
              <a:t>-1</a:t>
            </a:r>
            <a:r>
              <a:rPr lang="zh-CN" altLang="en-US" sz="2800" dirty="0"/>
              <a:t>，这个点上所有出度和入度相加，就是它的度数。</a:t>
            </a:r>
            <a:endParaRPr lang="en-US" altLang="zh-CN" sz="2800" dirty="0"/>
          </a:p>
          <a:p>
            <a:r>
              <a:rPr lang="zh-CN" altLang="en-US" sz="2800" dirty="0"/>
              <a:t>一个有向图存在欧拉回路，当且仅当该图所有点的</a:t>
            </a:r>
            <a:r>
              <a:rPr lang="zh-CN" altLang="en-US" sz="2800" dirty="0">
                <a:solidFill>
                  <a:srgbClr val="0070C0"/>
                </a:solidFill>
              </a:rPr>
              <a:t>度数为零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如果只有一个度数为</a:t>
            </a:r>
            <a:r>
              <a:rPr lang="en-US" altLang="zh-CN" sz="2800" dirty="0"/>
              <a:t>1</a:t>
            </a:r>
            <a:r>
              <a:rPr lang="zh-CN" altLang="en-US" sz="2800" dirty="0"/>
              <a:t>的点，一个度数为 </a:t>
            </a:r>
            <a:r>
              <a:rPr lang="en-US" altLang="zh-CN" sz="2800" dirty="0"/>
              <a:t>-1</a:t>
            </a:r>
            <a:r>
              <a:rPr lang="zh-CN" altLang="en-US" sz="2800" dirty="0"/>
              <a:t>的点，其它所有点的度数为</a:t>
            </a:r>
            <a:r>
              <a:rPr lang="en-US" altLang="zh-CN" sz="2800" dirty="0"/>
              <a:t>0</a:t>
            </a:r>
            <a:r>
              <a:rPr lang="zh-CN" altLang="en-US" sz="2800" dirty="0"/>
              <a:t>，那么存在欧拉路径，其中度数为</a:t>
            </a:r>
            <a:r>
              <a:rPr lang="en-US" altLang="zh-CN" sz="2800" dirty="0"/>
              <a:t>1</a:t>
            </a:r>
            <a:r>
              <a:rPr lang="zh-CN" altLang="en-US" sz="2800" dirty="0"/>
              <a:t>的是起点，度数为 </a:t>
            </a:r>
            <a:r>
              <a:rPr lang="en-US" altLang="zh-CN" sz="2800" dirty="0"/>
              <a:t>-1</a:t>
            </a:r>
            <a:r>
              <a:rPr lang="zh-CN" altLang="en-US" sz="2800" dirty="0"/>
              <a:t>的是终点。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60764" y="6187976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华东理工大学 罗勇军</a:t>
            </a:r>
            <a:endParaRPr lang="zh-CN" dirty="0"/>
          </a:p>
        </p:txBody>
      </p:sp>
      <p:pic>
        <p:nvPicPr>
          <p:cNvPr id="47108" name="Picture 4" descr="Image result for æåå¾ æ¬§æåè·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4278092"/>
            <a:ext cx="3057797" cy="24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98" y="4285842"/>
            <a:ext cx="2857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05"/>
    </mc:Choice>
    <mc:Fallback xmlns="">
      <p:transition spd="slow" advTm="5060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476672"/>
            <a:ext cx="4906888" cy="922114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混合图欧拉路问题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有的图不是单纯的有向图或无向图，而是两者的混合，同时存在有向边和无向边。</a:t>
            </a:r>
            <a:endParaRPr lang="en-US" altLang="zh-CN" dirty="0"/>
          </a:p>
          <a:p>
            <a:r>
              <a:rPr lang="zh-CN" altLang="en-US" dirty="0"/>
              <a:t>比较困难，需要用</a:t>
            </a:r>
            <a:r>
              <a:rPr lang="zh-CN" altLang="en-US" dirty="0">
                <a:solidFill>
                  <a:srgbClr val="FF0000"/>
                </a:solidFill>
              </a:rPr>
              <a:t>最大流</a:t>
            </a:r>
            <a:r>
              <a:rPr lang="zh-CN" altLang="en-US" dirty="0"/>
              <a:t>求解。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46082" name="Picture 2" descr="https://timgsa.baidu.com/timg?image&amp;quality=80&amp;size=b9999_10000&amp;sec=1557417543543&amp;di=a1d2ecd86f908659b76bbf1105e618eb&amp;imgtype=0&amp;src=http%3A%2F%2Fstatic.zhulong.com%2Fdatabase%2Fnews%2F2006%2F11%2F07%2F4412448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3874869"/>
            <a:ext cx="3106316" cy="182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0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26"/>
    </mc:Choice>
    <mc:Fallback xmlns="">
      <p:transition spd="slow" advTm="1832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548680"/>
            <a:ext cx="8229600" cy="868958"/>
          </a:xfrm>
        </p:spPr>
        <p:txBody>
          <a:bodyPr/>
          <a:lstStyle/>
          <a:p>
            <a:r>
              <a:rPr lang="en-US" altLang="zh-CN" sz="3600" dirty="0" err="1">
                <a:solidFill>
                  <a:srgbClr val="0070C0"/>
                </a:solidFill>
              </a:rPr>
              <a:t>uva</a:t>
            </a:r>
            <a:r>
              <a:rPr lang="en-US" altLang="zh-CN" sz="3600" dirty="0">
                <a:solidFill>
                  <a:srgbClr val="0070C0"/>
                </a:solidFill>
              </a:rPr>
              <a:t> 10054 The Necklace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个珠子。每个珠子有两种颜色，分布在珠子的两边。一共有</a:t>
            </a:r>
            <a:r>
              <a:rPr lang="en-US" altLang="zh-CN" dirty="0"/>
              <a:t>50</a:t>
            </a:r>
            <a:r>
              <a:rPr lang="zh-CN" altLang="en-US" dirty="0"/>
              <a:t>种不同的颜色。</a:t>
            </a:r>
            <a:endParaRPr lang="en-US" altLang="zh-CN" dirty="0"/>
          </a:p>
          <a:p>
            <a:r>
              <a:rPr lang="zh-CN" altLang="en-US" dirty="0"/>
              <a:t>把这些珠子串起来，要求两个相邻的珠子接触的那部分颜色相同。</a:t>
            </a:r>
            <a:endParaRPr lang="en-US" altLang="zh-CN" dirty="0"/>
          </a:p>
          <a:p>
            <a:r>
              <a:rPr lang="zh-CN" altLang="en-US" dirty="0"/>
              <a:t>问是否能连成一个珠串项链？如果能，打印一种连法。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95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34"/>
    </mc:Choice>
    <mc:Fallback xmlns="">
      <p:transition spd="slow" advTm="4673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这一题是典型的无向图求欧拉回路。</a:t>
            </a:r>
          </a:p>
          <a:p>
            <a:r>
              <a:rPr lang="zh-CN" altLang="en-US" dirty="0"/>
              <a:t>首先，判断所有的点是否为偶点，如果存在奇点，则没有欧拉回路；</a:t>
            </a:r>
            <a:endParaRPr lang="en-US" altLang="zh-CN" dirty="0"/>
          </a:p>
          <a:p>
            <a:r>
              <a:rPr lang="zh-CN" altLang="en-US" dirty="0"/>
              <a:t>其次，判断所给的图是否连通，不连通也不是欧拉回路。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2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74"/>
    </mc:Choice>
    <mc:Fallback xmlns="">
      <p:transition spd="slow" advTm="5457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输出一个欧拉回路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对一个无向连通图做</a:t>
            </a:r>
            <a:r>
              <a:rPr lang="en-US" altLang="zh-CN" dirty="0"/>
              <a:t>DFS</a:t>
            </a:r>
            <a:r>
              <a:rPr lang="zh-CN" altLang="en-US" dirty="0"/>
              <a:t>，就输出了一个欧拉回路。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48132" name="Picture 4" descr="https://timgsa.baidu.com/timg?image&amp;quality=80&amp;size=b9999_10000&amp;sec=1557424919831&amp;di=7ac7fa42b12f182430b11b1248e552b0&amp;imgtype=0&amp;src=http%3A%2F%2Fs11.sinaimg.cn%2Fmiddle%2F9407ba86g7804f732b47a%26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3212977"/>
            <a:ext cx="2546974" cy="216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59"/>
    </mc:Choice>
    <mc:Fallback xmlns="">
      <p:transition spd="slow" advTm="3335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713</Words>
  <Application>Microsoft Office PowerPoint</Application>
  <PresentationFormat>宽屏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10.3 欧拉路</vt:lpstr>
      <vt:lpstr>欧拉路</vt:lpstr>
      <vt:lpstr>PowerPoint 演示文稿</vt:lpstr>
      <vt:lpstr>欧拉路和欧拉回路是否存在？</vt:lpstr>
      <vt:lpstr>（2）有向连通图的判断条件</vt:lpstr>
      <vt:lpstr>混合图欧拉路问题</vt:lpstr>
      <vt:lpstr>uva 10054 The Necklace</vt:lpstr>
      <vt:lpstr>PowerPoint 演示文稿</vt:lpstr>
      <vt:lpstr>输出一个欧拉回路</vt:lpstr>
      <vt:lpstr>DFS与欧拉回路</vt:lpstr>
      <vt:lpstr>PowerPoint 演示文稿</vt:lpstr>
      <vt:lpstr>非递归DFS输出欧拉回路</vt:lpstr>
      <vt:lpstr>手工写栈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1641</cp:revision>
  <dcterms:created xsi:type="dcterms:W3CDTF">2012-02-15T09:22:00Z</dcterms:created>
  <dcterms:modified xsi:type="dcterms:W3CDTF">2023-02-23T11:03:17Z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