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Action1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20"/>
  </p:notesMasterIdLst>
  <p:handoutMasterIdLst>
    <p:handoutMasterId r:id="rId21"/>
  </p:handoutMasterIdLst>
  <p:sldIdLst>
    <p:sldId id="702" r:id="rId2"/>
    <p:sldId id="703" r:id="rId3"/>
    <p:sldId id="704" r:id="rId4"/>
    <p:sldId id="705" r:id="rId5"/>
    <p:sldId id="706" r:id="rId6"/>
    <p:sldId id="707" r:id="rId7"/>
    <p:sldId id="708" r:id="rId8"/>
    <p:sldId id="709" r:id="rId9"/>
    <p:sldId id="710" r:id="rId10"/>
    <p:sldId id="711" r:id="rId11"/>
    <p:sldId id="712" r:id="rId12"/>
    <p:sldId id="715" r:id="rId13"/>
    <p:sldId id="716" r:id="rId14"/>
    <p:sldId id="717" r:id="rId15"/>
    <p:sldId id="718" r:id="rId16"/>
    <p:sldId id="719" r:id="rId17"/>
    <p:sldId id="720" r:id="rId18"/>
    <p:sldId id="721" r:id="rId19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  <p:cmAuthor id="3" name="未知用户1" initials="未知用户1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>
        <p:scale>
          <a:sx n="66" d="100"/>
          <a:sy n="66" d="100"/>
        </p:scale>
        <p:origin x="2319" y="109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E05150C9-70D6-4696-8AA8-694AFB20EAC0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3B45FA10-9586-4305-A39A-998DB2093593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7-22T02:25:21.7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8000">
    <iact:property name="dataType"/>
    <iact:actionData xml:id="d0">
      <inkml:trace xmlns:inkml="http://www.w3.org/2003/InkML" xml:id="stk0" contextRef="#ctx0" brushRef="#br0">20461 10936 0,'0'0'0,"-18"35"21,18-17-10,0 0 13,0-1 145,18-17-142,0 0 128,-1 0-28,1 0-82,-18-17-12,18 17 57,-1 0-50,-17-18-34,18 0 49,-18 1-10,0-1 0,-18 0-14,1 18-18,17-17-1,-36 17 11,36-18-14,-17 18 41,-1 0-30,0 0 4,1 0-11,-1 0 5,1 0 1,-1 0 11,0 0-6,1 0 0,17 18 16,0-1-25,0 1-8,0 0 1,0-1 8,0 1 0,-18-18 1,18 18-8,0-1 6,-18-17 3,18 18-2,0 0 19,0-1 10,18-17-36,-18 18 6,18-18 15,-18 17-28,17-17 13,1 18 1,0-18 8,-1 0-1,-17 18-4,18-18-11,-1 0 0,1 0 11,0 0 47,-1 0-47,1-36-11,-18 19 9,18 17-8</inkml:trace>
    </iact:actionData>
  </iact:action>
  <iact:action type="add" startTime="10452">
    <iact:property name="dataType"/>
    <iact:actionData xml:id="d1">
      <inkml:trace xmlns:inkml="http://www.w3.org/2003/InkML" xml:id="stk1" contextRef="#ctx0" brushRef="#br0">20214 12612 0,'18'0'40,"-1"0"-19,1 70 2,0-34-15,-1-1-7,1 0 6,0 106 20,17-52 6,-17-72-24,-18 1 21,17-18 0,1 0 7,-1 0-25,1-18 3,-18 1 2,53-19 0,-35 1 0,17 0-1,-17 17 1,-18 0 1,17 1-4,-17-1 14</inkml:trace>
    </iact:actionData>
  </iact:action>
  <iact:action type="add" startTime="15051">
    <iact:property name="dataType"/>
    <iact:actionData xml:id="d2">
      <inkml:trace xmlns:inkml="http://www.w3.org/2003/InkML" xml:id="stk2" contextRef="#ctx0" brushRef="#br0">23001 15699 0,'0'17'159,"-18"1"-152,1 17 3,-54 36 16,36-54-21,17 19 15,1-36-16,17 17 11,-18-17 53,36 0 120,-18 18-178,17-18-3,1 0 1,17 18 5,1-18 3,-19 0-13,1 0 27,-1 0-27,1 0 13,0 0 1,-1 0-4,1 0-11,0 0 47,-1 0-48,1 0 34,-18-18 72,0 0-98,0-17 7,0 0-6,-18 17-4,18-17 12,0 0-2,0 17-1,0 0 2</inkml:trace>
    </iact:actionData>
  </iact:action>
  <iact:action type="add" startTime="17431">
    <iact:property name="dataType"/>
    <iact:actionData xml:id="d3">
      <inkml:trace xmlns:inkml="http://www.w3.org/2003/InkML" xml:id="stk3" contextRef="#ctx0" brushRef="#br0">22366 13353 0,'0'0'1,"0"-18"80,0 0 50,-18 18-123,18-17 6,0-1 17,0 0 0,-17 18-22,17-17 11,0-1 0,-18 18 61,18-17-51,0-1 9,-17 18-29,17-18 7,0 1 16,0-1-12,0 0-5,-18 18-2,18-17 2,-18-1 2,18 0 21,0 1 19,0-1-32,-17 18-17,17-17 140,-18 17-140,18-18 12,-18 18-6,18-18-7,0 1 8,-17 17-1,17-18 2,0 0 35,-18 18 73,18-17-113,0-1 817,0 0-822,0 1 9,0-1-4,0 0-6,0 1 38,0-1-14</inkml:trace>
    </iact:actionData>
  </iact:action>
  <iact:action type="add" startTime="20985">
    <iact:property name="dataType"/>
    <iact:actionData xml:id="d4">
      <inkml:trace xmlns:inkml="http://www.w3.org/2003/InkML" xml:id="stk4" contextRef="#ctx0" brushRef="#br0">22578 10724 0,'-18'0'52,"18"36"-42,-18-1-3,18 18 1,-35 35 2,35-53-4,0 1 1,-17 105 9,17-106-6,-18 18 14,18-18 10</inkml:trace>
    </iact:actionData>
  </iact:action>
  <iact:action type="add" startTime="21610">
    <iact:property name="dataType"/>
    <iact:actionData xml:id="d5">
      <inkml:trace xmlns:inkml="http://www.w3.org/2003/InkML" xml:id="stk5" contextRef="#ctx0" brushRef="#br0">22525 10760 0,'0'17'62,"0"19"-54,-71 105 14,18-35 11,36-71 0,17-53 60,17-17-84,1 0-2,0-1 1,-18 1 9,17 0-2,54-89-13,-54 107 7,1-1-3,17-35 12,-17 53-3,-18-17 2,18 17 4,-1 0 6,19 35-25,52 18 14,-71-36 1,1 1 1,0-18-1,-18 18-16</inkml:trace>
    </iact:actionData>
  </iact:action>
  <iact:action type="add" startTime="23221">
    <iact:property name="dataType"/>
    <iact:actionData xml:id="d6">
      <inkml:trace xmlns:inkml="http://www.w3.org/2003/InkML" xml:id="stk6" contextRef="#ctx0" brushRef="#br0">21290 10089 0,'-18'36'32,"18"-1"-23,-17 18 2,-36 35-4,35-35 2,-70 106 17,70-124-21,-34 0 10,52-17 15,-18 17-29,18-17 11,-18-18 11,1 0-7,17 18-1,0-1-7,-18-17 25</inkml:trace>
    </iact:actionData>
  </iact:action>
  <iact:action type="add" startTime="23594">
    <iact:property name="dataType"/>
    <iact:actionData xml:id="d7">
      <inkml:trace xmlns:inkml="http://www.w3.org/2003/InkML" xml:id="stk7" contextRef="#ctx0" brushRef="#br0">20849 10213 0,'35'35'46,"54"0"-38,-1 36-1,-18 17 3,89 53 8,-35 18-2,-71-106 2,-36-53-2</inkml:trace>
    </iact:actionData>
  </iact:action>
  <iact:action type="remove" startTime="44282">
    <iact:property name="style" value="instant"/>
    <iact:actionData xml:id="d8" ref="#d0"/>
    <iact:actionData xml:id="d9" ref="#d1"/>
    <iact:actionData xml:id="d10" ref="#d2"/>
    <iact:actionData xml:id="d11" ref="#d3"/>
    <iact:actionData xml:id="d12" ref="#d4"/>
    <iact:actionData xml:id="d13" ref="#d5"/>
    <iact:actionData xml:id="d14" ref="#d6"/>
    <iact:actionData xml:id="d15" ref="#d7"/>
  </iact:action>
  <iact:action type="add" startTime="46038">
    <iact:property name="dataType"/>
    <iact:actionData xml:id="d16">
      <inkml:trace xmlns:inkml="http://www.w3.org/2003/InkML" xml:id="stk8" contextRef="#ctx0" brushRef="#br0">20267 12982 0,'-18'18'137,"1"-18"-129,17 18 0,-18-1 3,-17-17-4,17 18 1,-17-18 1,17 17 14,36-17 185,0 0-198,-1 0-3,1 18 2,0 17 24,17-35-16,-35 18-1,17-18 2,1 0 0,0 18-4,-1-18-12,-17 17 14,18-17 4,0 0 8,-1 0 2,1 0 62,0-17-76,-18-36 0,0 35-1,0 0 1</inkml:trace>
    </iact:actionData>
  </iact:action>
  <iact:action type="add" startTime="47820">
    <iact:property name="dataType"/>
    <iact:actionData xml:id="d17">
      <inkml:trace xmlns:inkml="http://www.w3.org/2003/InkML" xml:id="stk9" contextRef="#ctx0" brushRef="#br0">18538 14922 0,'-17'0'67,"-1"18"-57,1 0 3,-1-1-5,0-17 6,-35 36 19,71-36 236,-18 17-254,18-17-5,-1 18 0,1-18 3,17 18 4,-17-1-1,-1-17 0,1 18 1,0-18 2,-18 18 13,17-18-16,1 0-1,-18-18 226,0-17-218,0 17-12,0 0 55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4BBC5C60-9B41-42AC-8CFC-5FF92C738152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66225C08-41DE-45A6-A32A-7C9BC603CA93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47D70-719A-412E-BC56-969889F0EEAF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999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57413D-779E-44A9-803F-65ED83A4ADE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0035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27C22-93FF-47AB-8736-71A17B5BCC4A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21487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192B1-1576-4FE9-AAA1-FCA1EE881FB3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4139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D69CEF-E2D4-4080-B16D-60199CF6423F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9775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57130-7D1D-4C72-A2D2-AB2492C1296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6554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F3B8E5-C0CE-4863-B079-A69276AD1633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588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EC948-E11B-43EB-9DD5-D9D87290F6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4473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0F2FEC-0E9D-482C-ABB0-1CB245CCFC3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0373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52ECC-AA9F-4D11-B2F6-83E8B4E94418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1151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4CC31-0791-45D7-804C-DFF5C7A5538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6115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D727C22-93FF-47AB-8736-71A17B5BCC4A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085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inkAction" Target="../ink/inkAction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2017713" y="4699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10.4 </a:t>
            </a:r>
            <a:r>
              <a:rPr lang="zh-CN" altLang="en-US" dirty="0" smtClean="0">
                <a:solidFill>
                  <a:srgbClr val="FF0000"/>
                </a:solidFill>
              </a:rPr>
              <a:t>无向图的连通性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1412776"/>
            <a:ext cx="3276286" cy="428354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68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64"/>
    </mc:Choice>
    <mc:Fallback xmlns="">
      <p:transition spd="slow" advTm="436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620689"/>
            <a:ext cx="9505056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例：令</a:t>
            </a:r>
            <a:r>
              <a:rPr lang="en-US" altLang="zh-CN" sz="2400" dirty="0"/>
              <a:t>low[u]</a:t>
            </a:r>
            <a:r>
              <a:rPr lang="zh-CN" altLang="en-US" sz="2400" dirty="0"/>
              <a:t>的初始值等于</a:t>
            </a:r>
            <a:r>
              <a:rPr lang="en-US" altLang="zh-CN" sz="2400" dirty="0"/>
              <a:t>num[u]</a:t>
            </a:r>
            <a:r>
              <a:rPr lang="zh-CN" altLang="en-US" sz="2400" dirty="0"/>
              <a:t>，即连到自己。</a:t>
            </a:r>
            <a:endParaRPr lang="en-US" altLang="zh-CN" sz="2400" dirty="0"/>
          </a:p>
          <a:p>
            <a:r>
              <a:rPr lang="zh-CN" altLang="en-US" sz="2400" dirty="0"/>
              <a:t>左图没有回退边。</a:t>
            </a:r>
            <a:r>
              <a:rPr lang="en-US" altLang="zh-CN" sz="2400" dirty="0"/>
              <a:t>b</a:t>
            </a:r>
            <a:r>
              <a:rPr lang="zh-CN" altLang="en-US" sz="2400" dirty="0"/>
              <a:t>的后代是</a:t>
            </a:r>
            <a:r>
              <a:rPr lang="en-US" altLang="zh-CN" sz="2400" dirty="0"/>
              <a:t>c</a:t>
            </a:r>
            <a:r>
              <a:rPr lang="zh-CN" altLang="en-US" sz="2400" dirty="0"/>
              <a:t>，</a:t>
            </a:r>
            <a:r>
              <a:rPr lang="en-US" altLang="zh-CN" sz="2400" dirty="0"/>
              <a:t>low[c]=3</a:t>
            </a:r>
            <a:r>
              <a:rPr lang="zh-CN" altLang="en-US" sz="2400" dirty="0"/>
              <a:t>，</a:t>
            </a:r>
            <a:r>
              <a:rPr lang="en-US" altLang="zh-CN" sz="2400" dirty="0"/>
              <a:t>num[b]=2</a:t>
            </a:r>
            <a:r>
              <a:rPr lang="zh-CN" altLang="en-US" sz="2400" dirty="0"/>
              <a:t>，有</a:t>
            </a:r>
            <a:r>
              <a:rPr lang="en-US" altLang="zh-CN" sz="2400" dirty="0"/>
              <a:t>low[c] ≥ num[b]</a:t>
            </a:r>
            <a:r>
              <a:rPr lang="zh-CN" altLang="en-US" sz="2400" dirty="0"/>
              <a:t>，说明</a:t>
            </a:r>
            <a:r>
              <a:rPr lang="en-US" altLang="zh-CN" sz="2400" dirty="0"/>
              <a:t>b</a:t>
            </a:r>
            <a:r>
              <a:rPr lang="zh-CN" altLang="en-US" sz="2400" dirty="0"/>
              <a:t>的支路</a:t>
            </a:r>
            <a:r>
              <a:rPr lang="en-US" altLang="zh-CN" sz="2400" dirty="0"/>
              <a:t>c</a:t>
            </a:r>
            <a:r>
              <a:rPr lang="zh-CN" altLang="en-US" sz="2400" dirty="0"/>
              <a:t>上，没有回退边连回去，所以</a:t>
            </a:r>
            <a:r>
              <a:rPr lang="en-US" altLang="zh-CN" sz="2400" dirty="0"/>
              <a:t>b</a:t>
            </a:r>
            <a:r>
              <a:rPr lang="zh-CN" altLang="en-US" sz="2400" dirty="0"/>
              <a:t>是割点。</a:t>
            </a:r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18434" name="Picture 2" descr="C:\Users\luo\AppData\Local\Temp\ksohtml13332\wp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0" y="3212976"/>
            <a:ext cx="4900414" cy="251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04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66"/>
    </mc:Choice>
    <mc:Fallback xmlns="">
      <p:transition spd="slow" advTm="5436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260649"/>
            <a:ext cx="10153128" cy="5865515"/>
          </a:xfrm>
        </p:spPr>
        <p:txBody>
          <a:bodyPr/>
          <a:lstStyle/>
          <a:p>
            <a:r>
              <a:rPr lang="zh-CN" altLang="en-US" sz="2400" dirty="0"/>
              <a:t>在右图中，观察</a:t>
            </a:r>
            <a:r>
              <a:rPr lang="en-US" altLang="zh-CN" sz="2400" dirty="0"/>
              <a:t>low[]</a:t>
            </a:r>
            <a:r>
              <a:rPr lang="zh-CN" altLang="en-US" sz="2400" dirty="0"/>
              <a:t>是如何更新的。</a:t>
            </a:r>
            <a:endParaRPr lang="en-US" altLang="zh-CN" sz="2400" dirty="0"/>
          </a:p>
          <a:p>
            <a:r>
              <a:rPr lang="en-US" altLang="zh-CN" sz="2400" dirty="0"/>
              <a:t>d</a:t>
            </a:r>
            <a:r>
              <a:rPr lang="zh-CN" altLang="en-US" sz="2400" dirty="0"/>
              <a:t>是递归最深处的点，它的</a:t>
            </a:r>
            <a:r>
              <a:rPr lang="en-US" altLang="zh-CN" sz="2400" dirty="0"/>
              <a:t>num[d] = 4</a:t>
            </a:r>
            <a:r>
              <a:rPr lang="zh-CN" altLang="en-US" sz="2400" dirty="0"/>
              <a:t>，它有回退边连到</a:t>
            </a:r>
            <a:r>
              <a:rPr lang="en-US" altLang="zh-CN" sz="2400" dirty="0"/>
              <a:t>b</a:t>
            </a:r>
            <a:r>
              <a:rPr lang="zh-CN" altLang="en-US" sz="2400" dirty="0"/>
              <a:t>，</a:t>
            </a:r>
            <a:r>
              <a:rPr lang="en-US" altLang="zh-CN" sz="2400" dirty="0"/>
              <a:t>low[d]</a:t>
            </a:r>
            <a:r>
              <a:rPr lang="zh-CN" altLang="en-US" sz="2400" dirty="0"/>
              <a:t>初始值是</a:t>
            </a:r>
            <a:r>
              <a:rPr lang="en-US" altLang="zh-CN" sz="2400" dirty="0"/>
              <a:t>4</a:t>
            </a:r>
            <a:r>
              <a:rPr lang="zh-CN" altLang="en-US" sz="2400" dirty="0"/>
              <a:t>，更新为：</a:t>
            </a:r>
            <a:r>
              <a:rPr lang="en-US" altLang="zh-CN" sz="2400" dirty="0"/>
              <a:t>low[d] = num[b] = 2</a:t>
            </a:r>
            <a:r>
              <a:rPr lang="zh-CN" altLang="en-US" sz="2400" dirty="0"/>
              <a:t>，表示有回退边到</a:t>
            </a:r>
            <a:r>
              <a:rPr lang="en-US" altLang="zh-CN" sz="2400" dirty="0"/>
              <a:t>b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从</a:t>
            </a:r>
            <a:r>
              <a:rPr lang="en-US" altLang="zh-CN" sz="2400" dirty="0"/>
              <a:t>d</a:t>
            </a:r>
            <a:r>
              <a:rPr lang="zh-CN" altLang="en-US" sz="2400" dirty="0"/>
              <a:t>递归回到</a:t>
            </a:r>
            <a:r>
              <a:rPr lang="en-US" altLang="zh-CN" sz="2400" dirty="0"/>
              <a:t>c</a:t>
            </a:r>
            <a:r>
              <a:rPr lang="zh-CN" altLang="en-US" sz="2400" dirty="0"/>
              <a:t>，</a:t>
            </a:r>
            <a:r>
              <a:rPr lang="en-US" altLang="zh-CN" sz="2400" dirty="0"/>
              <a:t>low[c]</a:t>
            </a:r>
            <a:r>
              <a:rPr lang="zh-CN" altLang="en-US" sz="2400" dirty="0"/>
              <a:t>更新为</a:t>
            </a:r>
            <a:r>
              <a:rPr lang="en-US" altLang="zh-CN" sz="2400" dirty="0"/>
              <a:t>low[c] = low[d] = 2</a:t>
            </a:r>
            <a:r>
              <a:rPr lang="zh-CN" altLang="en-US" sz="2400" dirty="0"/>
              <a:t>，表示</a:t>
            </a:r>
            <a:r>
              <a:rPr lang="en-US" altLang="zh-CN" sz="2400" dirty="0"/>
              <a:t>c</a:t>
            </a:r>
            <a:r>
              <a:rPr lang="zh-CN" altLang="en-US" sz="2400" dirty="0"/>
              <a:t>通过后代能回退到</a:t>
            </a:r>
            <a:r>
              <a:rPr lang="en-US" altLang="zh-CN" sz="2400" dirty="0"/>
              <a:t>b</a:t>
            </a:r>
            <a:r>
              <a:rPr lang="zh-CN" altLang="en-US" sz="2400" dirty="0"/>
              <a:t>。以上是</a:t>
            </a:r>
            <a:r>
              <a:rPr lang="en-US" altLang="zh-CN" sz="2400" dirty="0"/>
              <a:t>low[]</a:t>
            </a:r>
            <a:r>
              <a:rPr lang="zh-CN" altLang="en-US" sz="2400" dirty="0"/>
              <a:t>的更新过程。继续考察</a:t>
            </a:r>
            <a:r>
              <a:rPr lang="en-US" altLang="zh-CN" sz="2400" dirty="0"/>
              <a:t>c</a:t>
            </a:r>
            <a:r>
              <a:rPr lang="zh-CN" altLang="en-US" sz="2400" dirty="0"/>
              <a:t>：由于</a:t>
            </a:r>
            <a:r>
              <a:rPr lang="en-US" altLang="zh-CN" sz="2400" dirty="0"/>
              <a:t>low[d] = 2</a:t>
            </a:r>
            <a:r>
              <a:rPr lang="zh-CN" altLang="en-US" sz="2400" dirty="0"/>
              <a:t>，</a:t>
            </a:r>
            <a:r>
              <a:rPr lang="en-US" altLang="zh-CN" sz="2400" dirty="0"/>
              <a:t>num[c] = 3</a:t>
            </a:r>
            <a:r>
              <a:rPr lang="zh-CN" altLang="en-US" sz="2400" dirty="0"/>
              <a:t>，说明</a:t>
            </a:r>
            <a:r>
              <a:rPr lang="en-US" altLang="zh-CN" sz="2400" dirty="0"/>
              <a:t>c</a:t>
            </a:r>
            <a:r>
              <a:rPr lang="zh-CN" altLang="en-US" sz="2400" dirty="0"/>
              <a:t>的后代</a:t>
            </a:r>
            <a:r>
              <a:rPr lang="en-US" altLang="zh-CN" sz="2400" dirty="0"/>
              <a:t>d</a:t>
            </a:r>
            <a:r>
              <a:rPr lang="zh-CN" altLang="en-US" sz="2400" dirty="0"/>
              <a:t>有回退边连到了</a:t>
            </a:r>
            <a:r>
              <a:rPr lang="en-US" altLang="zh-CN" sz="2400" dirty="0"/>
              <a:t>c</a:t>
            </a:r>
            <a:r>
              <a:rPr lang="zh-CN" altLang="en-US" sz="2400" dirty="0"/>
              <a:t>的祖先，所以</a:t>
            </a:r>
            <a:r>
              <a:rPr lang="en-US" altLang="zh-CN" sz="2400" dirty="0"/>
              <a:t>c</a:t>
            </a:r>
            <a:r>
              <a:rPr lang="zh-CN" altLang="en-US" sz="2400" dirty="0"/>
              <a:t>不是割点。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18434" name="Picture 2" descr="C:\Users\luo\AppData\Local\Temp\ksohtml13332\wp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1" y="3677891"/>
            <a:ext cx="4770453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83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700"/>
    </mc:Choice>
    <mc:Fallback xmlns="">
      <p:transition spd="slow" advTm="577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无向图：双连通分量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17639"/>
            <a:ext cx="8229600" cy="470852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在一个连通图中，选任意两点，如果它们之间至少存在</a:t>
            </a:r>
            <a:r>
              <a:rPr lang="en-US" altLang="zh-CN" sz="2400" dirty="0"/>
              <a:t>2</a:t>
            </a:r>
            <a:r>
              <a:rPr lang="zh-CN" altLang="en-US" sz="2400" dirty="0"/>
              <a:t>条“点不重复”的路径，称为</a:t>
            </a:r>
            <a:r>
              <a:rPr lang="zh-CN" altLang="en-US" sz="2400" dirty="0">
                <a:solidFill>
                  <a:srgbClr val="0070C0"/>
                </a:solidFill>
              </a:rPr>
              <a:t>点双连通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一个图中的点双连通极大子图称为“</a:t>
            </a:r>
            <a:r>
              <a:rPr lang="zh-CN" altLang="en-US" sz="2400" dirty="0">
                <a:solidFill>
                  <a:srgbClr val="FF0000"/>
                </a:solidFill>
              </a:rPr>
              <a:t>点双连通分量</a:t>
            </a:r>
            <a:r>
              <a:rPr lang="zh-CN" altLang="en-US" sz="2400" dirty="0"/>
              <a:t>”。</a:t>
            </a:r>
            <a:endParaRPr lang="en-US" altLang="zh-CN" sz="2400" dirty="0"/>
          </a:p>
          <a:p>
            <a:r>
              <a:rPr lang="zh-CN" altLang="en-US" sz="2400" dirty="0"/>
              <a:t>点双连通分量中去掉任意一个点，其它点仍然是连通的。</a:t>
            </a:r>
            <a:endParaRPr lang="en-US" altLang="zh-CN" sz="2400" dirty="0"/>
          </a:p>
          <a:p>
            <a:r>
              <a:rPr lang="zh-CN" altLang="en-US" sz="2400" dirty="0"/>
              <a:t>点双连通分量中没有割点。</a:t>
            </a:r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2496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87"/>
    </mc:Choice>
    <mc:Fallback xmlns="">
      <p:transition spd="slow" advTm="31287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052737"/>
            <a:ext cx="9227368" cy="507342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“</a:t>
            </a:r>
            <a:r>
              <a:rPr lang="zh-CN" altLang="en-US" sz="2400" dirty="0">
                <a:solidFill>
                  <a:srgbClr val="FF0000"/>
                </a:solidFill>
              </a:rPr>
              <a:t>边双连通分量</a:t>
            </a:r>
            <a:r>
              <a:rPr lang="zh-CN" altLang="en-US" sz="2400" dirty="0"/>
              <a:t>”，如果任意两点之间，至少存在</a:t>
            </a:r>
            <a:r>
              <a:rPr lang="en-US" altLang="zh-CN" sz="2400" dirty="0"/>
              <a:t>2</a:t>
            </a:r>
            <a:r>
              <a:rPr lang="zh-CN" altLang="en-US" sz="2400" dirty="0"/>
              <a:t>条“边不重复”的路径，称为“边双连通”。</a:t>
            </a:r>
            <a:endParaRPr lang="en-US" altLang="zh-CN" sz="2400" dirty="0"/>
          </a:p>
          <a:p>
            <a:r>
              <a:rPr lang="zh-CN" altLang="en-US" sz="2400" dirty="0"/>
              <a:t>边双连通图中，去掉任意一个边，图仍然是连通的。</a:t>
            </a:r>
            <a:endParaRPr lang="en-US" altLang="zh-CN" sz="2400" dirty="0"/>
          </a:p>
          <a:p>
            <a:r>
              <a:rPr lang="zh-CN" altLang="en-US" sz="2400" dirty="0"/>
              <a:t>边双连通图中没有割边。</a:t>
            </a:r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665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61"/>
    </mc:Choice>
    <mc:Fallback xmlns="">
      <p:transition spd="slow" advTm="1726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计算点双连通分量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一个无向图</a:t>
            </a:r>
            <a:r>
              <a:rPr lang="en-US" altLang="zh-CN" dirty="0"/>
              <a:t>G</a:t>
            </a:r>
            <a:r>
              <a:rPr lang="zh-CN" altLang="en-US" dirty="0"/>
              <a:t>中，有多少个点双连通分量？</a:t>
            </a:r>
          </a:p>
          <a:p>
            <a:r>
              <a:rPr lang="zh-CN" altLang="en-US" dirty="0"/>
              <a:t>求解点双连通分量和求割点密切相关。不同的点双连通分量最多只有一个公共点，即某一个割点；任意一个割点都是至少两个点双连通分量的公共点。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9283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86"/>
    </mc:Choice>
    <mc:Fallback xmlns="">
      <p:transition spd="slow" advTm="3148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5440" y="1412776"/>
            <a:ext cx="9155360" cy="4713388"/>
          </a:xfrm>
        </p:spPr>
        <p:txBody>
          <a:bodyPr/>
          <a:lstStyle/>
          <a:p>
            <a:r>
              <a:rPr lang="zh-CN" altLang="en-US" sz="2400" dirty="0"/>
              <a:t>用</a:t>
            </a:r>
            <a:r>
              <a:rPr lang="en-US" altLang="zh-CN" sz="2400" dirty="0"/>
              <a:t>DFS</a:t>
            </a:r>
            <a:r>
              <a:rPr lang="zh-CN" altLang="en-US" sz="2400" dirty="0"/>
              <a:t>进行割点计算，在找到一个割点的时候，已经完成了一次对某个极大点双连通子图的访问。</a:t>
            </a:r>
            <a:endParaRPr lang="en-US" altLang="zh-CN" sz="2400" dirty="0"/>
          </a:p>
          <a:p>
            <a:r>
              <a:rPr lang="zh-CN" altLang="en-US" sz="2400" dirty="0"/>
              <a:t>在进行</a:t>
            </a:r>
            <a:r>
              <a:rPr lang="en-US" altLang="zh-CN" sz="2400" dirty="0"/>
              <a:t>DFS</a:t>
            </a:r>
            <a:r>
              <a:rPr lang="zh-CN" altLang="en-US" sz="2400" dirty="0"/>
              <a:t>的过程中，把遍历过的点保存起来，就可以得到这个点双连通分量。</a:t>
            </a:r>
          </a:p>
          <a:p>
            <a:r>
              <a:rPr lang="en-US" altLang="zh-CN" sz="2400" dirty="0"/>
              <a:t>DFS</a:t>
            </a:r>
            <a:r>
              <a:rPr lang="zh-CN" altLang="en-US" sz="2400" dirty="0"/>
              <a:t>的访问过程用栈来保存是最合理的，所以，在求解割点的过程中，用一个栈保存遍历过的边，然后每当找到一个割点，即满足关系</a:t>
            </a:r>
            <a:r>
              <a:rPr lang="en-US" altLang="zh-CN" sz="2400" dirty="0"/>
              <a:t>low[v] &gt;= num[u]</a:t>
            </a:r>
            <a:r>
              <a:rPr lang="zh-CN" altLang="en-US" sz="2400" dirty="0"/>
              <a:t>的点</a:t>
            </a:r>
            <a:r>
              <a:rPr lang="en-US" altLang="zh-CN" sz="2400" dirty="0"/>
              <a:t>u</a:t>
            </a:r>
            <a:r>
              <a:rPr lang="zh-CN" altLang="en-US" sz="2400" dirty="0"/>
              <a:t>，就将栈里的边拿出来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416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81"/>
    </mc:Choice>
    <mc:Fallback xmlns="">
      <p:transition spd="slow" advTm="4558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计算边双连通分量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给定一个图</a:t>
            </a:r>
            <a:r>
              <a:rPr lang="en-US" altLang="zh-CN" sz="2800" dirty="0"/>
              <a:t>G</a:t>
            </a:r>
            <a:r>
              <a:rPr lang="zh-CN" altLang="en-US" sz="2800" dirty="0"/>
              <a:t>，它有多少个边双连通分量？</a:t>
            </a:r>
            <a:endParaRPr lang="en-US" altLang="zh-CN" sz="2800" dirty="0"/>
          </a:p>
          <a:p>
            <a:r>
              <a:rPr lang="zh-CN" altLang="en-US" sz="2800" dirty="0"/>
              <a:t>至少应该添加多少条边，才能使得任意两个边双连通分量之间都是双连通的，也就是图</a:t>
            </a:r>
            <a:r>
              <a:rPr lang="en-US" altLang="zh-CN" sz="2800" dirty="0"/>
              <a:t>G</a:t>
            </a:r>
            <a:r>
              <a:rPr lang="zh-CN" altLang="en-US" sz="2800" dirty="0"/>
              <a:t>是双连通的？</a:t>
            </a:r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9857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90"/>
    </mc:Choice>
    <mc:Fallback xmlns="">
      <p:transition spd="slow" advTm="2869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“缩点”的技巧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1464" y="1417639"/>
            <a:ext cx="8939336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）首先找出图</a:t>
            </a:r>
            <a:r>
              <a:rPr lang="en-US" altLang="zh-CN" sz="2400" dirty="0"/>
              <a:t>G</a:t>
            </a:r>
            <a:r>
              <a:rPr lang="zh-CN" altLang="en-US" sz="2400" dirty="0"/>
              <a:t>的所有边双连通分量。</a:t>
            </a:r>
          </a:p>
          <a:p>
            <a:pPr marL="0" indent="0">
              <a:buNone/>
            </a:pPr>
            <a:r>
              <a:rPr lang="zh-CN" altLang="en-US" sz="2000" dirty="0"/>
              <a:t>在</a:t>
            </a:r>
            <a:r>
              <a:rPr lang="en-US" altLang="zh-CN" sz="2000" dirty="0"/>
              <a:t>DFS</a:t>
            </a:r>
            <a:r>
              <a:rPr lang="zh-CN" altLang="en-US" sz="2000" dirty="0"/>
              <a:t>过程中，图</a:t>
            </a:r>
            <a:r>
              <a:rPr lang="en-US" altLang="zh-CN" sz="2000" dirty="0"/>
              <a:t>G</a:t>
            </a:r>
            <a:r>
              <a:rPr lang="zh-CN" altLang="en-US" sz="2000" dirty="0"/>
              <a:t>所有的点都生成一个</a:t>
            </a:r>
            <a:r>
              <a:rPr lang="en-US" altLang="zh-CN" sz="2000" dirty="0"/>
              <a:t>low</a:t>
            </a:r>
            <a:r>
              <a:rPr lang="zh-CN" altLang="en-US" sz="2000" dirty="0"/>
              <a:t>值，</a:t>
            </a:r>
            <a:r>
              <a:rPr lang="en-US" altLang="zh-CN" sz="2000" dirty="0"/>
              <a:t>low</a:t>
            </a:r>
            <a:r>
              <a:rPr lang="zh-CN" altLang="en-US" sz="2000" dirty="0"/>
              <a:t>值相同的点必定在同一个边双连通分量中。</a:t>
            </a:r>
            <a:r>
              <a:rPr lang="en-US" altLang="zh-CN" sz="2000" dirty="0"/>
              <a:t>DFS</a:t>
            </a:r>
            <a:r>
              <a:rPr lang="zh-CN" altLang="en-US" sz="2000" dirty="0"/>
              <a:t>结束后，有多少</a:t>
            </a:r>
            <a:r>
              <a:rPr lang="en-US" altLang="zh-CN" sz="2000" dirty="0"/>
              <a:t>low</a:t>
            </a:r>
            <a:r>
              <a:rPr lang="zh-CN" altLang="en-US" sz="2000" dirty="0"/>
              <a:t>值，就有多少个边双连通分量。</a:t>
            </a:r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）把每一个边双连通分量都看做一个点，即把那些</a:t>
            </a:r>
            <a:r>
              <a:rPr lang="en-US" altLang="zh-CN" sz="2400" dirty="0"/>
              <a:t>low</a:t>
            </a:r>
            <a:r>
              <a:rPr lang="zh-CN" altLang="en-US" sz="2400" dirty="0"/>
              <a:t>值相同的点合并为一个“缩点”。这些缩点形成了一棵树。例如右图。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61752" y="6570390"/>
            <a:ext cx="2606249" cy="28761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华东理工大学 罗勇军</a:t>
            </a:r>
            <a:endParaRPr lang="zh-CN" dirty="0"/>
          </a:p>
        </p:txBody>
      </p:sp>
      <p:pic>
        <p:nvPicPr>
          <p:cNvPr id="22530" name="Picture 2" descr="C:\Users\luo\AppData\Local\Temp\ksohtml13332\wp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9" y="4504258"/>
            <a:ext cx="4800533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16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91"/>
    </mc:Choice>
    <mc:Fallback xmlns="">
      <p:transition spd="slow" advTm="41091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9456" y="1196751"/>
            <a:ext cx="9080792" cy="1944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）问题被转化为：至少在缩点树上增加多少条边，能使这棵树变为一个边双连通图。容易推导出：至少增加的边数 </a:t>
            </a:r>
            <a:r>
              <a:rPr lang="en-US" altLang="zh-CN" sz="2400" dirty="0"/>
              <a:t>=</a:t>
            </a:r>
            <a:r>
              <a:rPr lang="zh-CN" altLang="en-US" sz="2400" dirty="0"/>
              <a:t>（总度数为</a:t>
            </a:r>
            <a:r>
              <a:rPr lang="en-US" altLang="zh-CN" sz="2400" dirty="0"/>
              <a:t>1</a:t>
            </a:r>
            <a:r>
              <a:rPr lang="zh-CN" altLang="en-US" sz="2400" dirty="0"/>
              <a:t>的结点数 </a:t>
            </a:r>
            <a:r>
              <a:rPr lang="en-US" altLang="zh-CN" sz="2400" dirty="0"/>
              <a:t>+ 1</a:t>
            </a:r>
            <a:r>
              <a:rPr lang="zh-CN" altLang="en-US" sz="2400" dirty="0"/>
              <a:t>）</a:t>
            </a:r>
            <a:r>
              <a:rPr lang="en-US" altLang="zh-CN" sz="2400" dirty="0"/>
              <a:t>/ 2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例如右图有</a:t>
            </a:r>
            <a:r>
              <a:rPr lang="en-US" altLang="zh-CN" sz="2400" dirty="0"/>
              <a:t>2</a:t>
            </a:r>
            <a:r>
              <a:rPr lang="zh-CN" altLang="en-US" sz="2400" dirty="0"/>
              <a:t>个度数为</a:t>
            </a:r>
            <a:r>
              <a:rPr lang="en-US" altLang="zh-CN" sz="2400" dirty="0"/>
              <a:t>1</a:t>
            </a:r>
            <a:r>
              <a:rPr lang="zh-CN" altLang="en-US" sz="2400" dirty="0"/>
              <a:t>的点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，至少增加的边数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(2+1)/2 = 1</a:t>
            </a:r>
            <a:r>
              <a:rPr lang="zh-CN" altLang="en-US" sz="2400" dirty="0"/>
              <a:t>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24578" name="Picture 2" descr="C:\Users\luo\AppData\Local\Temp\ksohtml13332\wps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3717032"/>
            <a:ext cx="4979826" cy="194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61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133"/>
    </mc:Choice>
    <mc:Fallback xmlns="">
      <p:transition spd="slow" advTm="3413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4000" dirty="0">
                <a:solidFill>
                  <a:srgbClr val="FF0000"/>
                </a:solidFill>
              </a:rPr>
              <a:t>无向图的连通性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1464" y="1600201"/>
            <a:ext cx="9505056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无向图中所有能互通的点，组成了一个“</a:t>
            </a:r>
            <a:r>
              <a:rPr lang="zh-CN" altLang="en-US" sz="2400" dirty="0">
                <a:solidFill>
                  <a:srgbClr val="0070C0"/>
                </a:solidFill>
              </a:rPr>
              <a:t>连通分量</a:t>
            </a:r>
            <a:r>
              <a:rPr lang="zh-CN" altLang="en-US" sz="2400" dirty="0"/>
              <a:t>”。</a:t>
            </a:r>
          </a:p>
          <a:p>
            <a:r>
              <a:rPr lang="zh-CN" altLang="en-US" sz="2400" dirty="0">
                <a:solidFill>
                  <a:srgbClr val="0070C0"/>
                </a:solidFill>
              </a:rPr>
              <a:t>割点</a:t>
            </a:r>
            <a:r>
              <a:rPr lang="zh-CN" altLang="en-US" sz="2400" dirty="0"/>
              <a:t>（</a:t>
            </a:r>
            <a:r>
              <a:rPr lang="en-US" altLang="zh-CN" sz="2400" dirty="0"/>
              <a:t>Cut vertex</a:t>
            </a:r>
            <a:r>
              <a:rPr lang="zh-CN" altLang="en-US" sz="2400" dirty="0"/>
              <a:t>）：在一个连通分量中，有一些关键的点，如果删除它，会把这个连通分量分成两个或更多。</a:t>
            </a:r>
          </a:p>
          <a:p>
            <a:r>
              <a:rPr lang="zh-CN" altLang="en-US" sz="2400" dirty="0">
                <a:solidFill>
                  <a:srgbClr val="0070C0"/>
                </a:solidFill>
              </a:rPr>
              <a:t>割边</a:t>
            </a:r>
            <a:r>
              <a:rPr lang="zh-CN" altLang="en-US" sz="2400" dirty="0"/>
              <a:t>（</a:t>
            </a:r>
            <a:r>
              <a:rPr lang="en-US" altLang="zh-CN" sz="2400" dirty="0"/>
              <a:t>Cut edge</a:t>
            </a:r>
            <a:r>
              <a:rPr lang="zh-CN" altLang="en-US" sz="2400" dirty="0"/>
              <a:t>，又称为桥，</a:t>
            </a:r>
            <a:r>
              <a:rPr lang="en-US" altLang="zh-CN" sz="2400" dirty="0"/>
              <a:t>bridge</a:t>
            </a:r>
            <a:r>
              <a:rPr lang="zh-CN" altLang="en-US" sz="2400" dirty="0"/>
              <a:t>）：在一个连通分量中，如果删除一个边，把这个连通分量分成了两个。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106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75"/>
    </mc:Choice>
    <mc:Fallback xmlns="">
      <p:transition spd="slow" advTm="5037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双连通问题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1464" y="1417639"/>
            <a:ext cx="9721080" cy="4708525"/>
          </a:xfrm>
        </p:spPr>
        <p:txBody>
          <a:bodyPr/>
          <a:lstStyle/>
          <a:p>
            <a:r>
              <a:rPr lang="zh-CN" altLang="en-US" sz="2800" b="1" dirty="0"/>
              <a:t>双连通</a:t>
            </a:r>
            <a:r>
              <a:rPr lang="zh-CN" altLang="en-US" sz="2800" dirty="0"/>
              <a:t>问题：如何实现一个没有割点和割边的图？</a:t>
            </a:r>
            <a:endParaRPr lang="en-US" altLang="zh-CN" sz="2800" dirty="0"/>
          </a:p>
          <a:p>
            <a:r>
              <a:rPr lang="zh-CN" altLang="en-US" sz="2800" dirty="0"/>
              <a:t>应用背景：例如计算机网络的可靠性问题，希望能在某些网络结点出故障的情况下，不影响整个网络的通畅。应该如何布置网络，才能不出现割点，并且部署的结点最少？</a:t>
            </a:r>
          </a:p>
          <a:p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50178" name="Picture 2" descr="https://timgsa.baidu.com/timg?image&amp;quality=80&amp;size=b9999_10000&amp;sec=1557425040121&amp;di=738a4bc8fc71bef06ae499ea3ed05e73&amp;imgtype=0&amp;src=http%3A%2F%2Fwww.h3c.com.cn%2Fres%2F201012%2F23%2F20101223_1139195_image005_705341_30008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816" y="4492253"/>
            <a:ext cx="3457980" cy="222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87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991"/>
    </mc:Choice>
    <mc:Fallback xmlns="">
      <p:transition spd="slow" advTm="5799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一个无向连通图</a:t>
            </a:r>
            <a:r>
              <a:rPr lang="en-US" altLang="zh-CN" sz="3600" dirty="0">
                <a:solidFill>
                  <a:srgbClr val="0070C0"/>
                </a:solidFill>
              </a:rPr>
              <a:t>G</a:t>
            </a:r>
            <a:r>
              <a:rPr lang="zh-CN" altLang="en-US" sz="3600" dirty="0">
                <a:solidFill>
                  <a:srgbClr val="0070C0"/>
                </a:solidFill>
              </a:rPr>
              <a:t>，有多少个割点？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7448" y="1732623"/>
            <a:ext cx="9083352" cy="4525963"/>
          </a:xfrm>
        </p:spPr>
        <p:txBody>
          <a:bodyPr/>
          <a:lstStyle/>
          <a:p>
            <a:r>
              <a:rPr lang="zh-CN" altLang="en-US" sz="2800" dirty="0"/>
              <a:t>暴力方法：删除每个点，然后用</a:t>
            </a:r>
            <a:r>
              <a:rPr lang="en-US" altLang="zh-CN" sz="2800" dirty="0"/>
              <a:t>DFS</a:t>
            </a:r>
            <a:r>
              <a:rPr lang="zh-CN" altLang="en-US" sz="2800" dirty="0"/>
              <a:t>求连通性，如果连通分量变多，那么就是割点。</a:t>
            </a:r>
            <a:endParaRPr lang="en-US" altLang="zh-CN" sz="2800" dirty="0"/>
          </a:p>
          <a:p>
            <a:r>
              <a:rPr lang="zh-CN" altLang="en-US" sz="2800" dirty="0"/>
              <a:t>复杂度：</a:t>
            </a:r>
            <a:r>
              <a:rPr lang="en-US" altLang="zh-CN" sz="2800" dirty="0"/>
              <a:t>O(V(V+E))</a:t>
            </a:r>
            <a:r>
              <a:rPr lang="zh-CN" altLang="en-US" sz="2800" dirty="0"/>
              <a:t>，不好。</a:t>
            </a:r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0306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59"/>
    </mc:Choice>
    <mc:Fallback xmlns="">
      <p:transition spd="slow" advTm="4905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48445" y="33265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70C0"/>
                </a:solidFill>
              </a:rPr>
              <a:t>“深搜优先生成树”求割点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772817"/>
            <a:ext cx="9443392" cy="4353347"/>
          </a:xfrm>
        </p:spPr>
        <p:txBody>
          <a:bodyPr/>
          <a:lstStyle/>
          <a:p>
            <a:r>
              <a:rPr lang="zh-CN" altLang="en-US" sz="2800" dirty="0"/>
              <a:t>在一个连通分量</a:t>
            </a:r>
            <a:r>
              <a:rPr lang="en-US" altLang="zh-CN" sz="2800" dirty="0"/>
              <a:t>G</a:t>
            </a:r>
            <a:r>
              <a:rPr lang="zh-CN" altLang="en-US" sz="2800" dirty="0"/>
              <a:t>中，对任意一个点</a:t>
            </a:r>
            <a:r>
              <a:rPr lang="en-US" altLang="zh-CN" sz="2800" dirty="0"/>
              <a:t>s</a:t>
            </a:r>
            <a:r>
              <a:rPr lang="zh-CN" altLang="en-US" sz="2800" dirty="0"/>
              <a:t>做</a:t>
            </a:r>
            <a:r>
              <a:rPr lang="en-US" altLang="zh-CN" sz="2800" dirty="0"/>
              <a:t>DFS</a:t>
            </a:r>
            <a:r>
              <a:rPr lang="zh-CN" altLang="en-US" sz="2800" dirty="0"/>
              <a:t>，能访问到所有点，产生一棵“深搜优先生成树”</a:t>
            </a:r>
            <a:r>
              <a:rPr lang="en-US" altLang="zh-CN" sz="2800" dirty="0"/>
              <a:t>T</a:t>
            </a:r>
            <a:r>
              <a:rPr lang="zh-CN" altLang="en-US" sz="2800" dirty="0"/>
              <a:t>。</a:t>
            </a: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定理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/>
              <a:t>：</a:t>
            </a:r>
            <a:r>
              <a:rPr lang="en-US" altLang="zh-CN" sz="2800" dirty="0"/>
              <a:t>T</a:t>
            </a:r>
            <a:r>
              <a:rPr lang="zh-CN" altLang="en-US" sz="2800" dirty="0"/>
              <a:t>的根结点</a:t>
            </a:r>
            <a:r>
              <a:rPr lang="en-US" altLang="zh-CN" sz="2800" dirty="0"/>
              <a:t>s</a:t>
            </a:r>
            <a:r>
              <a:rPr lang="zh-CN" altLang="en-US" sz="2800" dirty="0"/>
              <a:t>是割点，当且仅当</a:t>
            </a:r>
            <a:r>
              <a:rPr lang="en-US" altLang="zh-CN" sz="2800" dirty="0"/>
              <a:t>s</a:t>
            </a:r>
            <a:r>
              <a:rPr lang="zh-CN" altLang="en-US" sz="2800" dirty="0"/>
              <a:t>有</a:t>
            </a:r>
            <a:r>
              <a:rPr lang="en-US" altLang="zh-CN" sz="2800" dirty="0"/>
              <a:t>2</a:t>
            </a:r>
            <a:r>
              <a:rPr lang="zh-CN" altLang="en-US" sz="2800" dirty="0"/>
              <a:t>个或更多的子结点。</a:t>
            </a:r>
            <a:endParaRPr lang="en-US" altLang="zh-CN" sz="2800" dirty="0"/>
          </a:p>
          <a:p>
            <a:endParaRPr lang="en-US" altLang="zh-CN" sz="20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定理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en-US" sz="2800" dirty="0"/>
              <a:t>：</a:t>
            </a:r>
            <a:r>
              <a:rPr lang="en-US" altLang="zh-CN" sz="2800" dirty="0"/>
              <a:t>T</a:t>
            </a:r>
            <a:r>
              <a:rPr lang="zh-CN" altLang="en-US" sz="2800" dirty="0"/>
              <a:t>的非根结点</a:t>
            </a:r>
            <a:r>
              <a:rPr lang="en-US" altLang="zh-CN" sz="2800" dirty="0"/>
              <a:t>u</a:t>
            </a:r>
            <a:r>
              <a:rPr lang="zh-CN" altLang="en-US" sz="2800" dirty="0"/>
              <a:t>是割点，当且仅当</a:t>
            </a:r>
            <a:r>
              <a:rPr lang="en-US" altLang="zh-CN" sz="2800" dirty="0"/>
              <a:t>u</a:t>
            </a:r>
            <a:r>
              <a:rPr lang="zh-CN" altLang="en-US" sz="2800" dirty="0"/>
              <a:t>存在一个子结点</a:t>
            </a:r>
            <a:r>
              <a:rPr lang="en-US" altLang="zh-CN" sz="2800" dirty="0"/>
              <a:t>v</a:t>
            </a:r>
            <a:r>
              <a:rPr lang="zh-CN" altLang="en-US" sz="2800" dirty="0"/>
              <a:t>，</a:t>
            </a:r>
            <a:r>
              <a:rPr lang="en-US" altLang="zh-CN" sz="2800" dirty="0"/>
              <a:t>v</a:t>
            </a:r>
            <a:r>
              <a:rPr lang="zh-CN" altLang="en-US" sz="2800" dirty="0"/>
              <a:t>及其后代都没有回退边连回</a:t>
            </a:r>
            <a:r>
              <a:rPr lang="en-US" altLang="zh-CN" sz="2800" dirty="0"/>
              <a:t>u</a:t>
            </a:r>
            <a:r>
              <a:rPr lang="zh-CN" altLang="en-US" sz="2800" dirty="0"/>
              <a:t>的祖先。</a:t>
            </a:r>
          </a:p>
          <a:p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924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791"/>
    </mc:Choice>
    <mc:Fallback xmlns="">
      <p:transition spd="slow" advTm="4379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710875"/>
            <a:ext cx="9371384" cy="2574109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定理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T</a:t>
            </a:r>
            <a:r>
              <a:rPr lang="zh-CN" altLang="en-US" sz="2400" dirty="0"/>
              <a:t>的根结点</a:t>
            </a:r>
            <a:r>
              <a:rPr lang="en-US" altLang="zh-CN" sz="2400" dirty="0"/>
              <a:t>s</a:t>
            </a:r>
            <a:r>
              <a:rPr lang="zh-CN" altLang="en-US" sz="2400" dirty="0"/>
              <a:t>是割点，当前仅当</a:t>
            </a:r>
            <a:r>
              <a:rPr lang="en-US" altLang="zh-CN" sz="2400" dirty="0"/>
              <a:t>s</a:t>
            </a:r>
            <a:r>
              <a:rPr lang="zh-CN" altLang="en-US" sz="2400" dirty="0"/>
              <a:t>有</a:t>
            </a:r>
            <a:r>
              <a:rPr lang="en-US" altLang="zh-CN" sz="2400" dirty="0"/>
              <a:t>2</a:t>
            </a:r>
            <a:r>
              <a:rPr lang="zh-CN" altLang="en-US" sz="2400" dirty="0"/>
              <a:t>个或更多的子结点。</a:t>
            </a:r>
            <a:endParaRPr lang="en-US" altLang="zh-CN" sz="2400" dirty="0"/>
          </a:p>
          <a:p>
            <a:r>
              <a:rPr lang="zh-CN" altLang="en-US" sz="2400" dirty="0"/>
              <a:t>证明：如果</a:t>
            </a:r>
            <a:r>
              <a:rPr lang="en-US" altLang="zh-CN" sz="2400" dirty="0"/>
              <a:t>s</a:t>
            </a:r>
            <a:r>
              <a:rPr lang="zh-CN" altLang="en-US" sz="2400" dirty="0"/>
              <a:t>是割点，它会把图分成不相连的几部分，这几个部分都会生成子树；如果</a:t>
            </a:r>
            <a:r>
              <a:rPr lang="en-US" altLang="zh-CN" sz="2400" dirty="0"/>
              <a:t>s</a:t>
            </a:r>
            <a:r>
              <a:rPr lang="zh-CN" altLang="en-US" sz="2400" dirty="0"/>
              <a:t>不是割点，它只会连接一个子树。</a:t>
            </a:r>
            <a:endParaRPr lang="en-US" altLang="zh-CN" sz="2400" dirty="0"/>
          </a:p>
          <a:p>
            <a:r>
              <a:rPr lang="zh-CN" altLang="en-US" sz="2400" dirty="0"/>
              <a:t>例如</a:t>
            </a:r>
            <a:r>
              <a:rPr lang="en-US" altLang="zh-CN" sz="2400" dirty="0"/>
              <a:t>a</a:t>
            </a:r>
            <a:r>
              <a:rPr lang="zh-CN" altLang="en-US" sz="2400" dirty="0"/>
              <a:t>的生成树，</a:t>
            </a:r>
            <a:r>
              <a:rPr lang="en-US" altLang="zh-CN" sz="2400" dirty="0"/>
              <a:t>a</a:t>
            </a:r>
            <a:r>
              <a:rPr lang="zh-CN" altLang="en-US" sz="2400" dirty="0"/>
              <a:t>点是割点，它有子结点</a:t>
            </a:r>
            <a:r>
              <a:rPr lang="en-US" altLang="zh-CN" sz="2400" dirty="0"/>
              <a:t>b</a:t>
            </a:r>
            <a:r>
              <a:rPr lang="zh-CN" altLang="en-US" sz="2400" dirty="0"/>
              <a:t>和</a:t>
            </a:r>
            <a:r>
              <a:rPr lang="en-US" altLang="zh-CN" sz="2400" dirty="0"/>
              <a:t>c</a:t>
            </a:r>
            <a:r>
              <a:rPr lang="zh-CN" altLang="en-US" sz="2400" dirty="0"/>
              <a:t>。</a:t>
            </a:r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17410" name="Picture 2" descr="C:\Users\luo\AppData\Local\Temp\ksohtml13332\wp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1" y="3337421"/>
            <a:ext cx="5771601" cy="306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17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886"/>
    </mc:Choice>
    <mc:Fallback xmlns="">
      <p:transition spd="slow" advTm="4188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548681"/>
            <a:ext cx="9371384" cy="5577483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定理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/>
              <a:t>：</a:t>
            </a:r>
            <a:r>
              <a:rPr lang="en-US" altLang="zh-CN" sz="2400" dirty="0"/>
              <a:t>T</a:t>
            </a:r>
            <a:r>
              <a:rPr lang="zh-CN" altLang="en-US" sz="2400" dirty="0"/>
              <a:t>的非根结点</a:t>
            </a:r>
            <a:r>
              <a:rPr lang="en-US" altLang="zh-CN" sz="2400" dirty="0"/>
              <a:t>u</a:t>
            </a:r>
            <a:r>
              <a:rPr lang="zh-CN" altLang="en-US" sz="2400" dirty="0"/>
              <a:t>是割点，当且仅当</a:t>
            </a:r>
            <a:r>
              <a:rPr lang="en-US" altLang="zh-CN" sz="2400" dirty="0"/>
              <a:t>u</a:t>
            </a:r>
            <a:r>
              <a:rPr lang="zh-CN" altLang="en-US" sz="2400" dirty="0"/>
              <a:t>存在一个子结点</a:t>
            </a:r>
            <a:r>
              <a:rPr lang="en-US" altLang="zh-CN" sz="2400" dirty="0"/>
              <a:t>v</a:t>
            </a:r>
            <a:r>
              <a:rPr lang="zh-CN" altLang="en-US" sz="2400" dirty="0"/>
              <a:t>，</a:t>
            </a:r>
            <a:r>
              <a:rPr lang="en-US" altLang="zh-CN" sz="2400" dirty="0"/>
              <a:t>v</a:t>
            </a:r>
            <a:r>
              <a:rPr lang="zh-CN" altLang="en-US" sz="2400" dirty="0"/>
              <a:t>及其后代都没有回退边连回</a:t>
            </a:r>
            <a:r>
              <a:rPr lang="en-US" altLang="zh-CN" sz="2400" dirty="0"/>
              <a:t>u</a:t>
            </a:r>
            <a:r>
              <a:rPr lang="zh-CN" altLang="en-US" sz="2400" dirty="0"/>
              <a:t>的祖先。</a:t>
            </a:r>
          </a:p>
          <a:p>
            <a:r>
              <a:rPr lang="zh-CN" altLang="en-US" sz="2400" dirty="0"/>
              <a:t>证明：</a:t>
            </a:r>
            <a:r>
              <a:rPr lang="zh-CN" altLang="en-US" sz="2800" dirty="0"/>
              <a:t>如果</a:t>
            </a:r>
            <a:r>
              <a:rPr lang="en-US" altLang="zh-CN" sz="2800" dirty="0"/>
              <a:t>u</a:t>
            </a:r>
            <a:r>
              <a:rPr lang="zh-CN" altLang="en-US" sz="2800" dirty="0"/>
              <a:t>是割点，它会把图分成</a:t>
            </a:r>
            <a:r>
              <a:rPr lang="en-US" altLang="zh-CN" sz="2800" dirty="0"/>
              <a:t>2</a:t>
            </a:r>
            <a:r>
              <a:rPr lang="zh-CN" altLang="en-US" sz="2800" dirty="0"/>
              <a:t>部分或更多，其中至少一个后代肯定没有通过其它边连回</a:t>
            </a:r>
            <a:r>
              <a:rPr lang="en-US" altLang="zh-CN" sz="2800" dirty="0"/>
              <a:t>u</a:t>
            </a:r>
            <a:r>
              <a:rPr lang="zh-CN" altLang="en-US" sz="2800" dirty="0"/>
              <a:t>的祖先，否则图就就不会被分开了。</a:t>
            </a:r>
          </a:p>
          <a:p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17410" name="Picture 2" descr="C:\Users\luo\AppData\Local\Temp\ksohtml13332\wp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1" y="3337421"/>
            <a:ext cx="5771601" cy="306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87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60"/>
    </mc:Choice>
    <mc:Fallback xmlns="">
      <p:transition spd="slow" advTm="1236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722211"/>
            <a:ext cx="9587408" cy="1800200"/>
          </a:xfrm>
        </p:spPr>
        <p:txBody>
          <a:bodyPr/>
          <a:lstStyle/>
          <a:p>
            <a:r>
              <a:rPr lang="zh-CN" altLang="en-US" sz="2400" dirty="0"/>
              <a:t>例如右图中的</a:t>
            </a:r>
            <a:r>
              <a:rPr lang="en-US" altLang="zh-CN" sz="2400" dirty="0"/>
              <a:t>c</a:t>
            </a:r>
            <a:r>
              <a:rPr lang="zh-CN" altLang="en-US" sz="2400" dirty="0"/>
              <a:t>点，它的子结点只有一个</a:t>
            </a:r>
            <a:r>
              <a:rPr lang="en-US" altLang="zh-CN" sz="2400" dirty="0"/>
              <a:t>e</a:t>
            </a:r>
            <a:r>
              <a:rPr lang="zh-CN" altLang="en-US" sz="2400" dirty="0"/>
              <a:t>，而</a:t>
            </a:r>
            <a:r>
              <a:rPr lang="en-US" altLang="zh-CN" sz="2400" dirty="0"/>
              <a:t>e</a:t>
            </a:r>
            <a:r>
              <a:rPr lang="zh-CN" altLang="en-US" sz="2400" dirty="0"/>
              <a:t>后面有个子结点</a:t>
            </a:r>
            <a:r>
              <a:rPr lang="en-US" altLang="zh-CN" sz="2400" dirty="0"/>
              <a:t>d</a:t>
            </a:r>
            <a:r>
              <a:rPr lang="zh-CN" altLang="en-US" sz="2400" dirty="0"/>
              <a:t>有回退边连回了根结点</a:t>
            </a:r>
            <a:r>
              <a:rPr lang="en-US" altLang="zh-CN" sz="2400" dirty="0"/>
              <a:t>a</a:t>
            </a:r>
            <a:r>
              <a:rPr lang="zh-CN" altLang="en-US" sz="2400" dirty="0"/>
              <a:t>，所以</a:t>
            </a:r>
            <a:r>
              <a:rPr lang="en-US" altLang="zh-CN" sz="2400" dirty="0"/>
              <a:t>c</a:t>
            </a:r>
            <a:r>
              <a:rPr lang="zh-CN" altLang="en-US" sz="2400" dirty="0"/>
              <a:t>不是割点。</a:t>
            </a:r>
            <a:endParaRPr lang="en-US" altLang="zh-CN" sz="2400" dirty="0"/>
          </a:p>
          <a:p>
            <a:r>
              <a:rPr lang="zh-CN" altLang="en-US" sz="2400" dirty="0"/>
              <a:t>再看</a:t>
            </a:r>
            <a:r>
              <a:rPr lang="en-US" altLang="zh-CN" sz="2400" dirty="0"/>
              <a:t>e</a:t>
            </a:r>
            <a:r>
              <a:rPr lang="zh-CN" altLang="en-US" sz="2400" dirty="0"/>
              <a:t>点，有一个子结点</a:t>
            </a:r>
            <a:r>
              <a:rPr lang="en-US" altLang="zh-CN" sz="2400" dirty="0"/>
              <a:t>g</a:t>
            </a:r>
            <a:r>
              <a:rPr lang="zh-CN" altLang="en-US" sz="2400" dirty="0"/>
              <a:t>，没有回退边连回</a:t>
            </a:r>
            <a:r>
              <a:rPr lang="en-US" altLang="zh-CN" sz="2400" dirty="0"/>
              <a:t>e</a:t>
            </a:r>
            <a:r>
              <a:rPr lang="zh-CN" altLang="en-US" sz="2400" dirty="0"/>
              <a:t>的祖先，所以</a:t>
            </a:r>
            <a:r>
              <a:rPr lang="en-US" altLang="zh-CN" sz="2400" dirty="0"/>
              <a:t>e</a:t>
            </a:r>
            <a:r>
              <a:rPr lang="zh-CN" altLang="en-US" sz="2400" dirty="0"/>
              <a:t>是割点。</a:t>
            </a:r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17410" name="Picture 2" descr="C:\Users\luo\AppData\Local\Temp\ksohtml13332\wp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1" y="2852936"/>
            <a:ext cx="5771601" cy="306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墨迹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622920" y="4673520"/>
              <a:ext cx="718200" cy="768960"/>
            </p14:xfrm>
          </p:contentPart>
        </mc:Choice>
        <mc:Fallback xmlns="">
          <p:pic>
            <p:nvPicPr>
              <p:cNvPr id="2" name="墨迹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3560" y="4664160"/>
                <a:ext cx="736920" cy="78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11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610"/>
    </mc:Choice>
    <mc:Fallback xmlns="">
      <p:transition spd="slow" advTm="576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编程实现定理</a:t>
            </a:r>
            <a:r>
              <a:rPr lang="en-US" altLang="zh-CN" sz="3600" dirty="0">
                <a:solidFill>
                  <a:srgbClr val="0070C0"/>
                </a:solidFill>
              </a:rPr>
              <a:t>2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设</a:t>
            </a:r>
            <a:r>
              <a:rPr lang="en-US" altLang="zh-CN" sz="2400" dirty="0"/>
              <a:t>u</a:t>
            </a:r>
            <a:r>
              <a:rPr lang="zh-CN" altLang="en-US" sz="2400" dirty="0"/>
              <a:t>的一个直接后代是</a:t>
            </a:r>
            <a:r>
              <a:rPr lang="en-US" altLang="zh-CN" sz="2400" dirty="0"/>
              <a:t>v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定义</a:t>
            </a:r>
            <a:r>
              <a:rPr lang="en-US" altLang="zh-CN" sz="2400" dirty="0"/>
              <a:t>num[u]</a:t>
            </a:r>
            <a:r>
              <a:rPr lang="zh-CN" altLang="en-US" sz="2400" dirty="0"/>
              <a:t>，记录</a:t>
            </a:r>
            <a:r>
              <a:rPr lang="en-US" altLang="zh-CN" sz="2400" dirty="0"/>
              <a:t>DFS</a:t>
            </a:r>
            <a:r>
              <a:rPr lang="zh-CN" altLang="en-US" sz="2400" dirty="0"/>
              <a:t>对每个点的访问顺序，</a:t>
            </a:r>
            <a:r>
              <a:rPr lang="en-US" altLang="zh-CN" sz="2400" dirty="0"/>
              <a:t>num</a:t>
            </a:r>
            <a:r>
              <a:rPr lang="zh-CN" altLang="en-US" sz="2400" dirty="0"/>
              <a:t>值随着递推深度增加而变大。</a:t>
            </a:r>
          </a:p>
          <a:p>
            <a:r>
              <a:rPr lang="zh-CN" altLang="en-US" sz="2400" dirty="0"/>
              <a:t>定义</a:t>
            </a:r>
            <a:r>
              <a:rPr lang="en-US" altLang="zh-CN" sz="2400" dirty="0"/>
              <a:t>low[v]</a:t>
            </a:r>
            <a:r>
              <a:rPr lang="zh-CN" altLang="en-US" sz="2400" dirty="0"/>
              <a:t>，记录</a:t>
            </a:r>
            <a:r>
              <a:rPr lang="en-US" altLang="zh-CN" sz="2400" dirty="0"/>
              <a:t>v</a:t>
            </a:r>
            <a:r>
              <a:rPr lang="zh-CN" altLang="en-US" sz="2400" dirty="0"/>
              <a:t>和</a:t>
            </a:r>
            <a:r>
              <a:rPr lang="en-US" altLang="zh-CN" sz="2400" dirty="0"/>
              <a:t>v</a:t>
            </a:r>
            <a:r>
              <a:rPr lang="zh-CN" altLang="en-US" sz="2400" dirty="0"/>
              <a:t>的后代能连回到的祖先的</a:t>
            </a:r>
            <a:r>
              <a:rPr lang="en-US" altLang="zh-CN" sz="2400" dirty="0"/>
              <a:t>num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只要</a:t>
            </a:r>
            <a:r>
              <a:rPr lang="en-US" altLang="zh-CN" sz="2400" dirty="0"/>
              <a:t>low[v] ≥ num[u]</a:t>
            </a:r>
            <a:r>
              <a:rPr lang="zh-CN" altLang="en-US" sz="2400" dirty="0"/>
              <a:t>，就说明在</a:t>
            </a:r>
            <a:r>
              <a:rPr lang="en-US" altLang="zh-CN" sz="2400" dirty="0"/>
              <a:t>v</a:t>
            </a:r>
            <a:r>
              <a:rPr lang="zh-CN" altLang="en-US" sz="2400" dirty="0"/>
              <a:t>这个支路上，没有回退边连回</a:t>
            </a:r>
            <a:r>
              <a:rPr lang="en-US" altLang="zh-CN" sz="2400" dirty="0"/>
              <a:t>u</a:t>
            </a:r>
            <a:r>
              <a:rPr lang="zh-CN" altLang="en-US" sz="2400" dirty="0"/>
              <a:t>的祖先，最多退到</a:t>
            </a:r>
            <a:r>
              <a:rPr lang="en-US" altLang="zh-CN" sz="2400" dirty="0"/>
              <a:t>u</a:t>
            </a:r>
            <a:r>
              <a:rPr lang="zh-CN" altLang="en-US" sz="2400" dirty="0"/>
              <a:t>本身。</a:t>
            </a:r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129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08"/>
    </mc:Choice>
    <mc:Fallback xmlns="">
      <p:transition spd="slow" advTm="47708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1413</Words>
  <Application>Microsoft Office PowerPoint</Application>
  <PresentationFormat>宽屏</PresentationFormat>
  <Paragraphs>76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宋体</vt:lpstr>
      <vt:lpstr>Arial</vt:lpstr>
      <vt:lpstr>Calibri</vt:lpstr>
      <vt:lpstr>Calibri Light</vt:lpstr>
      <vt:lpstr>Wingdings</vt:lpstr>
      <vt:lpstr>默认设计模板</vt:lpstr>
      <vt:lpstr>10.4 无向图的连通性</vt:lpstr>
      <vt:lpstr>无向图的连通性</vt:lpstr>
      <vt:lpstr>双连通问题</vt:lpstr>
      <vt:lpstr>一个无向连通图G，有多少个割点？</vt:lpstr>
      <vt:lpstr>“深搜优先生成树”求割点</vt:lpstr>
      <vt:lpstr>PowerPoint 演示文稿</vt:lpstr>
      <vt:lpstr>PowerPoint 演示文稿</vt:lpstr>
      <vt:lpstr>PowerPoint 演示文稿</vt:lpstr>
      <vt:lpstr>编程实现定理2</vt:lpstr>
      <vt:lpstr>PowerPoint 演示文稿</vt:lpstr>
      <vt:lpstr>PowerPoint 演示文稿</vt:lpstr>
      <vt:lpstr>无向图：双连通分量</vt:lpstr>
      <vt:lpstr>PowerPoint 演示文稿</vt:lpstr>
      <vt:lpstr>计算点双连通分量</vt:lpstr>
      <vt:lpstr>PowerPoint 演示文稿</vt:lpstr>
      <vt:lpstr>计算边双连通分量</vt:lpstr>
      <vt:lpstr>“缩点”的技巧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1638</cp:revision>
  <dcterms:created xsi:type="dcterms:W3CDTF">2012-02-15T09:22:00Z</dcterms:created>
  <dcterms:modified xsi:type="dcterms:W3CDTF">2023-02-23T11:04:05Z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