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18"/>
  </p:notesMasterIdLst>
  <p:handoutMasterIdLst>
    <p:handoutMasterId r:id="rId19"/>
  </p:handoutMasterIdLst>
  <p:sldIdLst>
    <p:sldId id="702" r:id="rId2"/>
    <p:sldId id="703" r:id="rId3"/>
    <p:sldId id="704" r:id="rId4"/>
    <p:sldId id="705" r:id="rId5"/>
    <p:sldId id="706" r:id="rId6"/>
    <p:sldId id="707" r:id="rId7"/>
    <p:sldId id="708" r:id="rId8"/>
    <p:sldId id="709" r:id="rId9"/>
    <p:sldId id="710" r:id="rId10"/>
    <p:sldId id="711" r:id="rId11"/>
    <p:sldId id="713" r:id="rId12"/>
    <p:sldId id="714" r:id="rId13"/>
    <p:sldId id="715" r:id="rId14"/>
    <p:sldId id="716" r:id="rId15"/>
    <p:sldId id="717" r:id="rId16"/>
    <p:sldId id="720" r:id="rId17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  <p:cmAuthor id="3" name="未知用户1" initials="未知用户1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>
        <p:scale>
          <a:sx n="75" d="100"/>
          <a:sy n="75" d="100"/>
        </p:scale>
        <p:origin x="1959" y="89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E05150C9-70D6-4696-8AA8-694AFB20EAC0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3B45FA10-9586-4305-A39A-998DB2093593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4BBC5C60-9B41-42AC-8CFC-5FF92C738152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66225C08-41DE-45A6-A32A-7C9BC603CA93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47D70-719A-412E-BC56-969889F0EEAF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999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57413D-779E-44A9-803F-65ED83A4ADE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0035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27C22-93FF-47AB-8736-71A17B5BCC4A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821487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192B1-1576-4FE9-AAA1-FCA1EE881FB3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4139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D69CEF-E2D4-4080-B16D-60199CF6423F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9775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57130-7D1D-4C72-A2D2-AB2492C1296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6554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F3B8E5-C0CE-4863-B079-A69276AD1633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6588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EC948-E11B-43EB-9DD5-D9D87290F6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4473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0F2FEC-0E9D-482C-ABB0-1CB245CCFC3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0373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52ECC-AA9F-4D11-B2F6-83E8B4E94418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1151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4CC31-0791-45D7-804C-DFF5C7A5538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6115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D727C22-93FF-47AB-8736-71A17B5BCC4A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085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2017713" y="4699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10.5 </a:t>
            </a:r>
            <a:r>
              <a:rPr lang="zh-CN" altLang="en-US" smtClean="0">
                <a:solidFill>
                  <a:srgbClr val="FF0000"/>
                </a:solidFill>
              </a:rPr>
              <a:t>有向图的连通性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1412776"/>
            <a:ext cx="3276286" cy="4283541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68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53"/>
    </mc:Choice>
    <mc:Fallback xmlns="">
      <p:transition spd="slow" advTm="515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052736"/>
            <a:ext cx="9937104" cy="30963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）在反图</a:t>
            </a:r>
            <a:r>
              <a:rPr lang="en-US" altLang="zh-CN" sz="2400" dirty="0" err="1"/>
              <a:t>rG</a:t>
            </a:r>
            <a:r>
              <a:rPr lang="zh-CN" altLang="en-US" sz="2400" dirty="0"/>
              <a:t>上，再做一次</a:t>
            </a:r>
            <a:r>
              <a:rPr lang="en-US" altLang="zh-CN" sz="2400" dirty="0"/>
              <a:t>DFS</a:t>
            </a:r>
            <a:r>
              <a:rPr lang="zh-CN" altLang="en-US" sz="2400" dirty="0"/>
              <a:t>，顺序从标记最大的点开始到最小的点。</a:t>
            </a:r>
            <a:endParaRPr lang="en-US" altLang="zh-CN" sz="2400" dirty="0"/>
          </a:p>
          <a:p>
            <a:r>
              <a:rPr lang="zh-CN" altLang="en-US" sz="2400" dirty="0"/>
              <a:t>首先是点</a:t>
            </a:r>
            <a:r>
              <a:rPr lang="en-US" altLang="zh-CN" sz="2400" dirty="0"/>
              <a:t>f</a:t>
            </a:r>
            <a:r>
              <a:rPr lang="zh-CN" altLang="en-US" sz="2400" dirty="0"/>
              <a:t>，记录所有它能到达的点，这些点组成了第一个</a:t>
            </a:r>
            <a:r>
              <a:rPr lang="en-US" altLang="zh-CN" sz="2400" dirty="0"/>
              <a:t>SCC</a:t>
            </a:r>
            <a:r>
              <a:rPr lang="zh-CN" altLang="en-US" sz="2400" dirty="0"/>
              <a:t>，图</a:t>
            </a:r>
            <a:r>
              <a:rPr lang="en-US" altLang="zh-CN" sz="2400" dirty="0"/>
              <a:t> (2)</a:t>
            </a:r>
            <a:r>
              <a:rPr lang="zh-CN" altLang="en-US" sz="2400" dirty="0"/>
              <a:t>中点</a:t>
            </a:r>
            <a:r>
              <a:rPr lang="en-US" altLang="zh-CN" sz="2400" dirty="0"/>
              <a:t>f</a:t>
            </a:r>
            <a:r>
              <a:rPr lang="zh-CN" altLang="en-US" sz="2400" dirty="0"/>
              <a:t>只能到达自己，这是第</a:t>
            </a:r>
            <a:r>
              <a:rPr lang="en-US" altLang="zh-CN" sz="2400" dirty="0"/>
              <a:t>1</a:t>
            </a:r>
            <a:r>
              <a:rPr lang="zh-CN" altLang="en-US" sz="2400" dirty="0"/>
              <a:t>个</a:t>
            </a:r>
            <a:r>
              <a:rPr lang="en-US" altLang="zh-CN" sz="2400" dirty="0"/>
              <a:t>SCC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zh-CN" altLang="en-US" sz="2400" dirty="0"/>
              <a:t>删除</a:t>
            </a:r>
            <a:r>
              <a:rPr lang="en-US" altLang="zh-CN" sz="2400" dirty="0"/>
              <a:t>f</a:t>
            </a:r>
            <a:r>
              <a:rPr lang="zh-CN" altLang="en-US" sz="2400" dirty="0"/>
              <a:t>，从剩下最大的点继续</a:t>
            </a:r>
            <a:r>
              <a:rPr lang="en-US" altLang="zh-CN" sz="2400" dirty="0"/>
              <a:t>DFS</a:t>
            </a:r>
            <a:r>
              <a:rPr lang="zh-CN" altLang="en-US" sz="2400" dirty="0"/>
              <a:t>，这次是点</a:t>
            </a:r>
            <a:r>
              <a:rPr lang="en-US" altLang="zh-CN" sz="2400" dirty="0"/>
              <a:t>e</a:t>
            </a:r>
            <a:r>
              <a:rPr lang="zh-CN" altLang="en-US" sz="2400" dirty="0"/>
              <a:t>，是第</a:t>
            </a:r>
            <a:r>
              <a:rPr lang="en-US" altLang="zh-CN" sz="2400" dirty="0"/>
              <a:t>2</a:t>
            </a:r>
            <a:r>
              <a:rPr lang="zh-CN" altLang="en-US" sz="2400" dirty="0"/>
              <a:t>个</a:t>
            </a:r>
            <a:r>
              <a:rPr lang="en-US" altLang="zh-CN" sz="2400" dirty="0"/>
              <a:t>SCC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zh-CN" altLang="en-US" sz="2400" dirty="0"/>
              <a:t>最后从点</a:t>
            </a:r>
            <a:r>
              <a:rPr lang="en-US" altLang="zh-CN" sz="2400" dirty="0"/>
              <a:t>a</a:t>
            </a:r>
            <a:r>
              <a:rPr lang="zh-CN" altLang="en-US" sz="2400" dirty="0"/>
              <a:t>开始搜，返回</a:t>
            </a:r>
            <a:r>
              <a:rPr lang="en-US" altLang="zh-CN" sz="2400" dirty="0"/>
              <a:t>{c, d, b, a}</a:t>
            </a:r>
            <a:r>
              <a:rPr lang="zh-CN" altLang="en-US" sz="2400" dirty="0"/>
              <a:t>，这是第</a:t>
            </a:r>
            <a:r>
              <a:rPr lang="en-US" altLang="zh-CN" sz="2400" dirty="0"/>
              <a:t>3</a:t>
            </a:r>
            <a:r>
              <a:rPr lang="zh-CN" altLang="en-US" sz="2400" dirty="0"/>
              <a:t>个</a:t>
            </a:r>
            <a:r>
              <a:rPr lang="en-US" altLang="zh-CN" sz="2400" dirty="0"/>
              <a:t>SCC</a:t>
            </a:r>
            <a:r>
              <a:rPr lang="zh-CN" altLang="en-US" sz="2400" dirty="0"/>
              <a:t>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3985759"/>
            <a:ext cx="7596336" cy="214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9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639"/>
    </mc:Choice>
    <mc:Fallback xmlns="">
      <p:transition spd="slow" advTm="75639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>
                <a:solidFill>
                  <a:srgbClr val="0070C0"/>
                </a:solidFill>
              </a:rPr>
              <a:t>Tarjan</a:t>
            </a:r>
            <a:r>
              <a:rPr lang="zh-CN" altLang="en-US" sz="3600" dirty="0">
                <a:solidFill>
                  <a:srgbClr val="0070C0"/>
                </a:solidFill>
              </a:rPr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/>
              <a:t>Kosaraju</a:t>
            </a:r>
            <a:r>
              <a:rPr lang="zh-CN" altLang="en-US" sz="2800" dirty="0"/>
              <a:t>算法，是从图中一个一个地把</a:t>
            </a:r>
            <a:r>
              <a:rPr lang="en-US" altLang="zh-CN" sz="2800" dirty="0"/>
              <a:t>SCC“</a:t>
            </a:r>
            <a:r>
              <a:rPr lang="zh-CN" altLang="en-US" sz="2800" dirty="0"/>
              <a:t>挖”出来。</a:t>
            </a:r>
            <a:endParaRPr lang="en-US" altLang="zh-CN" sz="2800" dirty="0"/>
          </a:p>
          <a:p>
            <a:endParaRPr lang="en-US" altLang="zh-CN" sz="2400" dirty="0"/>
          </a:p>
          <a:p>
            <a:r>
              <a:rPr lang="en-US" altLang="zh-CN" sz="2800" dirty="0" err="1"/>
              <a:t>Tarjan</a:t>
            </a:r>
            <a:r>
              <a:rPr lang="zh-CN" altLang="en-US" sz="2800" dirty="0"/>
              <a:t>算法能在一次</a:t>
            </a:r>
            <a:r>
              <a:rPr lang="en-US" altLang="zh-CN" sz="2800" dirty="0"/>
              <a:t>DFS</a:t>
            </a:r>
            <a:r>
              <a:rPr lang="zh-CN" altLang="en-US" sz="2800" dirty="0"/>
              <a:t>中，把所有点都按</a:t>
            </a:r>
            <a:r>
              <a:rPr lang="en-US" altLang="zh-CN" sz="2800" dirty="0"/>
              <a:t>SCC</a:t>
            </a:r>
            <a:r>
              <a:rPr lang="zh-CN" altLang="en-US" sz="2800" dirty="0"/>
              <a:t>分开。</a:t>
            </a:r>
            <a:r>
              <a:rPr lang="en-US" altLang="zh-CN" sz="2800" dirty="0">
                <a:solidFill>
                  <a:srgbClr val="FF0000"/>
                </a:solidFill>
              </a:rPr>
              <a:t>	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717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20"/>
    </mc:Choice>
    <mc:Fallback xmlns="">
      <p:transition spd="slow" advTm="1712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定理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/>
              <a:t>：一个</a:t>
            </a:r>
            <a:r>
              <a:rPr lang="en-US" altLang="zh-CN" dirty="0"/>
              <a:t>SCC</a:t>
            </a:r>
            <a:r>
              <a:rPr lang="zh-CN" altLang="en-US" dirty="0"/>
              <a:t>，从其中任何一个点出发，都至少有一条路径能绕回到自己。</a:t>
            </a:r>
            <a:endParaRPr lang="en-US" altLang="zh-CN" dirty="0"/>
          </a:p>
          <a:p>
            <a:r>
              <a:rPr lang="zh-CN" altLang="en-US" dirty="0"/>
              <a:t>无向图</a:t>
            </a:r>
            <a:r>
              <a:rPr lang="en-US" altLang="zh-CN" dirty="0"/>
              <a:t>DFS</a:t>
            </a:r>
            <a:r>
              <a:rPr lang="zh-CN" altLang="en-US" dirty="0"/>
              <a:t>中求割点的</a:t>
            </a:r>
            <a:r>
              <a:rPr lang="en-US" altLang="zh-CN" dirty="0"/>
              <a:t>low[]</a:t>
            </a:r>
            <a:r>
              <a:rPr lang="zh-CN" altLang="en-US" dirty="0"/>
              <a:t>和</a:t>
            </a:r>
            <a:r>
              <a:rPr lang="en-US" altLang="zh-CN" dirty="0"/>
              <a:t>num[]</a:t>
            </a:r>
            <a:r>
              <a:rPr lang="zh-CN" altLang="en-US" dirty="0"/>
              <a:t>操作。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两者结合，就是</a:t>
            </a:r>
            <a:r>
              <a:rPr lang="en-US" altLang="zh-CN" dirty="0" err="1"/>
              <a:t>Tarjan</a:t>
            </a:r>
            <a:r>
              <a:rPr lang="zh-CN" altLang="en-US" dirty="0"/>
              <a:t>算法。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3809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60"/>
    </mc:Choice>
    <mc:Fallback xmlns="">
      <p:transition spd="slow" advTm="2926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9" y="3159147"/>
            <a:ext cx="5904135" cy="3086078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908720"/>
            <a:ext cx="9361040" cy="252028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图中有三个</a:t>
            </a:r>
            <a:r>
              <a:rPr lang="en-US" altLang="zh-CN" sz="2400" dirty="0"/>
              <a:t>SCC</a:t>
            </a:r>
            <a:r>
              <a:rPr lang="zh-CN" altLang="en-US" sz="2400" dirty="0"/>
              <a:t>：</a:t>
            </a:r>
            <a:r>
              <a:rPr lang="en-US" altLang="zh-CN" sz="2400" dirty="0"/>
              <a:t>{a, b, d, c}</a:t>
            </a:r>
            <a:r>
              <a:rPr lang="zh-CN" altLang="en-US" sz="2400" dirty="0"/>
              <a:t>、</a:t>
            </a:r>
            <a:r>
              <a:rPr lang="en-US" altLang="zh-CN" sz="2400" dirty="0"/>
              <a:t>{e}</a:t>
            </a:r>
            <a:r>
              <a:rPr lang="zh-CN" altLang="en-US" sz="2400" dirty="0"/>
              <a:t>、</a:t>
            </a:r>
            <a:r>
              <a:rPr lang="en-US" altLang="zh-CN" sz="2400" dirty="0"/>
              <a:t>{f}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图</a:t>
            </a:r>
            <a:r>
              <a:rPr lang="en-US" altLang="zh-CN" sz="2400" dirty="0"/>
              <a:t> (1)</a:t>
            </a:r>
            <a:r>
              <a:rPr lang="zh-CN" altLang="en-US" sz="2400" dirty="0"/>
              <a:t>是原图，图</a:t>
            </a:r>
            <a:r>
              <a:rPr lang="en-US" altLang="zh-CN" sz="2400" dirty="0"/>
              <a:t>(2)</a:t>
            </a:r>
            <a:r>
              <a:rPr lang="zh-CN" altLang="en-US" sz="2400" dirty="0"/>
              <a:t>对它做</a:t>
            </a:r>
            <a:r>
              <a:rPr lang="en-US" altLang="zh-CN" sz="2400" dirty="0"/>
              <a:t>DFS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zh-CN" altLang="en-US" sz="2400" dirty="0"/>
              <a:t>每个点左边的数字标记了</a:t>
            </a:r>
            <a:r>
              <a:rPr lang="en-US" altLang="zh-CN" sz="2400" dirty="0"/>
              <a:t>DFS</a:t>
            </a:r>
            <a:r>
              <a:rPr lang="zh-CN" altLang="en-US" sz="2400" dirty="0"/>
              <a:t>访问它的顺序，即</a:t>
            </a:r>
            <a:r>
              <a:rPr lang="en-US" altLang="zh-CN" sz="2400" dirty="0"/>
              <a:t>num[]</a:t>
            </a:r>
            <a:r>
              <a:rPr lang="zh-CN" altLang="en-US" sz="2400" dirty="0"/>
              <a:t>值；</a:t>
            </a:r>
            <a:endParaRPr lang="en-US" altLang="zh-CN" sz="2400" dirty="0"/>
          </a:p>
          <a:p>
            <a:r>
              <a:rPr lang="zh-CN" altLang="en-US" sz="2400" dirty="0"/>
              <a:t>右边划线数字是</a:t>
            </a:r>
            <a:r>
              <a:rPr lang="en-US" altLang="zh-CN" sz="2400" dirty="0"/>
              <a:t>low[]</a:t>
            </a:r>
            <a:r>
              <a:rPr lang="zh-CN" altLang="en-US" sz="2400" dirty="0"/>
              <a:t>值，即能返回到的最远祖先。</a:t>
            </a:r>
          </a:p>
          <a:p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3336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321"/>
    </mc:Choice>
    <mc:Fallback xmlns="">
      <p:transition spd="slow" advTm="4632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972" y="3189958"/>
            <a:ext cx="6192428" cy="3236768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908721"/>
            <a:ext cx="8229600" cy="5217443"/>
          </a:xfrm>
        </p:spPr>
        <p:txBody>
          <a:bodyPr/>
          <a:lstStyle/>
          <a:p>
            <a:r>
              <a:rPr lang="zh-CN" altLang="en-US" sz="2800" dirty="0"/>
              <a:t>图</a:t>
            </a:r>
            <a:r>
              <a:rPr lang="en-US" altLang="zh-CN" sz="2800" dirty="0"/>
              <a:t> (2)</a:t>
            </a:r>
            <a:r>
              <a:rPr lang="zh-CN" altLang="en-US" sz="2800" dirty="0"/>
              <a:t>的</a:t>
            </a:r>
            <a:r>
              <a:rPr lang="en-US" altLang="zh-CN" sz="2800" dirty="0"/>
              <a:t>low[]</a:t>
            </a:r>
            <a:r>
              <a:rPr lang="zh-CN" altLang="en-US" sz="2800" dirty="0"/>
              <a:t>值，有</a:t>
            </a:r>
            <a:r>
              <a:rPr lang="en-US" altLang="zh-CN" sz="2800" dirty="0"/>
              <a:t>3</a:t>
            </a:r>
            <a:r>
              <a:rPr lang="zh-CN" altLang="en-US" sz="2800" dirty="0"/>
              <a:t>部分：</a:t>
            </a:r>
            <a:endParaRPr lang="en-US" altLang="zh-CN" sz="2800" dirty="0"/>
          </a:p>
          <a:p>
            <a:pPr lvl="1"/>
            <a:r>
              <a:rPr lang="zh-CN" altLang="en-US" dirty="0"/>
              <a:t>等于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en-US" altLang="zh-CN" dirty="0"/>
              <a:t>{a, b, d, c}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/>
            <a:r>
              <a:rPr lang="zh-CN" altLang="en-US" dirty="0"/>
              <a:t>等于</a:t>
            </a:r>
            <a:r>
              <a:rPr lang="en-US" altLang="zh-CN" dirty="0"/>
              <a:t>4</a:t>
            </a:r>
            <a:r>
              <a:rPr lang="zh-CN" altLang="en-US" dirty="0"/>
              <a:t>的</a:t>
            </a:r>
            <a:r>
              <a:rPr lang="en-US" altLang="zh-CN" dirty="0"/>
              <a:t>{f}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/>
            <a:r>
              <a:rPr lang="zh-CN" altLang="en-US" dirty="0"/>
              <a:t>等于</a:t>
            </a:r>
            <a:r>
              <a:rPr lang="en-US" altLang="zh-CN" dirty="0"/>
              <a:t>5</a:t>
            </a:r>
            <a:r>
              <a:rPr lang="zh-CN" altLang="en-US" dirty="0"/>
              <a:t>的</a:t>
            </a:r>
            <a:r>
              <a:rPr lang="en-US" altLang="zh-CN" dirty="0"/>
              <a:t>{e}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sz="2800" dirty="0"/>
              <a:t>这就是三个</a:t>
            </a:r>
            <a:r>
              <a:rPr lang="en-US" altLang="zh-CN" sz="2800" dirty="0"/>
              <a:t>SCC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0368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281"/>
    </mc:Choice>
    <mc:Fallback xmlns="">
      <p:transition spd="slow" advTm="4428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每个点都有了自己的</a:t>
            </a:r>
            <a:r>
              <a:rPr lang="en-US" altLang="zh-CN" sz="2800" dirty="0"/>
              <a:t>low</a:t>
            </a:r>
            <a:r>
              <a:rPr lang="zh-CN" altLang="en-US" sz="2800" dirty="0"/>
              <a:t>值，相同</a:t>
            </a:r>
            <a:r>
              <a:rPr lang="en-US" altLang="zh-CN" sz="2800" dirty="0"/>
              <a:t>low</a:t>
            </a:r>
            <a:r>
              <a:rPr lang="zh-CN" altLang="en-US" sz="2800" dirty="0"/>
              <a:t>值的点属于一个</a:t>
            </a:r>
            <a:r>
              <a:rPr lang="en-US" altLang="zh-CN" sz="2800" dirty="0"/>
              <a:t>SCC</a:t>
            </a:r>
            <a:r>
              <a:rPr lang="zh-CN" altLang="en-US" sz="2800" dirty="0"/>
              <a:t>；只要再对所有点做一个查询，按</a:t>
            </a:r>
            <a:r>
              <a:rPr lang="en-US" altLang="zh-CN" sz="2800" dirty="0"/>
              <a:t>low</a:t>
            </a:r>
            <a:r>
              <a:rPr lang="zh-CN" altLang="en-US" sz="2800" dirty="0"/>
              <a:t>值分开就行了，其复杂度是</a:t>
            </a:r>
            <a:r>
              <a:rPr lang="en-US" altLang="zh-CN" sz="2800" dirty="0"/>
              <a:t>O(V)</a:t>
            </a:r>
            <a:r>
              <a:rPr lang="zh-CN" altLang="en-US" sz="2800" dirty="0"/>
              <a:t>。</a:t>
            </a: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更好的办法</a:t>
            </a:r>
            <a:r>
              <a:rPr lang="zh-CN" altLang="en-US" sz="2800" dirty="0"/>
              <a:t>：在</a:t>
            </a:r>
            <a:r>
              <a:rPr lang="en-US" altLang="zh-CN" sz="2800" dirty="0"/>
              <a:t>DFS</a:t>
            </a:r>
            <a:r>
              <a:rPr lang="zh-CN" altLang="en-US" sz="2800" dirty="0"/>
              <a:t>的同时，把点按</a:t>
            </a:r>
            <a:r>
              <a:rPr lang="en-US" altLang="zh-CN" sz="2800" dirty="0"/>
              <a:t>SCC</a:t>
            </a:r>
            <a:r>
              <a:rPr lang="zh-CN" altLang="en-US" sz="2800" dirty="0"/>
              <a:t>（有相同的</a:t>
            </a:r>
            <a:r>
              <a:rPr lang="en-US" altLang="zh-CN" sz="2800" dirty="0"/>
              <a:t>low</a:t>
            </a:r>
            <a:r>
              <a:rPr lang="zh-CN" altLang="en-US" sz="2800" dirty="0"/>
              <a:t>值）分开。</a:t>
            </a:r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5728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71"/>
    </mc:Choice>
    <mc:Fallback xmlns="">
      <p:transition spd="slow" advTm="30871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684784"/>
          </a:xfrm>
        </p:spPr>
        <p:txBody>
          <a:bodyPr/>
          <a:lstStyle/>
          <a:p>
            <a:r>
              <a:rPr lang="en-US" altLang="zh-CN" sz="2800" dirty="0" err="1"/>
              <a:t>Tarjan</a:t>
            </a:r>
            <a:r>
              <a:rPr lang="zh-CN" altLang="en-US" sz="2800" dirty="0"/>
              <a:t>算法的复杂度也是</a:t>
            </a:r>
            <a:r>
              <a:rPr lang="en-US" altLang="zh-CN" sz="2800" dirty="0"/>
              <a:t>O(V+E)</a:t>
            </a:r>
            <a:r>
              <a:rPr lang="zh-CN" altLang="en-US" sz="2800" dirty="0"/>
              <a:t>，但是它只做了一次</a:t>
            </a:r>
            <a:r>
              <a:rPr lang="en-US" altLang="zh-CN" sz="2800" dirty="0"/>
              <a:t>DFS</a:t>
            </a:r>
            <a:r>
              <a:rPr lang="zh-CN" altLang="en-US" sz="2800" dirty="0"/>
              <a:t>，比</a:t>
            </a:r>
            <a:r>
              <a:rPr lang="en-US" altLang="zh-CN" sz="2800" dirty="0" err="1"/>
              <a:t>Kosaraju</a:t>
            </a:r>
            <a:r>
              <a:rPr lang="zh-CN" altLang="en-US" sz="2800" dirty="0"/>
              <a:t>算法快。</a:t>
            </a:r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3204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55"/>
    </mc:Choice>
    <mc:Fallback xmlns="">
      <p:transition spd="slow" advTm="1425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3600" dirty="0">
                <a:solidFill>
                  <a:srgbClr val="FF0000"/>
                </a:solidFill>
              </a:rPr>
              <a:t>有向图的连通性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0070C0"/>
                </a:solidFill>
              </a:rPr>
              <a:t>强连通</a:t>
            </a:r>
            <a:r>
              <a:rPr lang="zh-CN" altLang="en-US" sz="2800" dirty="0"/>
              <a:t>。</a:t>
            </a:r>
            <a:r>
              <a:rPr lang="zh-CN" altLang="en-US" sz="2400" dirty="0"/>
              <a:t>在有向图</a:t>
            </a:r>
            <a:r>
              <a:rPr lang="en-US" altLang="zh-CN" sz="2400" dirty="0"/>
              <a:t>G</a:t>
            </a:r>
            <a:r>
              <a:rPr lang="zh-CN" altLang="en-US" sz="2400" dirty="0"/>
              <a:t>中，如果两个点</a:t>
            </a:r>
            <a:r>
              <a:rPr lang="en-US" altLang="zh-CN" sz="2400" dirty="0"/>
              <a:t>u</a:t>
            </a:r>
            <a:r>
              <a:rPr lang="zh-CN" altLang="en-US" sz="2400" dirty="0"/>
              <a:t>、</a:t>
            </a:r>
            <a:r>
              <a:rPr lang="en-US" altLang="zh-CN" sz="2400" dirty="0"/>
              <a:t>v</a:t>
            </a:r>
            <a:r>
              <a:rPr lang="zh-CN" altLang="en-US" sz="2400" dirty="0"/>
              <a:t>是互相可达的，即从</a:t>
            </a:r>
            <a:r>
              <a:rPr lang="en-US" altLang="zh-CN" sz="2400" dirty="0"/>
              <a:t>u</a:t>
            </a:r>
            <a:r>
              <a:rPr lang="zh-CN" altLang="en-US" sz="2400" dirty="0"/>
              <a:t>出发可以到达</a:t>
            </a:r>
            <a:r>
              <a:rPr lang="en-US" altLang="zh-CN" sz="2400" dirty="0"/>
              <a:t>v</a:t>
            </a:r>
            <a:r>
              <a:rPr lang="zh-CN" altLang="en-US" sz="2400" dirty="0"/>
              <a:t>，从</a:t>
            </a:r>
            <a:r>
              <a:rPr lang="en-US" altLang="zh-CN" sz="2400" dirty="0"/>
              <a:t>v</a:t>
            </a:r>
            <a:r>
              <a:rPr lang="zh-CN" altLang="en-US" sz="2400" dirty="0"/>
              <a:t>出发也能到达</a:t>
            </a:r>
            <a:r>
              <a:rPr lang="en-US" altLang="zh-CN" sz="2400" dirty="0"/>
              <a:t>u</a:t>
            </a:r>
            <a:r>
              <a:rPr lang="zh-CN" altLang="en-US" sz="2400" dirty="0"/>
              <a:t>，则称</a:t>
            </a:r>
            <a:r>
              <a:rPr lang="en-US" altLang="zh-CN" sz="2400" dirty="0"/>
              <a:t>u</a:t>
            </a:r>
            <a:r>
              <a:rPr lang="zh-CN" altLang="en-US" sz="2400" dirty="0"/>
              <a:t>和</a:t>
            </a:r>
            <a:r>
              <a:rPr lang="en-US" altLang="zh-CN" sz="2400" dirty="0"/>
              <a:t>v</a:t>
            </a:r>
            <a:r>
              <a:rPr lang="zh-CN" altLang="en-US" sz="2400" dirty="0"/>
              <a:t>是强连通的。如果</a:t>
            </a:r>
            <a:r>
              <a:rPr lang="en-US" altLang="zh-CN" sz="2400" dirty="0"/>
              <a:t>G</a:t>
            </a:r>
            <a:r>
              <a:rPr lang="zh-CN" altLang="en-US" sz="2400" dirty="0"/>
              <a:t>中任意</a:t>
            </a:r>
            <a:r>
              <a:rPr lang="en-US" altLang="zh-CN" sz="2400" dirty="0"/>
              <a:t>2</a:t>
            </a:r>
            <a:r>
              <a:rPr lang="zh-CN" altLang="en-US" sz="2400" dirty="0"/>
              <a:t>个点都是互相可达的，称</a:t>
            </a:r>
            <a:r>
              <a:rPr lang="en-US" altLang="zh-CN" sz="2400" dirty="0"/>
              <a:t>G</a:t>
            </a:r>
            <a:r>
              <a:rPr lang="zh-CN" altLang="en-US" sz="2400" dirty="0"/>
              <a:t>是强连通图。</a:t>
            </a:r>
            <a:endParaRPr lang="zh-CN" altLang="en-US" sz="2800" dirty="0"/>
          </a:p>
          <a:p>
            <a:r>
              <a:rPr lang="zh-CN" altLang="en-US" sz="2800" dirty="0">
                <a:solidFill>
                  <a:srgbClr val="0070C0"/>
                </a:solidFill>
              </a:rPr>
              <a:t>强连通分量</a:t>
            </a:r>
            <a:r>
              <a:rPr lang="zh-CN" altLang="en-US" sz="2800" b="1" dirty="0"/>
              <a:t>。</a:t>
            </a:r>
            <a:r>
              <a:rPr lang="zh-CN" altLang="en-US" sz="2400" dirty="0"/>
              <a:t>如果一个有向图</a:t>
            </a:r>
            <a:r>
              <a:rPr lang="en-US" altLang="zh-CN" sz="2400" dirty="0"/>
              <a:t>G</a:t>
            </a:r>
            <a:r>
              <a:rPr lang="zh-CN" altLang="en-US" sz="2400" dirty="0"/>
              <a:t>不是强连通图，那么可以把它分成多个子图，其中每个子图的内部是强连通的，而且这些子图已经扩展到最大，不能与子图外的任意点强连通。称这样的一个“极大强连通”子图是</a:t>
            </a:r>
            <a:r>
              <a:rPr lang="en-US" altLang="zh-CN" sz="2400" dirty="0"/>
              <a:t>G</a:t>
            </a:r>
            <a:r>
              <a:rPr lang="zh-CN" altLang="en-US" sz="2400" dirty="0"/>
              <a:t>的一个强连通分量（</a:t>
            </a:r>
            <a:r>
              <a:rPr lang="en-US" altLang="zh-CN" sz="2400" dirty="0"/>
              <a:t>Strongly Connected Component</a:t>
            </a:r>
            <a:r>
              <a:rPr lang="zh-CN" altLang="en-US" sz="2400" dirty="0"/>
              <a:t>，</a:t>
            </a:r>
            <a:r>
              <a:rPr lang="en-US" altLang="zh-CN" sz="2400" dirty="0"/>
              <a:t>SCC</a:t>
            </a:r>
            <a:r>
              <a:rPr lang="zh-CN" altLang="en-US" sz="2400" dirty="0"/>
              <a:t>）。</a:t>
            </a:r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6467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87"/>
    </mc:Choice>
    <mc:Fallback xmlns="">
      <p:transition spd="slow" advTm="5678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0070C0"/>
                </a:solidFill>
              </a:rPr>
              <a:t>G</a:t>
            </a:r>
            <a:r>
              <a:rPr lang="zh-CN" altLang="en-US" sz="3600" dirty="0">
                <a:solidFill>
                  <a:srgbClr val="0070C0"/>
                </a:solidFill>
              </a:rPr>
              <a:t>中有多少个</a:t>
            </a:r>
            <a:r>
              <a:rPr lang="en-US" altLang="zh-CN" sz="3600" dirty="0">
                <a:solidFill>
                  <a:srgbClr val="0070C0"/>
                </a:solidFill>
              </a:rPr>
              <a:t>SCC</a:t>
            </a:r>
            <a:r>
              <a:rPr lang="zh-CN" altLang="en-US" sz="3600" dirty="0">
                <a:solidFill>
                  <a:srgbClr val="0070C0"/>
                </a:solidFill>
              </a:rPr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SCC</a:t>
            </a:r>
            <a:r>
              <a:rPr lang="zh-CN" altLang="en-US" sz="2800" dirty="0"/>
              <a:t>的特征</a:t>
            </a:r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）出度和入度。一个点必须有出发的边，也有到达的边，才会与其它点强连通。</a:t>
            </a:r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）把一个</a:t>
            </a:r>
            <a:r>
              <a:rPr lang="en-US" altLang="zh-CN" sz="2800" dirty="0"/>
              <a:t>SCC</a:t>
            </a:r>
            <a:r>
              <a:rPr lang="zh-CN" altLang="en-US" sz="2800" dirty="0"/>
              <a:t>从</a:t>
            </a:r>
            <a:r>
              <a:rPr lang="en-US" altLang="zh-CN" sz="2800" dirty="0"/>
              <a:t>G</a:t>
            </a:r>
            <a:r>
              <a:rPr lang="zh-CN" altLang="en-US" sz="2800" dirty="0"/>
              <a:t>中挖掉，不影响其它点的强连通性。</a:t>
            </a:r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52226" name="Picture 2" descr="https://timgsa.baidu.com/timg?image&amp;quality=80&amp;size=b9999_10000&amp;sec=1557425566729&amp;di=e307de92118dacf3fab8272917243c2d&amp;imgtype=0&amp;src=http%3A%2F%2Fpic.qjimage.com%2Fph147%2Fhigh%2Fph6838-p0037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096" y="4444801"/>
            <a:ext cx="3040633" cy="227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57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97"/>
    </mc:Choice>
    <mc:Fallback xmlns="">
      <p:transition spd="slow" advTm="2949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5480" y="310937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solidFill>
                  <a:srgbClr val="0070C0"/>
                </a:solidFill>
              </a:rPr>
              <a:t>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5440" y="836713"/>
            <a:ext cx="9155360" cy="2736304"/>
          </a:xfrm>
        </p:spPr>
        <p:txBody>
          <a:bodyPr/>
          <a:lstStyle/>
          <a:p>
            <a:r>
              <a:rPr lang="zh-CN" altLang="en-US" sz="2400" dirty="0"/>
              <a:t>每个</a:t>
            </a:r>
            <a:r>
              <a:rPr lang="en-US" altLang="zh-CN" sz="2400" dirty="0"/>
              <a:t>SCC</a:t>
            </a:r>
            <a:r>
              <a:rPr lang="zh-CN" altLang="en-US" sz="2400" dirty="0"/>
              <a:t>内部是强连通的；</a:t>
            </a:r>
            <a:endParaRPr lang="en-US" altLang="zh-CN" sz="2400" dirty="0"/>
          </a:p>
          <a:p>
            <a:r>
              <a:rPr lang="zh-CN" altLang="en-US" sz="2400" dirty="0"/>
              <a:t>两个</a:t>
            </a:r>
            <a:r>
              <a:rPr lang="en-US" altLang="zh-CN" sz="2400" dirty="0"/>
              <a:t>SCC</a:t>
            </a:r>
            <a:r>
              <a:rPr lang="zh-CN" altLang="en-US" sz="2400" dirty="0"/>
              <a:t>之间只有单向道路连接。</a:t>
            </a:r>
            <a:endParaRPr lang="en-US" altLang="zh-CN" sz="2400" dirty="0"/>
          </a:p>
          <a:p>
            <a:r>
              <a:rPr lang="zh-CN" altLang="en-US" sz="2400" dirty="0"/>
              <a:t>把每个</a:t>
            </a:r>
            <a:r>
              <a:rPr lang="en-US" altLang="zh-CN" sz="2400" dirty="0"/>
              <a:t>SCC</a:t>
            </a:r>
            <a:r>
              <a:rPr lang="zh-CN" altLang="en-US" sz="2400" dirty="0"/>
              <a:t>虚拟成一个点，所有这些虚拟点构成的虚拟图，是一个有向无环图</a:t>
            </a:r>
            <a:r>
              <a:rPr lang="en-US" altLang="zh-CN" sz="2400" dirty="0"/>
              <a:t>DAG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zh-CN" altLang="en-US" sz="2400" dirty="0"/>
              <a:t>这个虚拟</a:t>
            </a:r>
            <a:r>
              <a:rPr lang="en-US" altLang="zh-CN" sz="2400" dirty="0"/>
              <a:t>DAG</a:t>
            </a:r>
            <a:r>
              <a:rPr lang="zh-CN" altLang="en-US" sz="2400" dirty="0"/>
              <a:t>图中的点与其它点都不是强连通的。</a:t>
            </a:r>
            <a:endParaRPr lang="en-US" altLang="zh-CN" sz="2400" dirty="0"/>
          </a:p>
          <a:p>
            <a:r>
              <a:rPr lang="en-US" altLang="zh-CN" sz="2400" dirty="0"/>
              <a:t>DAG</a:t>
            </a:r>
            <a:r>
              <a:rPr lang="zh-CN" altLang="en-US" sz="2400" dirty="0"/>
              <a:t>中的虚拟点的数量就是</a:t>
            </a:r>
            <a:r>
              <a:rPr lang="en-US" altLang="zh-CN" sz="2400" dirty="0">
                <a:solidFill>
                  <a:srgbClr val="FF0000"/>
                </a:solidFill>
              </a:rPr>
              <a:t>SCC</a:t>
            </a:r>
            <a:r>
              <a:rPr lang="zh-CN" altLang="en-US" sz="2400" dirty="0">
                <a:solidFill>
                  <a:srgbClr val="FF0000"/>
                </a:solidFill>
              </a:rPr>
              <a:t>的数量</a:t>
            </a:r>
            <a:r>
              <a:rPr lang="zh-CN" altLang="en-US" sz="2400" dirty="0"/>
              <a:t>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26626" name="Picture 2" descr="C:\Users\luo\AppData\Local\Temp\ksohtml13332\wps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760" y="3710170"/>
            <a:ext cx="8060768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00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02"/>
    </mc:Choice>
    <mc:Fallback xmlns="">
      <p:transition spd="slow" advTm="5720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暴力法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196752"/>
            <a:ext cx="9299376" cy="2088232"/>
          </a:xfrm>
        </p:spPr>
        <p:txBody>
          <a:bodyPr/>
          <a:lstStyle/>
          <a:p>
            <a:r>
              <a:rPr lang="zh-CN" altLang="en-US" sz="2800" dirty="0"/>
              <a:t>对每个点求连通性，然后进行比较，那些互相连通的点就组成了</a:t>
            </a:r>
            <a:r>
              <a:rPr lang="en-US" altLang="zh-CN" sz="2800" dirty="0"/>
              <a:t>SCC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对每个点都进行</a:t>
            </a:r>
            <a:r>
              <a:rPr lang="en-US" altLang="zh-CN" sz="2800" dirty="0"/>
              <a:t>DFS</a:t>
            </a:r>
            <a:r>
              <a:rPr lang="zh-CN" altLang="en-US" sz="2800" dirty="0"/>
              <a:t>搜索找连通性。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3861048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69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78"/>
    </mc:Choice>
    <mc:Fallback xmlns="">
      <p:transition spd="slow" advTm="3147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472" y="476673"/>
            <a:ext cx="8867328" cy="5649491"/>
          </a:xfrm>
        </p:spPr>
        <p:txBody>
          <a:bodyPr/>
          <a:lstStyle/>
          <a:p>
            <a:r>
              <a:rPr lang="zh-CN" altLang="en-US" sz="2400" dirty="0"/>
              <a:t>分别从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d</a:t>
            </a:r>
            <a:r>
              <a:rPr lang="zh-CN" altLang="en-US" sz="2400" dirty="0"/>
              <a:t>点出发，可以到达：</a:t>
            </a:r>
            <a:r>
              <a:rPr lang="en-US" altLang="zh-CN" sz="2400" dirty="0"/>
              <a:t>{a, b, c, d}</a:t>
            </a:r>
            <a:r>
              <a:rPr lang="zh-CN" altLang="en-US" sz="2400" dirty="0"/>
              <a:t>；</a:t>
            </a:r>
          </a:p>
          <a:p>
            <a:r>
              <a:rPr lang="zh-CN" altLang="en-US" sz="2400" dirty="0"/>
              <a:t>从</a:t>
            </a:r>
            <a:r>
              <a:rPr lang="en-US" altLang="zh-CN" sz="2400" dirty="0"/>
              <a:t>e</a:t>
            </a:r>
            <a:r>
              <a:rPr lang="zh-CN" altLang="en-US" sz="2400" dirty="0"/>
              <a:t>点出发可以到达：</a:t>
            </a:r>
            <a:r>
              <a:rPr lang="en-US" altLang="zh-CN" sz="2400" dirty="0"/>
              <a:t>{a, b, c, d, e}</a:t>
            </a:r>
            <a:r>
              <a:rPr lang="zh-CN" altLang="en-US" sz="2400" dirty="0"/>
              <a:t>；</a:t>
            </a:r>
          </a:p>
          <a:p>
            <a:r>
              <a:rPr lang="zh-CN" altLang="en-US" sz="2400" dirty="0"/>
              <a:t>从</a:t>
            </a:r>
            <a:r>
              <a:rPr lang="en-US" altLang="zh-CN" sz="2400" dirty="0"/>
              <a:t>f</a:t>
            </a:r>
            <a:r>
              <a:rPr lang="zh-CN" altLang="en-US" sz="2400" dirty="0"/>
              <a:t>点出发可以到达：</a:t>
            </a:r>
            <a:r>
              <a:rPr lang="en-US" altLang="zh-CN" sz="2400" dirty="0"/>
              <a:t>{a, b, c, d, e, f}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/>
              <a:t>最少的</a:t>
            </a:r>
            <a:r>
              <a:rPr lang="en-US" altLang="zh-CN" sz="2400" dirty="0"/>
              <a:t>{a, b, c, d}</a:t>
            </a:r>
            <a:r>
              <a:rPr lang="zh-CN" altLang="en-US" sz="2400" dirty="0"/>
              <a:t>是一个强连通分量，从图中挖掉它。</a:t>
            </a:r>
            <a:endParaRPr lang="en-US" altLang="zh-CN" sz="2400" dirty="0"/>
          </a:p>
          <a:p>
            <a:r>
              <a:rPr lang="zh-CN" altLang="en-US" sz="2400" dirty="0"/>
              <a:t>剩下最小的是</a:t>
            </a:r>
            <a:r>
              <a:rPr lang="en-US" altLang="zh-CN" sz="2400" dirty="0"/>
              <a:t>{e}</a:t>
            </a:r>
            <a:r>
              <a:rPr lang="zh-CN" altLang="en-US" sz="2400" dirty="0"/>
              <a:t>，再挖掉它。</a:t>
            </a:r>
            <a:endParaRPr lang="en-US" altLang="zh-CN" sz="2400" dirty="0"/>
          </a:p>
          <a:p>
            <a:r>
              <a:rPr lang="zh-CN" altLang="en-US" sz="2400" dirty="0"/>
              <a:t>最后是</a:t>
            </a:r>
            <a:r>
              <a:rPr lang="en-US" altLang="zh-CN" sz="2400" dirty="0"/>
              <a:t>{f}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得到</a:t>
            </a:r>
            <a:r>
              <a:rPr lang="en-US" altLang="zh-CN" sz="2400" dirty="0"/>
              <a:t>3</a:t>
            </a:r>
            <a:r>
              <a:rPr lang="zh-CN" altLang="en-US" sz="2400" dirty="0"/>
              <a:t>个</a:t>
            </a:r>
            <a:r>
              <a:rPr lang="en-US" altLang="zh-CN" sz="2400" dirty="0"/>
              <a:t>SCC</a:t>
            </a:r>
            <a:r>
              <a:rPr lang="zh-CN" altLang="en-US" sz="2400" dirty="0"/>
              <a:t>：</a:t>
            </a:r>
            <a:r>
              <a:rPr lang="en-US" altLang="zh-CN" sz="2400" dirty="0"/>
              <a:t>{a, b, c, d}</a:t>
            </a:r>
            <a:r>
              <a:rPr lang="zh-CN" altLang="en-US" sz="2400" dirty="0"/>
              <a:t>、</a:t>
            </a:r>
            <a:r>
              <a:rPr lang="en-US" altLang="zh-CN" sz="2400" dirty="0"/>
              <a:t>{e}</a:t>
            </a:r>
            <a:r>
              <a:rPr lang="zh-CN" altLang="en-US" sz="2400" dirty="0"/>
              <a:t>、</a:t>
            </a:r>
            <a:r>
              <a:rPr lang="en-US" altLang="zh-CN" sz="2400" dirty="0"/>
              <a:t>{f}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/>
              <a:t>暴力法的复杂度：</a:t>
            </a:r>
            <a:r>
              <a:rPr lang="en-US" altLang="zh-CN" sz="2400" dirty="0"/>
              <a:t>O(V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+E)</a:t>
            </a:r>
            <a:r>
              <a:rPr lang="zh-CN" altLang="en-US" sz="2400" dirty="0"/>
              <a:t>。</a:t>
            </a:r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4209475"/>
            <a:ext cx="6324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1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116"/>
    </mc:Choice>
    <mc:Fallback xmlns="">
      <p:transition spd="slow" advTm="7711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求</a:t>
            </a:r>
            <a:r>
              <a:rPr lang="en-US" altLang="zh-CN" sz="3600" dirty="0">
                <a:solidFill>
                  <a:srgbClr val="0070C0"/>
                </a:solidFill>
              </a:rPr>
              <a:t>SCC</a:t>
            </a:r>
            <a:r>
              <a:rPr lang="zh-CN" altLang="en-US" sz="3600" dirty="0">
                <a:solidFill>
                  <a:srgbClr val="0070C0"/>
                </a:solidFill>
              </a:rPr>
              <a:t>的三种高效算法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95600" y="1430111"/>
            <a:ext cx="7715200" cy="2332569"/>
          </a:xfrm>
        </p:spPr>
        <p:txBody>
          <a:bodyPr/>
          <a:lstStyle/>
          <a:p>
            <a:r>
              <a:rPr lang="en-US" altLang="zh-CN" sz="2800" dirty="0" err="1"/>
              <a:t>Kosaraju</a:t>
            </a:r>
            <a:endParaRPr lang="en-US" altLang="zh-CN" sz="2800" dirty="0"/>
          </a:p>
          <a:p>
            <a:r>
              <a:rPr lang="en-US" altLang="zh-CN" sz="2800" dirty="0" err="1"/>
              <a:t>Tarjan</a:t>
            </a:r>
            <a:endParaRPr lang="en-US" altLang="zh-CN" sz="2800" dirty="0"/>
          </a:p>
          <a:p>
            <a:r>
              <a:rPr lang="en-US" altLang="zh-CN" sz="2800" dirty="0" err="1"/>
              <a:t>Garbow</a:t>
            </a:r>
            <a:endParaRPr lang="en-US" altLang="zh-CN" sz="2800" dirty="0"/>
          </a:p>
          <a:p>
            <a:r>
              <a:rPr lang="zh-CN" altLang="en-US" sz="2800" dirty="0"/>
              <a:t>复杂度都是</a:t>
            </a:r>
            <a:r>
              <a:rPr lang="en-US" altLang="zh-CN" sz="2800" dirty="0"/>
              <a:t>O(V+E)</a:t>
            </a:r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30" y="3740975"/>
            <a:ext cx="4570340" cy="293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9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344"/>
    </mc:Choice>
    <mc:Fallback xmlns="">
      <p:transition spd="slow" advTm="30344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620688"/>
            <a:ext cx="8229600" cy="796950"/>
          </a:xfrm>
        </p:spPr>
        <p:txBody>
          <a:bodyPr/>
          <a:lstStyle/>
          <a:p>
            <a:r>
              <a:rPr lang="en-US" altLang="zh-CN" sz="3200" dirty="0" err="1">
                <a:solidFill>
                  <a:srgbClr val="0070C0"/>
                </a:solidFill>
              </a:rPr>
              <a:t>Kosaraju</a:t>
            </a:r>
            <a:r>
              <a:rPr lang="zh-CN" altLang="en-US" sz="3200" dirty="0">
                <a:solidFill>
                  <a:srgbClr val="0070C0"/>
                </a:solidFill>
              </a:rPr>
              <a:t>算法：“反图” 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1464" y="1600201"/>
            <a:ext cx="9073008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）一个有向图图</a:t>
            </a:r>
            <a:r>
              <a:rPr lang="en-US" altLang="zh-CN" sz="2400" dirty="0"/>
              <a:t>G</a:t>
            </a:r>
            <a:r>
              <a:rPr lang="zh-CN" altLang="en-US" sz="2400" dirty="0"/>
              <a:t>，把</a:t>
            </a:r>
            <a:r>
              <a:rPr lang="en-US" altLang="zh-CN" sz="2400" dirty="0"/>
              <a:t>G</a:t>
            </a:r>
            <a:r>
              <a:rPr lang="zh-CN" altLang="en-US" sz="2400" dirty="0"/>
              <a:t>所有的边反向，建立反图</a:t>
            </a:r>
            <a:r>
              <a:rPr lang="en-US" altLang="zh-CN" sz="2400" dirty="0" err="1"/>
              <a:t>rG</a:t>
            </a:r>
            <a:r>
              <a:rPr lang="zh-CN" altLang="en-US" sz="2400" dirty="0"/>
              <a:t>，反图</a:t>
            </a:r>
            <a:r>
              <a:rPr lang="en-US" altLang="zh-CN" sz="2400" dirty="0" err="1"/>
              <a:t>rG</a:t>
            </a:r>
            <a:r>
              <a:rPr lang="zh-CN" altLang="en-US" sz="2400" dirty="0"/>
              <a:t>不会改变原图</a:t>
            </a:r>
            <a:r>
              <a:rPr lang="en-US" altLang="zh-CN" sz="2400" dirty="0"/>
              <a:t>G</a:t>
            </a:r>
            <a:r>
              <a:rPr lang="zh-CN" altLang="en-US" sz="2400" dirty="0"/>
              <a:t>的强连通性。图</a:t>
            </a:r>
            <a:r>
              <a:rPr lang="en-US" altLang="zh-CN" sz="2400" dirty="0"/>
              <a:t>G</a:t>
            </a:r>
            <a:r>
              <a:rPr lang="zh-CN" altLang="en-US" sz="2400" dirty="0"/>
              <a:t>的</a:t>
            </a:r>
            <a:r>
              <a:rPr lang="en-US" altLang="zh-CN" sz="2400" dirty="0"/>
              <a:t>SCC</a:t>
            </a:r>
            <a:r>
              <a:rPr lang="zh-CN" altLang="en-US" sz="2400" dirty="0"/>
              <a:t>数量与</a:t>
            </a:r>
            <a:r>
              <a:rPr lang="en-US" altLang="zh-CN" sz="2400" dirty="0" err="1"/>
              <a:t>rG</a:t>
            </a:r>
            <a:r>
              <a:rPr lang="zh-CN" altLang="en-US" sz="2400" dirty="0"/>
              <a:t>的</a:t>
            </a:r>
            <a:r>
              <a:rPr lang="en-US" altLang="zh-CN" sz="2400" dirty="0"/>
              <a:t>SCC</a:t>
            </a:r>
            <a:r>
              <a:rPr lang="zh-CN" altLang="en-US" sz="2400" dirty="0"/>
              <a:t>相同。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）对原图</a:t>
            </a:r>
            <a:r>
              <a:rPr lang="en-US" altLang="zh-CN" sz="2400" dirty="0"/>
              <a:t>G</a:t>
            </a:r>
            <a:r>
              <a:rPr lang="zh-CN" altLang="en-US" sz="2400" dirty="0"/>
              <a:t>和反图</a:t>
            </a:r>
            <a:r>
              <a:rPr lang="en-US" altLang="zh-CN" sz="2400" dirty="0" err="1"/>
              <a:t>rG</a:t>
            </a:r>
            <a:r>
              <a:rPr lang="zh-CN" altLang="en-US" sz="2400" dirty="0"/>
              <a:t>各做一次</a:t>
            </a:r>
            <a:r>
              <a:rPr lang="en-US" altLang="zh-CN" sz="2400" dirty="0"/>
              <a:t>DFS</a:t>
            </a:r>
            <a:r>
              <a:rPr lang="zh-CN" altLang="en-US" sz="2400" dirty="0"/>
              <a:t>，可以确定</a:t>
            </a:r>
            <a:r>
              <a:rPr lang="en-US" altLang="zh-CN" sz="2400" dirty="0"/>
              <a:t>SCC</a:t>
            </a:r>
            <a:r>
              <a:rPr lang="zh-CN" altLang="en-US" sz="2400" dirty="0"/>
              <a:t>数量。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7" y="3573016"/>
            <a:ext cx="5254377" cy="239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9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584"/>
    </mc:Choice>
    <mc:Fallback xmlns="">
      <p:transition spd="slow" advTm="2958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算法步骤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9456" y="1124745"/>
            <a:ext cx="9011344" cy="242920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）在</a:t>
            </a:r>
            <a:r>
              <a:rPr lang="en-US" altLang="zh-CN" sz="2800" dirty="0"/>
              <a:t>G</a:t>
            </a:r>
            <a:r>
              <a:rPr lang="zh-CN" altLang="en-US" sz="2800" dirty="0"/>
              <a:t>上做一次</a:t>
            </a:r>
            <a:r>
              <a:rPr lang="en-US" altLang="zh-CN" sz="2800" dirty="0"/>
              <a:t>DFS</a:t>
            </a:r>
            <a:r>
              <a:rPr lang="zh-CN" altLang="en-US" sz="2800" dirty="0"/>
              <a:t>，标记点的先后顺序（拓扑排序）。</a:t>
            </a:r>
            <a:endParaRPr lang="en-US" altLang="zh-CN" sz="2800" dirty="0"/>
          </a:p>
          <a:p>
            <a:r>
              <a:rPr lang="en-US" altLang="zh-CN" sz="2800" dirty="0"/>
              <a:t>DFS</a:t>
            </a:r>
            <a:r>
              <a:rPr lang="zh-CN" altLang="en-US" sz="2800" dirty="0"/>
              <a:t>返回的结果是：</a:t>
            </a:r>
            <a:r>
              <a:rPr lang="en-US" altLang="zh-CN" sz="2800" dirty="0"/>
              <a:t>c</a:t>
            </a:r>
            <a:r>
              <a:rPr lang="zh-CN" altLang="en-US" sz="2800" dirty="0"/>
              <a:t>、</a:t>
            </a:r>
            <a:r>
              <a:rPr lang="en-US" altLang="zh-CN" sz="2800" dirty="0"/>
              <a:t>d</a:t>
            </a:r>
            <a:r>
              <a:rPr lang="zh-CN" altLang="en-US" sz="2800" dirty="0"/>
              <a:t>、</a:t>
            </a:r>
            <a:r>
              <a:rPr lang="en-US" altLang="zh-CN" sz="2800" dirty="0"/>
              <a:t>b</a:t>
            </a:r>
            <a:r>
              <a:rPr lang="zh-CN" altLang="en-US" sz="2800" dirty="0"/>
              <a:t>、</a:t>
            </a:r>
            <a:r>
              <a:rPr lang="en-US" altLang="zh-CN" sz="2800" dirty="0"/>
              <a:t>a</a:t>
            </a:r>
            <a:r>
              <a:rPr lang="zh-CN" altLang="en-US" sz="2800" dirty="0"/>
              <a:t>、</a:t>
            </a:r>
            <a:r>
              <a:rPr lang="en-US" altLang="zh-CN" sz="2800" dirty="0"/>
              <a:t>e</a:t>
            </a:r>
            <a:r>
              <a:rPr lang="zh-CN" altLang="en-US" sz="2800" dirty="0"/>
              <a:t>、</a:t>
            </a:r>
            <a:r>
              <a:rPr lang="en-US" altLang="zh-CN" sz="2800" dirty="0"/>
              <a:t>f</a:t>
            </a:r>
          </a:p>
          <a:p>
            <a:r>
              <a:rPr lang="zh-CN" altLang="en-US" sz="2800" dirty="0"/>
              <a:t>不管从哪个点开始</a:t>
            </a:r>
            <a:r>
              <a:rPr lang="en-US" altLang="zh-CN" sz="2800" dirty="0"/>
              <a:t>DFS</a:t>
            </a:r>
            <a:r>
              <a:rPr lang="zh-CN" altLang="en-US" sz="2800" dirty="0"/>
              <a:t>，</a:t>
            </a:r>
            <a:r>
              <a:rPr lang="en-US" altLang="zh-CN" sz="2800" b="1" i="1" dirty="0"/>
              <a:t>f</a:t>
            </a:r>
            <a:r>
              <a:rPr lang="zh-CN" altLang="en-US" sz="2800" b="1" i="1" dirty="0"/>
              <a:t>的标记肯定最大</a:t>
            </a:r>
            <a:r>
              <a:rPr lang="zh-CN" altLang="en-US" sz="2800" dirty="0"/>
              <a:t>，这是拓扑排序的原理</a:t>
            </a:r>
          </a:p>
          <a:p>
            <a:pPr marL="0" indent="0">
              <a:buNone/>
            </a:pPr>
            <a:endParaRPr lang="zh-CN" altLang="en-US" sz="2800" dirty="0"/>
          </a:p>
          <a:p>
            <a:pPr marL="0" indent="0">
              <a:buNone/>
            </a:pPr>
            <a:endParaRPr lang="zh-CN" altLang="en-US" sz="2800" dirty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785" y="4154156"/>
            <a:ext cx="3586361" cy="242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7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135"/>
    </mc:Choice>
    <mc:Fallback xmlns="">
      <p:transition spd="slow" advTm="64135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1059</Words>
  <Application>Microsoft Office PowerPoint</Application>
  <PresentationFormat>宽屏</PresentationFormat>
  <Paragraphs>79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宋体</vt:lpstr>
      <vt:lpstr>Arial</vt:lpstr>
      <vt:lpstr>Calibri</vt:lpstr>
      <vt:lpstr>Calibri Light</vt:lpstr>
      <vt:lpstr>Wingdings</vt:lpstr>
      <vt:lpstr>默认设计模板</vt:lpstr>
      <vt:lpstr>10.5 有向图的连通性</vt:lpstr>
      <vt:lpstr>有向图的连通性</vt:lpstr>
      <vt:lpstr>G中有多少个SCC？</vt:lpstr>
      <vt:lpstr>思路</vt:lpstr>
      <vt:lpstr>暴力法</vt:lpstr>
      <vt:lpstr>PowerPoint 演示文稿</vt:lpstr>
      <vt:lpstr>求SCC的三种高效算法</vt:lpstr>
      <vt:lpstr>Kosaraju算法：“反图” 技术</vt:lpstr>
      <vt:lpstr>算法步骤</vt:lpstr>
      <vt:lpstr>PowerPoint 演示文稿</vt:lpstr>
      <vt:lpstr>Tarjan算法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1635</cp:revision>
  <dcterms:created xsi:type="dcterms:W3CDTF">2012-02-15T09:22:00Z</dcterms:created>
  <dcterms:modified xsi:type="dcterms:W3CDTF">2023-02-23T11:04:54Z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