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99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10.7 2-SAT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"/>
    </mc:Choice>
    <mc:Fallback xmlns="">
      <p:transition spd="slow" advTm="42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用图表示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zh-CN" altLang="en-US" sz="3600" dirty="0">
                <a:solidFill>
                  <a:srgbClr val="0070C0"/>
                </a:solidFill>
              </a:rPr>
              <a:t>、</a:t>
            </a:r>
            <a:r>
              <a:rPr lang="en-US" altLang="zh-CN" sz="3600" dirty="0">
                <a:solidFill>
                  <a:srgbClr val="0070C0"/>
                </a:solidFill>
              </a:rPr>
              <a:t>B</a:t>
            </a:r>
            <a:r>
              <a:rPr lang="zh-CN" altLang="en-US" sz="3600" dirty="0">
                <a:solidFill>
                  <a:srgbClr val="0070C0"/>
                </a:solidFill>
              </a:rPr>
              <a:t>的矛盾关系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2555428"/>
            <a:ext cx="7038965" cy="26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6"/>
    </mc:Choice>
    <mc:Fallback xmlns="">
      <p:transition spd="slow" advTm="1301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363272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）合法的出席组合和强连通分量</a:t>
            </a:r>
            <a:r>
              <a:rPr lang="en-US" altLang="zh-CN" sz="3200" dirty="0">
                <a:solidFill>
                  <a:srgbClr val="0070C0"/>
                </a:solidFill>
              </a:rPr>
              <a:t>SCC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在最后的图中，形成了多个强连通分量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SCC</a:t>
            </a:r>
            <a:r>
              <a:rPr lang="zh-CN" altLang="en-US" dirty="0"/>
              <a:t>内部的点都互相依赖。如果有一个出席，那么这个</a:t>
            </a:r>
            <a:r>
              <a:rPr lang="en-US" altLang="zh-CN" dirty="0"/>
              <a:t>SCC</a:t>
            </a:r>
            <a:r>
              <a:rPr lang="zh-CN" altLang="en-US" dirty="0"/>
              <a:t>内部的所有人都要出席。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SCC</a:t>
            </a:r>
            <a:r>
              <a:rPr lang="zh-CN" altLang="en-US" dirty="0"/>
              <a:t>内部不应该有夫妻关系，因为夫妻只能出席一人。</a:t>
            </a:r>
            <a:endParaRPr lang="en-US" altLang="zh-CN" dirty="0"/>
          </a:p>
          <a:p>
            <a:r>
              <a:rPr lang="zh-CN" altLang="en-US" dirty="0"/>
              <a:t>只要所有的</a:t>
            </a:r>
            <a:r>
              <a:rPr lang="en-US" altLang="zh-CN" dirty="0"/>
              <a:t>SCC</a:t>
            </a:r>
            <a:r>
              <a:rPr lang="zh-CN" altLang="en-US" dirty="0"/>
              <a:t>内部都没有夫妻，就会有合法的出席组合。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2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2"/>
    </mc:Choice>
    <mc:Fallback xmlns="">
      <p:transition spd="slow" advTm="2845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8580" y="354946"/>
            <a:ext cx="447484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2-SAT</a:t>
            </a:r>
            <a:r>
              <a:rPr lang="zh-CN" altLang="en-US" sz="3600" dirty="0">
                <a:solidFill>
                  <a:srgbClr val="0070C0"/>
                </a:solidFill>
              </a:rPr>
              <a:t>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根据给定的限制条件建图；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SCC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如果每个</a:t>
            </a:r>
            <a:r>
              <a:rPr lang="en-US" altLang="zh-CN" dirty="0"/>
              <a:t>SCC</a:t>
            </a:r>
            <a:r>
              <a:rPr lang="zh-CN" altLang="en-US" dirty="0"/>
              <a:t>内都没有夫妻，就说明有合法的出席组合。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5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4"/>
    </mc:Choice>
    <mc:Fallback xmlns="">
      <p:transition spd="slow" advTm="129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548680"/>
            <a:ext cx="3960440" cy="850106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0000"/>
                </a:solidFill>
              </a:rPr>
              <a:t>2-SAT</a:t>
            </a:r>
            <a:r>
              <a:rPr lang="zh-CN" altLang="en-US" sz="3600" dirty="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600201"/>
            <a:ext cx="8568952" cy="4525963"/>
          </a:xfrm>
        </p:spPr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（</a:t>
            </a:r>
            <a:r>
              <a:rPr lang="en-US" altLang="zh-CN" dirty="0"/>
              <a:t>Satisfiability</a:t>
            </a:r>
            <a:r>
              <a:rPr lang="zh-CN" altLang="en-US" dirty="0"/>
              <a:t>）问题：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个布尔变量（布尔变量的特点是只有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两个值），其中一些布尔变量相互之间有限制关系；</a:t>
            </a:r>
            <a:endParaRPr lang="en-US" altLang="zh-CN" dirty="0"/>
          </a:p>
          <a:p>
            <a:pPr lvl="1"/>
            <a:r>
              <a:rPr lang="zh-CN" altLang="en-US" dirty="0"/>
              <a:t>用所有</a:t>
            </a:r>
            <a:r>
              <a:rPr lang="en-US" altLang="zh-CN" dirty="0"/>
              <a:t>n</a:t>
            </a:r>
            <a:r>
              <a:rPr lang="zh-CN" altLang="en-US" dirty="0"/>
              <a:t>个布尔变量组成序列，使得其满足所有限制关系；</a:t>
            </a:r>
            <a:endParaRPr lang="en-US" altLang="zh-CN" dirty="0"/>
          </a:p>
          <a:p>
            <a:pPr lvl="1"/>
            <a:r>
              <a:rPr lang="zh-CN" altLang="en-US" dirty="0"/>
              <a:t>判断序列是否存在？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2-SAT</a:t>
            </a:r>
            <a:r>
              <a:rPr lang="zh-CN" altLang="en-US" dirty="0"/>
              <a:t>问题：每个限制关系只涉及到</a:t>
            </a:r>
            <a:r>
              <a:rPr lang="en-US" altLang="zh-CN" dirty="0"/>
              <a:t>2</a:t>
            </a:r>
            <a:r>
              <a:rPr lang="zh-CN" altLang="en-US" dirty="0"/>
              <a:t>个变量。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11"/>
    </mc:Choice>
    <mc:Fallback xmlns="">
      <p:transition spd="slow" advTm="34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522529"/>
            <a:ext cx="8856984" cy="2482536"/>
          </a:xfrm>
        </p:spPr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对夫妻被邀请参加一个聚会，每对夫妻中只有</a:t>
            </a:r>
            <a:r>
              <a:rPr lang="en-US" altLang="zh-CN" sz="2400" dirty="0"/>
              <a:t>1</a:t>
            </a:r>
            <a:r>
              <a:rPr lang="zh-CN" altLang="en-US" sz="2400" dirty="0"/>
              <a:t>人可以列席。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2n </a:t>
            </a:r>
            <a:r>
              <a:rPr lang="zh-CN" altLang="en-US" sz="2400" dirty="0"/>
              <a:t>个人中，某些人（不包括夫妻）之间有矛盾，有矛盾的</a:t>
            </a:r>
            <a:r>
              <a:rPr lang="en-US" altLang="zh-CN" sz="2400" dirty="0"/>
              <a:t>2</a:t>
            </a:r>
            <a:r>
              <a:rPr lang="zh-CN" altLang="en-US" sz="2400" dirty="0"/>
              <a:t>个人不会同时出现在聚会上。</a:t>
            </a:r>
            <a:endParaRPr lang="en-US" altLang="zh-CN" sz="2400" dirty="0"/>
          </a:p>
          <a:p>
            <a:r>
              <a:rPr lang="zh-CN" altLang="en-US" sz="2400" dirty="0"/>
              <a:t>有没有可能让</a:t>
            </a:r>
            <a:r>
              <a:rPr lang="en-US" altLang="zh-CN" sz="2400" dirty="0"/>
              <a:t>n </a:t>
            </a:r>
            <a:r>
              <a:rPr lang="zh-CN" altLang="en-US" sz="2400" dirty="0"/>
              <a:t>个人同时列席？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64" y="4509121"/>
            <a:ext cx="4477072" cy="1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11"/>
    </mc:Choice>
    <mc:Fallback xmlns="">
      <p:transition spd="slow" advTm="333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知识扩展：数字逻辑（卡诺图）的解法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样例：有三对夫妻，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男</a:t>
            </a:r>
            <a:r>
              <a:rPr lang="en-US" altLang="zh-CN" dirty="0"/>
              <a:t>B</a:t>
            </a:r>
            <a:r>
              <a:rPr lang="zh-CN" altLang="en-US" dirty="0"/>
              <a:t>女有矛盾、</a:t>
            </a:r>
            <a:r>
              <a:rPr lang="en-US" altLang="zh-CN" dirty="0"/>
              <a:t>A</a:t>
            </a:r>
            <a:r>
              <a:rPr lang="zh-CN" altLang="en-US" dirty="0"/>
              <a:t>女</a:t>
            </a:r>
            <a:r>
              <a:rPr lang="en-US" altLang="zh-CN" dirty="0"/>
              <a:t>C</a:t>
            </a:r>
            <a:r>
              <a:rPr lang="zh-CN" altLang="en-US" dirty="0"/>
              <a:t>女有矛盾、</a:t>
            </a:r>
            <a:r>
              <a:rPr lang="en-US" altLang="zh-CN" dirty="0"/>
              <a:t>A</a:t>
            </a:r>
            <a:r>
              <a:rPr lang="zh-CN" altLang="en-US" dirty="0"/>
              <a:t>男</a:t>
            </a:r>
            <a:r>
              <a:rPr lang="en-US" altLang="zh-CN" dirty="0"/>
              <a:t>C</a:t>
            </a:r>
            <a:r>
              <a:rPr lang="zh-CN" altLang="en-US" dirty="0"/>
              <a:t>男有矛盾。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87" y="2852936"/>
            <a:ext cx="7721545" cy="22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72"/>
    </mc:Choice>
    <mc:Fallback xmlns="">
      <p:transition spd="slow" advTm="828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用卡诺图求解</a:t>
            </a:r>
            <a:r>
              <a:rPr lang="en-US" altLang="zh-CN" sz="3200" dirty="0">
                <a:solidFill>
                  <a:srgbClr val="0070C0"/>
                </a:solidFill>
              </a:rPr>
              <a:t>2-SAT</a:t>
            </a:r>
            <a:r>
              <a:rPr lang="zh-CN" altLang="en-US" sz="3200" dirty="0">
                <a:solidFill>
                  <a:srgbClr val="0070C0"/>
                </a:solidFill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5560613"/>
            <a:ext cx="5915000" cy="6965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限制条件            </a:t>
            </a:r>
            <a:r>
              <a:rPr lang="en-US" altLang="zh-CN" dirty="0"/>
              <a:t>(2)</a:t>
            </a:r>
            <a:r>
              <a:rPr lang="zh-CN" altLang="en-US" dirty="0"/>
              <a:t>完整卡诺图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48200" y="630932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3688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59" y="2498272"/>
            <a:ext cx="2276698" cy="29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luo\AppData\Local\Temp\ksohtml3688\wp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571487"/>
            <a:ext cx="2164854" cy="28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87" y="1531929"/>
            <a:ext cx="5419415" cy="462633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 rot="6960708">
            <a:off x="4786338" y="2368921"/>
            <a:ext cx="781572" cy="1376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18"/>
    </mc:Choice>
    <mc:Fallback xmlns="">
      <p:transition spd="slow" advTm="7471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151784" y="2987502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44144" y="2348880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32287" y="3600615"/>
            <a:ext cx="511696" cy="476250"/>
          </a:xfrm>
          <a:prstGeom prst="ellips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用卡诺图求解</a:t>
            </a:r>
            <a:r>
              <a:rPr lang="en-US" altLang="zh-CN" sz="2800" dirty="0">
                <a:solidFill>
                  <a:srgbClr val="0070C0"/>
                </a:solidFill>
              </a:rPr>
              <a:t>2-SAT</a:t>
            </a:r>
            <a:r>
              <a:rPr lang="zh-CN" altLang="en-US" sz="2800" dirty="0">
                <a:solidFill>
                  <a:srgbClr val="0070C0"/>
                </a:solidFill>
              </a:rPr>
              <a:t>问题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48200" y="630932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8434" name="Picture 2" descr="C:\Users\luo\AppData\Local\Temp\ksohtml3688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8" y="1500465"/>
            <a:ext cx="2572370" cy="33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703276"/>
            <a:ext cx="3528392" cy="34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3"/>
    </mc:Choice>
    <mc:Fallback xmlns="">
      <p:transition spd="slow" advTm="458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620888"/>
          </a:xfrm>
        </p:spPr>
        <p:txBody>
          <a:bodyPr/>
          <a:lstStyle/>
          <a:p>
            <a:r>
              <a:rPr lang="en-US" altLang="zh-CN" dirty="0"/>
              <a:t>2-SAT</a:t>
            </a:r>
            <a:r>
              <a:rPr lang="zh-CN" altLang="en-US" dirty="0"/>
              <a:t>的可行解有多少个？</a:t>
            </a:r>
            <a:endParaRPr lang="en-US" altLang="zh-CN" dirty="0"/>
          </a:p>
          <a:p>
            <a:r>
              <a:rPr lang="zh-CN" altLang="en-US" dirty="0"/>
              <a:t>卡诺图的方格有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个，可行解的数量是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的，复杂度很高。</a:t>
            </a:r>
            <a:endParaRPr lang="en-US" altLang="zh-CN" dirty="0"/>
          </a:p>
          <a:p>
            <a:r>
              <a:rPr lang="zh-CN" altLang="en-US" dirty="0"/>
              <a:t>一般不会要求输出所有的解，只需要判断序列是否存在，或者只输出一个可行解。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300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0"/>
    </mc:Choice>
    <mc:Fallback xmlns="">
      <p:transition spd="slow" advTm="267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用图论的方法解决</a:t>
            </a:r>
            <a:r>
              <a:rPr lang="en-US" altLang="zh-CN" sz="3600" dirty="0">
                <a:solidFill>
                  <a:srgbClr val="0070C0"/>
                </a:solidFill>
              </a:rPr>
              <a:t>2-SAT</a:t>
            </a:r>
            <a:r>
              <a:rPr lang="zh-CN" altLang="en-US" sz="3600" dirty="0">
                <a:solidFill>
                  <a:srgbClr val="0070C0"/>
                </a:solidFill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600201"/>
            <a:ext cx="90730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）首先，把矛盾关系用图来表示。</a:t>
            </a:r>
          </a:p>
          <a:p>
            <a:pPr marL="0" indent="0">
              <a:buNone/>
            </a:pPr>
            <a:r>
              <a:rPr lang="zh-CN" altLang="en-US" sz="2400" dirty="0"/>
              <a:t>例：两对夫妻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矛盾，</a:t>
            </a:r>
            <a:r>
              <a:rPr lang="en-US" altLang="zh-CN" sz="2400" dirty="0"/>
              <a:t>A</a:t>
            </a:r>
            <a:r>
              <a:rPr lang="zh-CN" altLang="en-US" sz="2400" dirty="0"/>
              <a:t>、  矛盾。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60" name="Picture 4" descr="C:\Users\luo\AppData\Local\Temp\ksohtml3688\wp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7408"/>
            <a:ext cx="313613" cy="42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65" y="2780928"/>
            <a:ext cx="4302721" cy="2952328"/>
          </a:xfrm>
          <a:prstGeom prst="rect">
            <a:avLst/>
          </a:prstGeom>
        </p:spPr>
      </p:pic>
      <p:pic>
        <p:nvPicPr>
          <p:cNvPr id="19462" name="Picture 6" descr="C:\Users\luo\AppData\Local\Temp\ksohtml3688\wps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213451"/>
            <a:ext cx="28803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0"/>
    </mc:Choice>
    <mc:Fallback xmlns="">
      <p:transition spd="slow" advTm="3425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276872"/>
            <a:ext cx="4167382" cy="1584176"/>
          </a:xfrm>
          <a:prstGeom prst="rect">
            <a:avLst/>
          </a:prstGeom>
        </p:spPr>
      </p:pic>
      <p:pic>
        <p:nvPicPr>
          <p:cNvPr id="21506" name="Picture 2" descr="C:\Users\luo\AppData\Local\Temp\ksohtml3688\wps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276873"/>
            <a:ext cx="3096344" cy="21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9"/>
    </mc:Choice>
    <mc:Fallback xmlns="">
      <p:transition spd="slow" advTm="885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457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10.7 2-SAT</vt:lpstr>
      <vt:lpstr>2-SAT问题</vt:lpstr>
      <vt:lpstr>PowerPoint 演示文稿</vt:lpstr>
      <vt:lpstr>知识扩展：数字逻辑（卡诺图）的解法</vt:lpstr>
      <vt:lpstr>用卡诺图求解2-SAT问题</vt:lpstr>
      <vt:lpstr>用卡诺图求解2-SAT问题</vt:lpstr>
      <vt:lpstr>复杂度</vt:lpstr>
      <vt:lpstr>用图论的方法解决2-SAT问题</vt:lpstr>
      <vt:lpstr>PowerPoint 演示文稿</vt:lpstr>
      <vt:lpstr>用图表示A、B的矛盾关系</vt:lpstr>
      <vt:lpstr>（2）合法的出席组合和强连通分量SCC</vt:lpstr>
      <vt:lpstr>2-SAT图算法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1641</cp:revision>
  <dcterms:created xsi:type="dcterms:W3CDTF">2012-02-15T09:22:00Z</dcterms:created>
  <dcterms:modified xsi:type="dcterms:W3CDTF">2023-02-23T11:05:49Z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