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02" r:id="rId2"/>
    <p:sldId id="704" r:id="rId3"/>
    <p:sldId id="705" r:id="rId4"/>
    <p:sldId id="706" r:id="rId5"/>
    <p:sldId id="707" r:id="rId6"/>
    <p:sldId id="708" r:id="rId7"/>
    <p:sldId id="709" r:id="rId8"/>
    <p:sldId id="710" r:id="rId9"/>
    <p:sldId id="712" r:id="rId10"/>
    <p:sldId id="713" r:id="rId11"/>
    <p:sldId id="714" r:id="rId12"/>
    <p:sldId id="715" r:id="rId13"/>
    <p:sldId id="716" r:id="rId14"/>
    <p:sldId id="717" r:id="rId15"/>
    <p:sldId id="718" r:id="rId16"/>
    <p:sldId id="719" r:id="rId17"/>
    <p:sldId id="720" r:id="rId18"/>
    <p:sldId id="721" r:id="rId19"/>
    <p:sldId id="723" r:id="rId20"/>
    <p:sldId id="724" r:id="rId21"/>
    <p:sldId id="725" r:id="rId22"/>
    <p:sldId id="727" r:id="rId23"/>
    <p:sldId id="728" r:id="rId24"/>
    <p:sldId id="729" r:id="rId25"/>
    <p:sldId id="730" r:id="rId26"/>
    <p:sldId id="731" r:id="rId27"/>
    <p:sldId id="732" r:id="rId28"/>
    <p:sldId id="733" r:id="rId29"/>
    <p:sldId id="735" r:id="rId30"/>
    <p:sldId id="734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10.8 </a:t>
            </a:r>
            <a:r>
              <a:rPr lang="zh-CN" altLang="en-US" smtClean="0">
                <a:solidFill>
                  <a:srgbClr val="FF0000"/>
                </a:solidFill>
              </a:rPr>
              <a:t>最短路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4103947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Floyd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传递闭包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Bellman-ford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SPFA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环和差分习题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0"/>
    </mc:Choice>
    <mc:Fallback xmlns="">
      <p:transition spd="slow" advTm="1162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Floyd</a:t>
            </a:r>
            <a:r>
              <a:rPr lang="zh-CN" altLang="en-US" sz="3600" dirty="0">
                <a:solidFill>
                  <a:srgbClr val="0070C0"/>
                </a:solidFill>
              </a:rPr>
              <a:t>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）程序很简单；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）可以一次求出所有结点之间的最短路；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）能处理有</a:t>
            </a:r>
            <a:r>
              <a:rPr lang="zh-CN" altLang="en-US" dirty="0">
                <a:solidFill>
                  <a:srgbClr val="FF0000"/>
                </a:solidFill>
              </a:rPr>
              <a:t>负权</a:t>
            </a:r>
            <a:r>
              <a:rPr lang="zh-CN" altLang="en-US" dirty="0"/>
              <a:t>边的图。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8"/>
    </mc:Choice>
    <mc:Fallback xmlns="">
      <p:transition spd="slow" advTm="1596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696" y="582930"/>
            <a:ext cx="4345305" cy="775970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Floyd</a:t>
            </a:r>
            <a:r>
              <a:rPr lang="zh-CN" altLang="en-US" sz="3600" dirty="0">
                <a:solidFill>
                  <a:srgbClr val="0070C0"/>
                </a:solidFill>
              </a:rPr>
              <a:t>：判断负圈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484785"/>
            <a:ext cx="9299376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负圈：带负权边的图，图中可能有这样的环路，环路上边的权值之和为负数，这样的环路就是负圈。</a:t>
            </a:r>
            <a:endParaRPr lang="en-US" altLang="zh-CN" sz="2400" dirty="0"/>
          </a:p>
          <a:p>
            <a:r>
              <a:rPr lang="zh-CN" altLang="en-US" sz="2400" dirty="0"/>
              <a:t>每走一次这个负圈，总权值就会更小，导致陷在这个圈里出不来。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/>
              <a:t>Floyd</a:t>
            </a:r>
            <a:r>
              <a:rPr lang="zh-CN" altLang="en-US" sz="2400" dirty="0"/>
              <a:t>算法判断负圈：判断是否存在某个</a:t>
            </a:r>
            <a:r>
              <a:rPr lang="en-US" altLang="zh-CN" sz="2400" dirty="0"/>
              <a:t>graph[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&lt; 0</a:t>
            </a:r>
            <a:r>
              <a:rPr lang="zh-CN" altLang="en-US" sz="2400" dirty="0"/>
              <a:t>，就行了。因为</a:t>
            </a:r>
            <a:r>
              <a:rPr lang="en-US" altLang="zh-CN" sz="2400" dirty="0"/>
              <a:t>graph[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到外面绕一圈回来的最小路径，如果小于</a:t>
            </a:r>
            <a:r>
              <a:rPr lang="en-US" altLang="zh-CN" sz="2400" dirty="0"/>
              <a:t>0</a:t>
            </a:r>
            <a:r>
              <a:rPr lang="zh-CN" altLang="en-US" sz="2400" dirty="0"/>
              <a:t>，说明存在负圈。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00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4"/>
    </mc:Choice>
    <mc:Fallback xmlns="">
      <p:transition spd="slow" advTm="4384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Bellman-Ford算法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单源最短路径问题：给定一个起点s，求它到图中所有n个结点的最短路径。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6866" name="Picture 2" descr="âRichard Bellman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7" y="3849161"/>
            <a:ext cx="2176335" cy="21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25"/>
    </mc:Choice>
    <mc:Fallback xmlns="">
      <p:transition spd="slow" advTm="286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思路 </a:t>
            </a:r>
            <a:r>
              <a:rPr lang="en-US" altLang="zh-CN" sz="3600" dirty="0">
                <a:solidFill>
                  <a:srgbClr val="0070C0"/>
                </a:solidFill>
              </a:rPr>
              <a:t>--</a:t>
            </a:r>
            <a:r>
              <a:rPr lang="zh-CN" altLang="en-US" sz="3600" dirty="0">
                <a:solidFill>
                  <a:srgbClr val="0070C0"/>
                </a:solidFill>
              </a:rPr>
              <a:t>“问路”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图中每个点上站着一个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警察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每个警察问邻居：走你这条路能到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吗？有多远？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反复问多次，最后所有警察都能得到最短路。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9" y="3863182"/>
            <a:ext cx="3018953" cy="20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0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79"/>
    </mc:Choice>
    <mc:Fallback xmlns="">
      <p:transition spd="slow" advTm="4507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“问路”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轮，给所有</a:t>
            </a:r>
            <a:r>
              <a:rPr lang="en-US" altLang="zh-CN" dirty="0"/>
              <a:t>n</a:t>
            </a:r>
            <a:r>
              <a:rPr lang="zh-CN" altLang="en-US" dirty="0"/>
              <a:t>个人每人一次机会，问他的邻居，到</a:t>
            </a:r>
            <a:r>
              <a:rPr lang="en-US" altLang="zh-CN" dirty="0"/>
              <a:t>s</a:t>
            </a:r>
            <a:r>
              <a:rPr lang="zh-CN" altLang="en-US" dirty="0"/>
              <a:t>的最短距离是多少？</a:t>
            </a:r>
            <a:endParaRPr lang="en-US" altLang="zh-CN" dirty="0"/>
          </a:p>
          <a:p>
            <a:pPr lvl="1"/>
            <a:r>
              <a:rPr lang="zh-CN" altLang="en-US" dirty="0"/>
              <a:t>更新每人到</a:t>
            </a:r>
            <a:r>
              <a:rPr lang="en-US" altLang="zh-CN" dirty="0"/>
              <a:t>s</a:t>
            </a:r>
            <a:r>
              <a:rPr lang="zh-CN" altLang="en-US" dirty="0"/>
              <a:t>的最短距离。</a:t>
            </a:r>
            <a:endParaRPr lang="en-US" altLang="zh-CN" dirty="0"/>
          </a:p>
          <a:p>
            <a:pPr lvl="1"/>
            <a:r>
              <a:rPr lang="zh-CN" altLang="en-US" dirty="0"/>
              <a:t>特别地，在</a:t>
            </a:r>
            <a:r>
              <a:rPr lang="en-US" altLang="zh-CN" dirty="0"/>
              <a:t>s</a:t>
            </a:r>
            <a:r>
              <a:rPr lang="zh-CN" altLang="en-US" dirty="0"/>
              <a:t>的直连邻居中，有个</a:t>
            </a:r>
            <a:r>
              <a:rPr lang="en-US" altLang="zh-CN" dirty="0"/>
              <a:t>t</a:t>
            </a:r>
            <a:r>
              <a:rPr lang="zh-CN" altLang="en-US" dirty="0"/>
              <a:t>，得到了到</a:t>
            </a:r>
            <a:r>
              <a:rPr lang="en-US" altLang="zh-CN" dirty="0"/>
              <a:t>s</a:t>
            </a:r>
            <a:r>
              <a:rPr lang="zh-CN" altLang="en-US" dirty="0"/>
              <a:t>的最短距离。</a:t>
            </a:r>
            <a:r>
              <a:rPr lang="zh-CN" altLang="en-US" sz="2000" b="1" dirty="0">
                <a:solidFill>
                  <a:srgbClr val="0070C0"/>
                </a:solidFill>
              </a:rPr>
              <a:t>（注意，算法并没有查找是哪个</a:t>
            </a:r>
            <a:r>
              <a:rPr lang="en-US" altLang="zh-CN" sz="2000" b="1" dirty="0">
                <a:solidFill>
                  <a:srgbClr val="0070C0"/>
                </a:solidFill>
              </a:rPr>
              <a:t>t</a:t>
            </a:r>
            <a:r>
              <a:rPr lang="zh-CN" altLang="en-US" sz="2000" b="1" dirty="0">
                <a:solidFill>
                  <a:srgbClr val="0070C0"/>
                </a:solidFill>
              </a:rPr>
              <a:t>）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轮，重复第</a:t>
            </a:r>
            <a:r>
              <a:rPr lang="en-US" altLang="zh-CN" dirty="0"/>
              <a:t>1</a:t>
            </a:r>
            <a:r>
              <a:rPr lang="zh-CN" altLang="en-US" dirty="0"/>
              <a:t>轮的操作。</a:t>
            </a:r>
            <a:endParaRPr lang="en-US" altLang="zh-CN" dirty="0"/>
          </a:p>
          <a:p>
            <a:pPr lvl="1"/>
            <a:r>
              <a:rPr lang="zh-CN" altLang="en-US" dirty="0"/>
              <a:t>更新每人到</a:t>
            </a:r>
            <a:r>
              <a:rPr lang="en-US" altLang="zh-CN" dirty="0"/>
              <a:t>s</a:t>
            </a:r>
            <a:r>
              <a:rPr lang="zh-CN" altLang="en-US" dirty="0"/>
              <a:t>的最短距离。</a:t>
            </a:r>
            <a:endParaRPr lang="en-US" altLang="zh-CN" dirty="0"/>
          </a:p>
          <a:p>
            <a:pPr lvl="1"/>
            <a:r>
              <a:rPr lang="zh-CN" altLang="en-US" dirty="0"/>
              <a:t>特别地，在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的直连邻居中，有个</a:t>
            </a:r>
            <a:r>
              <a:rPr lang="en-US" altLang="zh-CN" dirty="0"/>
              <a:t>v</a:t>
            </a:r>
            <a:r>
              <a:rPr lang="zh-CN" altLang="en-US" dirty="0"/>
              <a:t>，得到了到</a:t>
            </a:r>
            <a:r>
              <a:rPr lang="en-US" altLang="zh-CN" dirty="0"/>
              <a:t>s</a:t>
            </a:r>
            <a:r>
              <a:rPr lang="zh-CN" altLang="en-US" dirty="0"/>
              <a:t>的最短距离。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轮，</a:t>
            </a:r>
            <a:r>
              <a:rPr lang="en-US" altLang="zh-CN" dirty="0"/>
              <a:t>……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930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86"/>
    </mc:Choice>
    <mc:Fallback xmlns="">
      <p:transition spd="slow" advTm="3918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868958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一共需要几轮操作？每一轮操作，都至少有一个新的结点得到了到</a:t>
            </a:r>
            <a:r>
              <a:rPr lang="en-US" altLang="zh-CN" dirty="0"/>
              <a:t>s</a:t>
            </a:r>
            <a:r>
              <a:rPr lang="zh-CN" altLang="en-US" dirty="0"/>
              <a:t>的最短路径。所以，最多只需要</a:t>
            </a:r>
            <a:r>
              <a:rPr lang="en-US" altLang="zh-CN" dirty="0"/>
              <a:t>n</a:t>
            </a:r>
            <a:r>
              <a:rPr lang="zh-CN" altLang="en-US" dirty="0"/>
              <a:t>轮操作，就能完成</a:t>
            </a:r>
            <a:r>
              <a:rPr lang="en-US" altLang="zh-CN" dirty="0"/>
              <a:t>n</a:t>
            </a:r>
            <a:r>
              <a:rPr lang="zh-CN" altLang="en-US" dirty="0"/>
              <a:t>个结点。</a:t>
            </a:r>
            <a:endParaRPr lang="en-US" altLang="zh-CN" dirty="0"/>
          </a:p>
          <a:p>
            <a:r>
              <a:rPr lang="zh-CN" altLang="en-US" dirty="0"/>
              <a:t>在每一轮操作中，需要检查所有</a:t>
            </a:r>
            <a:r>
              <a:rPr lang="en-US" altLang="zh-CN" dirty="0"/>
              <a:t>m</a:t>
            </a:r>
            <a:r>
              <a:rPr lang="zh-CN" altLang="en-US" dirty="0"/>
              <a:t>个边，更新最短距离。</a:t>
            </a:r>
            <a:endParaRPr lang="en-US" altLang="zh-CN" dirty="0"/>
          </a:p>
          <a:p>
            <a:r>
              <a:rPr lang="en-US" altLang="zh-CN" b="1" dirty="0"/>
              <a:t>Bellman-Ford</a:t>
            </a:r>
            <a:r>
              <a:rPr lang="zh-CN" altLang="en-US" b="1" dirty="0"/>
              <a:t>算法的复杂度是</a:t>
            </a:r>
            <a:r>
              <a:rPr lang="en-US" altLang="zh-CN" b="1" dirty="0"/>
              <a:t>O(nm)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639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8"/>
    </mc:Choice>
    <mc:Fallback xmlns="">
      <p:transition spd="slow" advTm="2268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并行计算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算法，每个结点可以独立进行计算，所以这个算法符合并行计算的思想。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例如，计算机网络的</a:t>
            </a:r>
            <a:r>
              <a:rPr lang="en-US" altLang="zh-CN" dirty="0"/>
              <a:t>BGP</a:t>
            </a:r>
            <a:r>
              <a:rPr lang="zh-CN" altLang="en-US" dirty="0"/>
              <a:t>路由协议，每个路由器是一个结点，它根据与邻居的信息交换，独自计算到网络中其它路由器的最短距离。</a:t>
            </a:r>
            <a:endParaRPr lang="en-US" altLang="zh-CN" dirty="0"/>
          </a:p>
          <a:p>
            <a:r>
              <a:rPr lang="en-US" altLang="zh-CN" dirty="0"/>
              <a:t>BGP</a:t>
            </a:r>
            <a:r>
              <a:rPr lang="zh-CN" altLang="en-US" dirty="0"/>
              <a:t>是</a:t>
            </a:r>
            <a:r>
              <a:rPr lang="en-US" altLang="zh-CN" dirty="0"/>
              <a:t>Bellman-Ford</a:t>
            </a:r>
            <a:r>
              <a:rPr lang="zh-CN" altLang="en-US" dirty="0"/>
              <a:t>算法的一个典型应用。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54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15"/>
    </mc:Choice>
    <mc:Fallback xmlns="">
      <p:transition spd="slow" advTm="3401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打印最短路径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从起点</a:t>
            </a:r>
            <a:r>
              <a:rPr lang="en-US" altLang="zh-CN" dirty="0"/>
              <a:t>s</a:t>
            </a:r>
            <a:r>
              <a:rPr lang="zh-CN" altLang="en-US" dirty="0"/>
              <a:t>到任意一个结点</a:t>
            </a:r>
            <a:r>
              <a:rPr lang="en-US" altLang="zh-CN" dirty="0"/>
              <a:t>t</a:t>
            </a:r>
            <a:r>
              <a:rPr lang="zh-CN" altLang="en-US" dirty="0"/>
              <a:t>都有一条最短路径（如果有多条最短路，就简单地选其中一条，其它的丢弃）；</a:t>
            </a:r>
            <a:endParaRPr lang="en-US" altLang="zh-CN" dirty="0"/>
          </a:p>
          <a:p>
            <a:r>
              <a:rPr lang="zh-CN" altLang="en-US" dirty="0"/>
              <a:t>反过来看，从任意一个结点</a:t>
            </a:r>
            <a:r>
              <a:rPr lang="en-US" altLang="zh-CN" dirty="0"/>
              <a:t>t</a:t>
            </a:r>
            <a:r>
              <a:rPr lang="zh-CN" altLang="en-US" dirty="0"/>
              <a:t>往前追溯，沿着最短路径，一个结点一个结点往回走，就能到达起点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只要在每个结点上，记录它的前驱结点就行了。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92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72"/>
    </mc:Choice>
    <mc:Fallback xmlns="">
      <p:transition spd="slow" advTm="2517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判断负圈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能判断负圈。</a:t>
            </a:r>
            <a:endParaRPr lang="en-US" altLang="zh-CN" dirty="0"/>
          </a:p>
          <a:p>
            <a:r>
              <a:rPr lang="zh-CN" altLang="en-US" dirty="0"/>
              <a:t>没有负圈时，只需要</a:t>
            </a:r>
            <a:r>
              <a:rPr lang="en-US" altLang="zh-CN" dirty="0"/>
              <a:t>n</a:t>
            </a:r>
            <a:r>
              <a:rPr lang="zh-CN" altLang="en-US" dirty="0"/>
              <a:t>轮就结束。</a:t>
            </a:r>
            <a:endParaRPr lang="en-US" altLang="zh-CN" dirty="0"/>
          </a:p>
          <a:p>
            <a:r>
              <a:rPr lang="zh-CN" altLang="en-US" dirty="0"/>
              <a:t>如果超过</a:t>
            </a:r>
            <a:r>
              <a:rPr lang="en-US" altLang="zh-CN" dirty="0"/>
              <a:t>n</a:t>
            </a:r>
            <a:r>
              <a:rPr lang="zh-CN" altLang="en-US" dirty="0"/>
              <a:t>轮，最短路径还有变化，那么肯定有负圈。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81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93"/>
    </mc:Choice>
    <mc:Fallback xmlns="">
      <p:transition spd="slow" advTm="2639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rgbClr val="FF0000"/>
                </a:solidFill>
              </a:rPr>
              <a:t>SPFA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96753"/>
            <a:ext cx="9227368" cy="4929411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SPFA = </a:t>
            </a:r>
            <a:r>
              <a:rPr lang="zh-CN" altLang="en-US" dirty="0">
                <a:solidFill>
                  <a:srgbClr val="0070C0"/>
                </a:solidFill>
              </a:rPr>
              <a:t>队列处理</a:t>
            </a:r>
            <a:r>
              <a:rPr lang="en-US" altLang="zh-CN" dirty="0">
                <a:solidFill>
                  <a:srgbClr val="0070C0"/>
                </a:solidFill>
              </a:rPr>
              <a:t>+Bellman-Ford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Bellman-Ford</a:t>
            </a:r>
            <a:r>
              <a:rPr lang="zh-CN" altLang="en-US" dirty="0"/>
              <a:t>算法有很多低效或无效的操作。其核心内容，是在每一轮操作中，更新</a:t>
            </a:r>
            <a:r>
              <a:rPr lang="zh-CN" altLang="en-US" b="1" dirty="0">
                <a:solidFill>
                  <a:srgbClr val="0070C0"/>
                </a:solidFill>
              </a:rPr>
              <a:t>所有</a:t>
            </a:r>
            <a:r>
              <a:rPr lang="zh-CN" altLang="en-US" dirty="0"/>
              <a:t>结点到起点</a:t>
            </a:r>
            <a:r>
              <a:rPr lang="en-US" altLang="zh-CN" dirty="0"/>
              <a:t>s</a:t>
            </a:r>
            <a:r>
              <a:rPr lang="zh-CN" altLang="en-US" dirty="0"/>
              <a:t>的最短距离。</a:t>
            </a:r>
            <a:endParaRPr lang="en-US" altLang="zh-CN" dirty="0"/>
          </a:p>
          <a:p>
            <a:r>
              <a:rPr lang="zh-CN" altLang="en-US" sz="2400" dirty="0"/>
              <a:t>计算和调整一个结点</a:t>
            </a:r>
            <a:r>
              <a:rPr lang="en-US" altLang="zh-CN" sz="2400" dirty="0"/>
              <a:t>u</a:t>
            </a:r>
            <a:r>
              <a:rPr lang="zh-CN" altLang="en-US" sz="2400" dirty="0"/>
              <a:t>到</a:t>
            </a:r>
            <a:r>
              <a:rPr lang="en-US" altLang="zh-CN" sz="2400" dirty="0"/>
              <a:t>s</a:t>
            </a:r>
            <a:r>
              <a:rPr lang="zh-CN" altLang="en-US" sz="2400" dirty="0"/>
              <a:t>的最短距离后，如果紧接着调整</a:t>
            </a:r>
            <a:r>
              <a:rPr lang="en-US" altLang="zh-CN" sz="2400" dirty="0"/>
              <a:t>u</a:t>
            </a:r>
            <a:r>
              <a:rPr lang="zh-CN" altLang="en-US" sz="2400" dirty="0"/>
              <a:t>的</a:t>
            </a:r>
            <a:r>
              <a:rPr lang="zh-CN" altLang="en-US" sz="2400" b="1" dirty="0"/>
              <a:t>邻居</a:t>
            </a:r>
            <a:r>
              <a:rPr lang="zh-CN" altLang="en-US" sz="2400" dirty="0"/>
              <a:t>结点，这些邻居肯定有新的计算结果；而如果漫无目的地计算不与</a:t>
            </a:r>
            <a:r>
              <a:rPr lang="en-US" altLang="zh-CN" sz="2400" dirty="0"/>
              <a:t>u</a:t>
            </a:r>
            <a:r>
              <a:rPr lang="zh-CN" altLang="en-US" sz="2400" dirty="0"/>
              <a:t>相邻的结点，很可能毫无变化，所以这些操作是低效的。</a:t>
            </a:r>
          </a:p>
          <a:p>
            <a:r>
              <a:rPr lang="zh-CN" altLang="en-US" dirty="0"/>
              <a:t>改进：计算结点</a:t>
            </a:r>
            <a:r>
              <a:rPr lang="en-US" altLang="zh-CN" dirty="0"/>
              <a:t>u</a:t>
            </a:r>
            <a:r>
              <a:rPr lang="zh-CN" altLang="en-US" dirty="0"/>
              <a:t>之后，下一步只计算和调整它的邻居，能加快收敛的过程。</a:t>
            </a:r>
            <a:endParaRPr lang="en-US" altLang="zh-CN" dirty="0"/>
          </a:p>
          <a:p>
            <a:r>
              <a:rPr lang="zh-CN" altLang="en-US" dirty="0"/>
              <a:t>这些步骤用队列进行操作，这就是</a:t>
            </a:r>
            <a:r>
              <a:rPr lang="en-US" altLang="zh-CN" dirty="0"/>
              <a:t>SPFA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794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70"/>
    </mc:Choice>
    <mc:Fallback xmlns="">
      <p:transition spd="slow" advTm="587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最短路问题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一个图，有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条边。</a:t>
            </a:r>
            <a:endParaRPr lang="en-US" altLang="zh-CN" dirty="0"/>
          </a:p>
          <a:p>
            <a:r>
              <a:rPr lang="zh-CN" altLang="en-US" dirty="0"/>
              <a:t>边有权值，例如费用、长度等，权值可正可负。</a:t>
            </a:r>
            <a:endParaRPr lang="en-US" altLang="zh-CN" dirty="0"/>
          </a:p>
          <a:p>
            <a:r>
              <a:rPr lang="zh-CN" altLang="en-US" dirty="0"/>
              <a:t>边可能是有向的，也可能是无向的。</a:t>
            </a:r>
            <a:endParaRPr lang="en-US" altLang="zh-CN" dirty="0"/>
          </a:p>
          <a:p>
            <a:r>
              <a:rPr lang="zh-CN" altLang="en-US" dirty="0"/>
              <a:t>给定两个点，起点是</a:t>
            </a:r>
            <a:r>
              <a:rPr lang="en-US" altLang="zh-CN" dirty="0"/>
              <a:t>s</a:t>
            </a:r>
            <a:r>
              <a:rPr lang="zh-CN" altLang="en-US" dirty="0"/>
              <a:t>，终点是</a:t>
            </a:r>
            <a:r>
              <a:rPr lang="en-US" altLang="zh-CN" dirty="0"/>
              <a:t>t</a:t>
            </a:r>
            <a:r>
              <a:rPr lang="zh-CN" altLang="en-US" dirty="0"/>
              <a:t>，在所有能连接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的路径中，寻找边的权值之和最小的路径。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31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02"/>
    </mc:Choice>
    <mc:Fallback xmlns="">
      <p:transition spd="slow" advTm="4670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SPFA</a:t>
            </a:r>
            <a:r>
              <a:rPr lang="zh-CN" altLang="en-US" sz="3600" dirty="0">
                <a:solidFill>
                  <a:srgbClr val="0070C0"/>
                </a:solidFill>
              </a:rPr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）起点</a:t>
            </a:r>
            <a:r>
              <a:rPr lang="en-US" altLang="zh-CN" sz="2400" dirty="0"/>
              <a:t>s</a:t>
            </a:r>
            <a:r>
              <a:rPr lang="zh-CN" altLang="en-US" sz="2400" dirty="0"/>
              <a:t>入队，计算它所有邻居到</a:t>
            </a:r>
            <a:r>
              <a:rPr lang="en-US" altLang="zh-CN" sz="2400" dirty="0"/>
              <a:t>s</a:t>
            </a:r>
            <a:r>
              <a:rPr lang="zh-CN" altLang="en-US" sz="2400" dirty="0"/>
              <a:t>的最短距离。把</a:t>
            </a:r>
            <a:r>
              <a:rPr lang="en-US" altLang="zh-CN" sz="2400" dirty="0"/>
              <a:t>s</a:t>
            </a:r>
            <a:r>
              <a:rPr lang="zh-CN" altLang="en-US" sz="2400" dirty="0"/>
              <a:t>出队，状态有更新的邻居入队，没更新的不入队。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）现在队列的头部是</a:t>
            </a:r>
            <a:r>
              <a:rPr lang="en-US" altLang="zh-CN" sz="2400" dirty="0"/>
              <a:t>s</a:t>
            </a:r>
            <a:r>
              <a:rPr lang="zh-CN" altLang="en-US" sz="2400" dirty="0"/>
              <a:t>的一个邻居</a:t>
            </a:r>
            <a:r>
              <a:rPr lang="en-US" altLang="zh-CN" sz="2400" dirty="0"/>
              <a:t>u</a:t>
            </a:r>
            <a:r>
              <a:rPr lang="zh-CN" altLang="en-US" sz="2400" dirty="0"/>
              <a:t>。弹出</a:t>
            </a:r>
            <a:r>
              <a:rPr lang="en-US" altLang="zh-CN" sz="2400" dirty="0"/>
              <a:t>u</a:t>
            </a:r>
            <a:r>
              <a:rPr lang="zh-CN" altLang="en-US" sz="2400" dirty="0"/>
              <a:t>，更新它所有邻居的状态，把其中有状态变化的邻居入队列。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）继续以上过程，直到队列空。这也意味着，所有结点的状态都不再更新。最后的状态就是到起点</a:t>
            </a:r>
            <a:r>
              <a:rPr lang="en-US" altLang="zh-CN" sz="2400" dirty="0"/>
              <a:t>s</a:t>
            </a:r>
            <a:r>
              <a:rPr lang="zh-CN" altLang="en-US" sz="2400" dirty="0"/>
              <a:t>的最短路径。</a:t>
            </a:r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430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97"/>
    </mc:Choice>
    <mc:Fallback xmlns="">
      <p:transition spd="slow" advTm="4009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SPFA</a:t>
            </a:r>
            <a:r>
              <a:rPr lang="zh-CN" altLang="en-US" sz="3600" dirty="0">
                <a:solidFill>
                  <a:srgbClr val="0070C0"/>
                </a:solidFill>
              </a:rPr>
              <a:t>不稳定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弹出</a:t>
            </a:r>
            <a:r>
              <a:rPr lang="en-US" altLang="zh-CN" dirty="0"/>
              <a:t>u</a:t>
            </a:r>
            <a:r>
              <a:rPr lang="zh-CN" altLang="en-US" dirty="0"/>
              <a:t>之后，在后面的计算中，</a:t>
            </a:r>
            <a:r>
              <a:rPr lang="en-US" altLang="zh-CN" dirty="0"/>
              <a:t>u</a:t>
            </a:r>
            <a:r>
              <a:rPr lang="zh-CN" altLang="en-US" dirty="0"/>
              <a:t>可能会再次更新状态</a:t>
            </a:r>
            <a:r>
              <a:rPr lang="zh-CN" altLang="en-US" sz="2400" dirty="0">
                <a:solidFill>
                  <a:srgbClr val="0070C0"/>
                </a:solidFill>
              </a:rPr>
              <a:t>（后来发现，</a:t>
            </a:r>
            <a:r>
              <a:rPr lang="en-US" altLang="zh-CN" sz="2400" dirty="0">
                <a:solidFill>
                  <a:srgbClr val="0070C0"/>
                </a:solidFill>
              </a:rPr>
              <a:t>u</a:t>
            </a:r>
            <a:r>
              <a:rPr lang="zh-CN" altLang="en-US" sz="2400" dirty="0">
                <a:solidFill>
                  <a:srgbClr val="0070C0"/>
                </a:solidFill>
              </a:rPr>
              <a:t>借道别的结点去</a:t>
            </a:r>
            <a:r>
              <a:rPr lang="en-US" altLang="zh-CN" sz="2400" dirty="0">
                <a:solidFill>
                  <a:srgbClr val="0070C0"/>
                </a:solidFill>
              </a:rPr>
              <a:t>s</a:t>
            </a:r>
            <a:r>
              <a:rPr lang="zh-CN" altLang="en-US" sz="2400" dirty="0">
                <a:solidFill>
                  <a:srgbClr val="0070C0"/>
                </a:solidFill>
              </a:rPr>
              <a:t>，路更近）</a:t>
            </a:r>
            <a:r>
              <a:rPr lang="zh-CN" altLang="en-US" dirty="0"/>
              <a:t>。所以，</a:t>
            </a:r>
            <a:r>
              <a:rPr lang="en-US" altLang="zh-CN" dirty="0"/>
              <a:t>u</a:t>
            </a:r>
            <a:r>
              <a:rPr lang="zh-CN" altLang="en-US" dirty="0"/>
              <a:t>可能需要重新入队列。</a:t>
            </a:r>
            <a:endParaRPr lang="en-US" altLang="zh-CN" dirty="0"/>
          </a:p>
          <a:p>
            <a:r>
              <a:rPr lang="zh-CN" altLang="en-US" dirty="0"/>
              <a:t>有可能只有很少结点重新进入队列，也有可能很多。这取决于图的特征。</a:t>
            </a:r>
            <a:endParaRPr lang="en-US" altLang="zh-CN" dirty="0"/>
          </a:p>
          <a:p>
            <a:r>
              <a:rPr lang="zh-CN" altLang="en-US" dirty="0"/>
              <a:t>所以，</a:t>
            </a:r>
            <a:r>
              <a:rPr lang="en-US" altLang="zh-CN" b="1" dirty="0"/>
              <a:t>SPFA</a:t>
            </a:r>
            <a:r>
              <a:rPr lang="zh-CN" altLang="en-US" b="1" dirty="0"/>
              <a:t>是不稳定的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649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39"/>
    </mc:Choice>
    <mc:Fallback xmlns="">
      <p:transition spd="slow" advTm="3853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rgbClr val="FF0000"/>
                </a:solidFill>
              </a:rPr>
              <a:t>Dijkstra</a:t>
            </a:r>
            <a:r>
              <a:rPr lang="zh-CN" altLang="en-US" sz="3600" dirty="0">
                <a:solidFill>
                  <a:srgbClr val="FF0000"/>
                </a:solidFill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：单源最短路径问题。</a:t>
            </a:r>
            <a:endParaRPr lang="en-US" altLang="zh-CN" dirty="0"/>
          </a:p>
          <a:p>
            <a:r>
              <a:rPr lang="zh-CN" altLang="en-US" dirty="0"/>
              <a:t>优点：非常高效而且稳定。</a:t>
            </a:r>
            <a:endParaRPr lang="en-US" altLang="zh-CN" dirty="0"/>
          </a:p>
          <a:p>
            <a:r>
              <a:rPr lang="zh-CN" altLang="en-US" dirty="0"/>
              <a:t>缺点：只能处理不含有负权边的图。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思路：贪心思想</a:t>
            </a:r>
            <a:r>
              <a:rPr lang="en-US" altLang="zh-CN" dirty="0"/>
              <a:t>+</a:t>
            </a:r>
            <a:r>
              <a:rPr lang="zh-CN" altLang="en-US" dirty="0"/>
              <a:t>优先队列。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42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22"/>
    </mc:Choice>
    <mc:Fallback xmlns="">
      <p:transition spd="slow" advTm="3222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算法思路 </a:t>
            </a:r>
            <a:r>
              <a:rPr lang="en-US" altLang="zh-CN" sz="3600" dirty="0">
                <a:solidFill>
                  <a:srgbClr val="0070C0"/>
                </a:solidFill>
              </a:rPr>
              <a:t>--</a:t>
            </a:r>
            <a:r>
              <a:rPr lang="zh-CN" altLang="en-US" sz="3600" dirty="0">
                <a:solidFill>
                  <a:srgbClr val="0070C0"/>
                </a:solidFill>
              </a:rPr>
              <a:t>多米诺骨牌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96753"/>
            <a:ext cx="8435280" cy="4929411"/>
          </a:xfrm>
        </p:spPr>
        <p:txBody>
          <a:bodyPr/>
          <a:lstStyle/>
          <a:p>
            <a:r>
              <a:rPr lang="zh-CN" altLang="en-US" dirty="0"/>
              <a:t>在图中所有的边上，排满多米诺骨牌。</a:t>
            </a:r>
            <a:endParaRPr lang="en-US" altLang="zh-CN" dirty="0"/>
          </a:p>
          <a:p>
            <a:r>
              <a:rPr lang="zh-CN" altLang="en-US" dirty="0"/>
              <a:t>一条边上的多米诺骨牌数量，等于边的权值。</a:t>
            </a:r>
            <a:endParaRPr lang="en-US" altLang="zh-CN" dirty="0"/>
          </a:p>
          <a:p>
            <a:r>
              <a:rPr lang="zh-CN" altLang="en-US" dirty="0"/>
              <a:t>规定所有骨牌倒下的速度都一样。在一个结点上推倒骨牌，会导致这个结点上的所有骨牌都往后面倒下去。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1746" name="Picture 2" descr="https://timgsa.baidu.com/timg?image&amp;quality=80&amp;size=b9999_10000&amp;sec=1559647296344&amp;di=f1d90e1bd7fc899d4cb68ac17409729e&amp;imgtype=0&amp;src=http%3A%2F%2Fcbu01.alicdn.com%2Fimg%2Fibank%2F2016%2F282%2F448%2F2954844282_783871151.jp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04" y="3805136"/>
            <a:ext cx="3528392" cy="23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57"/>
    </mc:Choice>
    <mc:Fallback xmlns="">
      <p:transition spd="slow" advTm="28157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96753"/>
            <a:ext cx="8435280" cy="4929411"/>
          </a:xfrm>
        </p:spPr>
        <p:txBody>
          <a:bodyPr/>
          <a:lstStyle/>
          <a:p>
            <a:r>
              <a:rPr lang="zh-CN" altLang="en-US" dirty="0"/>
              <a:t>在起点</a:t>
            </a:r>
            <a:r>
              <a:rPr lang="en-US" altLang="zh-CN" dirty="0"/>
              <a:t>s</a:t>
            </a:r>
            <a:r>
              <a:rPr lang="zh-CN" altLang="en-US" dirty="0"/>
              <a:t>推倒骨牌，从</a:t>
            </a:r>
            <a:r>
              <a:rPr lang="en-US" altLang="zh-CN" dirty="0"/>
              <a:t>s</a:t>
            </a:r>
            <a:r>
              <a:rPr lang="zh-CN" altLang="en-US" dirty="0"/>
              <a:t>开始，它连接的边上的骨牌都逐渐倒下，并到达所有能达到的结点。</a:t>
            </a:r>
            <a:endParaRPr lang="en-US" altLang="zh-CN" dirty="0"/>
          </a:p>
          <a:p>
            <a:r>
              <a:rPr lang="zh-CN" altLang="en-US" dirty="0"/>
              <a:t>在某个结点</a:t>
            </a:r>
            <a:r>
              <a:rPr lang="en-US" altLang="zh-CN" dirty="0"/>
              <a:t>t</a:t>
            </a:r>
            <a:r>
              <a:rPr lang="zh-CN" altLang="en-US" dirty="0"/>
              <a:t>，可能先后从不同的线路倒骨牌过来</a:t>
            </a:r>
            <a:endParaRPr lang="en-US" altLang="zh-CN" dirty="0"/>
          </a:p>
          <a:p>
            <a:pPr lvl="1"/>
            <a:r>
              <a:rPr lang="zh-CN" altLang="en-US" dirty="0"/>
              <a:t>先倒过来的骨牌，其经过的路径，肯定就是从</a:t>
            </a:r>
            <a:r>
              <a:rPr lang="en-US" altLang="zh-CN" dirty="0"/>
              <a:t>s</a:t>
            </a:r>
            <a:r>
              <a:rPr lang="zh-CN" altLang="en-US" dirty="0"/>
              <a:t>到达</a:t>
            </a:r>
            <a:r>
              <a:rPr lang="en-US" altLang="zh-CN" dirty="0"/>
              <a:t>t</a:t>
            </a:r>
            <a:r>
              <a:rPr lang="zh-CN" altLang="en-US" dirty="0"/>
              <a:t>的最短路；</a:t>
            </a:r>
            <a:endParaRPr lang="en-US" altLang="zh-CN" dirty="0"/>
          </a:p>
          <a:p>
            <a:pPr lvl="1"/>
            <a:r>
              <a:rPr lang="zh-CN" altLang="en-US" dirty="0"/>
              <a:t>后倒过来的骨牌，对确定结点</a:t>
            </a:r>
            <a:r>
              <a:rPr lang="en-US" altLang="zh-CN" dirty="0"/>
              <a:t>t</a:t>
            </a:r>
            <a:r>
              <a:rPr lang="zh-CN" altLang="en-US" dirty="0"/>
              <a:t>的最短路没有贡献，不用管它。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012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41"/>
    </mc:Choice>
    <mc:Fallback xmlns="">
      <p:transition spd="slow" advTm="2734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12776"/>
            <a:ext cx="8723312" cy="471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s</a:t>
            </a:r>
            <a:r>
              <a:rPr lang="zh-CN" altLang="en-US" sz="2400" dirty="0"/>
              <a:t>的所有直连邻居中，最近的邻居</a:t>
            </a:r>
            <a:r>
              <a:rPr lang="en-US" altLang="zh-CN" sz="2400" dirty="0"/>
              <a:t>u</a:t>
            </a:r>
            <a:r>
              <a:rPr lang="zh-CN" altLang="en-US" sz="2400" dirty="0"/>
              <a:t>，骨牌首先到达。</a:t>
            </a:r>
            <a:r>
              <a:rPr lang="en-US" altLang="zh-CN" sz="2400" dirty="0"/>
              <a:t>u</a:t>
            </a:r>
            <a:r>
              <a:rPr lang="zh-CN" altLang="en-US" sz="2400" dirty="0"/>
              <a:t>是第一个确定最短路径的结点。从</a:t>
            </a:r>
            <a:r>
              <a:rPr lang="en-US" altLang="zh-CN" sz="2400" dirty="0"/>
              <a:t>u</a:t>
            </a:r>
            <a:r>
              <a:rPr lang="zh-CN" altLang="en-US" sz="2400" dirty="0"/>
              <a:t>直连到</a:t>
            </a:r>
            <a:r>
              <a:rPr lang="en-US" altLang="zh-CN" sz="2400" dirty="0"/>
              <a:t>s</a:t>
            </a:r>
            <a:r>
              <a:rPr lang="zh-CN" altLang="en-US" sz="2400" dirty="0"/>
              <a:t>的路径肯定是最短的，因为如果</a:t>
            </a:r>
            <a:r>
              <a:rPr lang="en-US" altLang="zh-CN" sz="2400" dirty="0"/>
              <a:t>u</a:t>
            </a:r>
            <a:r>
              <a:rPr lang="zh-CN" altLang="en-US" sz="2400" dirty="0"/>
              <a:t>绕道别的结点到</a:t>
            </a:r>
            <a:r>
              <a:rPr lang="en-US" altLang="zh-CN" sz="2400" dirty="0"/>
              <a:t>s</a:t>
            </a:r>
            <a:r>
              <a:rPr lang="zh-CN" altLang="en-US" sz="2400" dirty="0"/>
              <a:t>，必然更远。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）然后，把后面骨牌的倒下分成</a:t>
            </a:r>
            <a:r>
              <a:rPr lang="en-US" altLang="zh-CN" sz="2400" dirty="0"/>
              <a:t>2</a:t>
            </a:r>
            <a:r>
              <a:rPr lang="zh-CN" altLang="en-US" sz="2400" dirty="0"/>
              <a:t>部分，一部分是从</a:t>
            </a:r>
            <a:r>
              <a:rPr lang="en-US" altLang="zh-CN" sz="2400" dirty="0"/>
              <a:t>s</a:t>
            </a:r>
            <a:r>
              <a:rPr lang="zh-CN" altLang="en-US" sz="2400" dirty="0"/>
              <a:t>继续倒下到</a:t>
            </a:r>
            <a:r>
              <a:rPr lang="en-US" altLang="zh-CN" sz="2400" dirty="0"/>
              <a:t>s</a:t>
            </a:r>
            <a:r>
              <a:rPr lang="zh-CN" altLang="en-US" sz="2400" dirty="0"/>
              <a:t>的其它的直连邻居，另一部分从</a:t>
            </a:r>
            <a:r>
              <a:rPr lang="en-US" altLang="zh-CN" sz="2400" dirty="0"/>
              <a:t>u</a:t>
            </a:r>
            <a:r>
              <a:rPr lang="zh-CN" altLang="en-US" sz="2400" dirty="0"/>
              <a:t>出发倒下到</a:t>
            </a:r>
            <a:r>
              <a:rPr lang="en-US" altLang="zh-CN" sz="2400" dirty="0"/>
              <a:t>u</a:t>
            </a:r>
            <a:r>
              <a:rPr lang="zh-CN" altLang="en-US" sz="2400" dirty="0"/>
              <a:t>的直连邻居。那么下一个到达的结点</a:t>
            </a:r>
            <a:r>
              <a:rPr lang="en-US" altLang="zh-CN" sz="2400" dirty="0"/>
              <a:t>v</a:t>
            </a:r>
            <a:r>
              <a:rPr lang="zh-CN" altLang="en-US" sz="2400" dirty="0"/>
              <a:t>，必然是</a:t>
            </a:r>
            <a:r>
              <a:rPr lang="en-US" altLang="zh-CN" sz="2400" dirty="0"/>
              <a:t>s</a:t>
            </a:r>
            <a:r>
              <a:rPr lang="zh-CN" altLang="en-US" sz="2400" dirty="0"/>
              <a:t>或者</a:t>
            </a:r>
            <a:r>
              <a:rPr lang="en-US" altLang="zh-CN" sz="2400" dirty="0"/>
              <a:t>u</a:t>
            </a:r>
            <a:r>
              <a:rPr lang="zh-CN" altLang="en-US" sz="2400" dirty="0"/>
              <a:t>的一个直连邻居。</a:t>
            </a:r>
            <a:r>
              <a:rPr lang="en-US" altLang="zh-CN" sz="2400" dirty="0"/>
              <a:t>v</a:t>
            </a:r>
            <a:r>
              <a:rPr lang="zh-CN" altLang="en-US" sz="2400" dirty="0"/>
              <a:t>是第二个确定最短路径的结点。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）继续以上步骤，在每一次迭代过程中，都能确定一个结点的最短路径。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96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50"/>
    </mc:Choice>
    <mc:Fallback xmlns="">
      <p:transition spd="slow" advTm="3295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算法应用了</a:t>
            </a:r>
            <a:r>
              <a:rPr lang="zh-CN" altLang="en-US" b="1" dirty="0">
                <a:solidFill>
                  <a:srgbClr val="0070C0"/>
                </a:solidFill>
              </a:rPr>
              <a:t>贪心法</a:t>
            </a:r>
            <a:r>
              <a:rPr lang="zh-CN" altLang="en-US" dirty="0"/>
              <a:t>的思想，即“抄近路走，肯定能找到最短路径”。</a:t>
            </a:r>
          </a:p>
          <a:p>
            <a:r>
              <a:rPr lang="zh-CN" altLang="en-US" dirty="0"/>
              <a:t>算法高效稳定：</a:t>
            </a:r>
            <a:endParaRPr lang="en-US" altLang="zh-CN" dirty="0"/>
          </a:p>
          <a:p>
            <a:pPr lvl="1"/>
            <a:r>
              <a:rPr lang="en-US" altLang="zh-CN" dirty="0"/>
              <a:t>Dijkstra</a:t>
            </a:r>
            <a:r>
              <a:rPr lang="zh-CN" altLang="en-US" dirty="0"/>
              <a:t>的每次迭代，只需要检查上次已经确定最短路径的那些结点的邻居，检查范围很小，算法是</a:t>
            </a:r>
            <a:r>
              <a:rPr lang="zh-CN" altLang="en-US" b="1" dirty="0"/>
              <a:t>高效</a:t>
            </a:r>
            <a:r>
              <a:rPr lang="zh-CN" altLang="en-US" dirty="0"/>
              <a:t>的；</a:t>
            </a:r>
            <a:endParaRPr lang="en-US" altLang="zh-CN" dirty="0"/>
          </a:p>
          <a:p>
            <a:pPr lvl="1"/>
            <a:r>
              <a:rPr lang="zh-CN" altLang="en-US" dirty="0"/>
              <a:t>每次迭代，都能得到至少一个结点的最短路径，算法是</a:t>
            </a:r>
            <a:r>
              <a:rPr lang="zh-CN" altLang="en-US" b="1" dirty="0"/>
              <a:t>稳定</a:t>
            </a:r>
            <a:r>
              <a:rPr lang="zh-CN" altLang="en-US" dirty="0"/>
              <a:t>的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80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3"/>
    </mc:Choice>
    <mc:Fallback xmlns="">
      <p:transition spd="slow" advTm="3229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维护两个集合：已确定最短路径的结点集合</a:t>
            </a:r>
            <a:r>
              <a:rPr lang="en-US" altLang="zh-CN" sz="2400" dirty="0"/>
              <a:t>A</a:t>
            </a:r>
            <a:r>
              <a:rPr lang="zh-CN" altLang="en-US" sz="2400" dirty="0"/>
              <a:t>、这些结点向外扩散的邻居结点集合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）把起点</a:t>
            </a:r>
            <a:r>
              <a:rPr lang="en-US" altLang="zh-CN" sz="2400" dirty="0"/>
              <a:t>s</a:t>
            </a:r>
            <a:r>
              <a:rPr lang="zh-CN" altLang="en-US" sz="2400" dirty="0"/>
              <a:t>放到</a:t>
            </a:r>
            <a:r>
              <a:rPr lang="en-US" altLang="zh-CN" sz="2400" dirty="0"/>
              <a:t>A</a:t>
            </a:r>
            <a:r>
              <a:rPr lang="zh-CN" altLang="en-US" sz="2400" dirty="0"/>
              <a:t>中，把</a:t>
            </a:r>
            <a:r>
              <a:rPr lang="en-US" altLang="zh-CN" sz="2400" dirty="0"/>
              <a:t>s</a:t>
            </a:r>
            <a:r>
              <a:rPr lang="zh-CN" altLang="en-US" sz="2400" dirty="0"/>
              <a:t>所有的邻居放到</a:t>
            </a:r>
            <a:r>
              <a:rPr lang="en-US" altLang="zh-CN" sz="2400" dirty="0"/>
              <a:t>B</a:t>
            </a:r>
            <a:r>
              <a:rPr lang="zh-CN" altLang="en-US" sz="2400" dirty="0"/>
              <a:t>中。此时，邻居到</a:t>
            </a:r>
            <a:r>
              <a:rPr lang="en-US" altLang="zh-CN" sz="2400" dirty="0"/>
              <a:t>s</a:t>
            </a:r>
            <a:r>
              <a:rPr lang="zh-CN" altLang="en-US" sz="2400" dirty="0"/>
              <a:t>的距离就是直连距离。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）从</a:t>
            </a:r>
            <a:r>
              <a:rPr lang="en-US" altLang="zh-CN" sz="2400" dirty="0"/>
              <a:t>B</a:t>
            </a:r>
            <a:r>
              <a:rPr lang="zh-CN" altLang="en-US" sz="2400" dirty="0"/>
              <a:t>中找出距离起点</a:t>
            </a:r>
            <a:r>
              <a:rPr lang="en-US" altLang="zh-CN" sz="2400" dirty="0"/>
              <a:t>s</a:t>
            </a:r>
            <a:r>
              <a:rPr lang="zh-CN" altLang="en-US" sz="2400" dirty="0"/>
              <a:t>最短的结点</a:t>
            </a:r>
            <a:r>
              <a:rPr lang="en-US" altLang="zh-CN" sz="2400" dirty="0"/>
              <a:t>u</a:t>
            </a:r>
            <a:r>
              <a:rPr lang="zh-CN" altLang="en-US" sz="2400" dirty="0"/>
              <a:t>，放到</a:t>
            </a:r>
            <a:r>
              <a:rPr lang="en-US" altLang="zh-CN" sz="2400" dirty="0"/>
              <a:t>A</a:t>
            </a:r>
            <a:r>
              <a:rPr lang="zh-CN" altLang="en-US" sz="2400" dirty="0"/>
              <a:t>中。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）把</a:t>
            </a:r>
            <a:r>
              <a:rPr lang="en-US" altLang="zh-CN" sz="2400" dirty="0"/>
              <a:t>u</a:t>
            </a:r>
            <a:r>
              <a:rPr lang="zh-CN" altLang="en-US" sz="2400" dirty="0"/>
              <a:t>所有的新邻居放到</a:t>
            </a:r>
            <a:r>
              <a:rPr lang="en-US" altLang="zh-CN" sz="2400" dirty="0"/>
              <a:t>B</a:t>
            </a:r>
            <a:r>
              <a:rPr lang="zh-CN" altLang="en-US" sz="2400" dirty="0"/>
              <a:t>中。显然，</a:t>
            </a:r>
            <a:r>
              <a:rPr lang="en-US" altLang="zh-CN" sz="2400" dirty="0"/>
              <a:t>u</a:t>
            </a:r>
            <a:r>
              <a:rPr lang="zh-CN" altLang="en-US" sz="2400" dirty="0"/>
              <a:t>的每一条边都连接了一个邻居，每个新邻居都要加进去。其中</a:t>
            </a:r>
            <a:r>
              <a:rPr lang="en-US" altLang="zh-CN" sz="2400" dirty="0"/>
              <a:t>u</a:t>
            </a:r>
            <a:r>
              <a:rPr lang="zh-CN" altLang="en-US" sz="2400" dirty="0"/>
              <a:t>的一个新邻居</a:t>
            </a:r>
            <a:r>
              <a:rPr lang="en-US" altLang="zh-CN" sz="2400" dirty="0"/>
              <a:t>v</a:t>
            </a:r>
            <a:r>
              <a:rPr lang="zh-CN" altLang="en-US" sz="2400" dirty="0"/>
              <a:t>，它到</a:t>
            </a:r>
            <a:r>
              <a:rPr lang="en-US" altLang="zh-CN" sz="2400" dirty="0"/>
              <a:t>s</a:t>
            </a:r>
            <a:r>
              <a:rPr lang="zh-CN" altLang="en-US" sz="2400" dirty="0"/>
              <a:t>的距离</a:t>
            </a:r>
            <a:r>
              <a:rPr lang="en-US" altLang="zh-CN" sz="2400" dirty="0"/>
              <a:t>dis(s, v)</a:t>
            </a:r>
            <a:r>
              <a:rPr lang="zh-CN" altLang="en-US" sz="2400" dirty="0"/>
              <a:t>等于</a:t>
            </a:r>
            <a:r>
              <a:rPr lang="en-US" altLang="zh-CN" sz="2400" dirty="0"/>
              <a:t>dis(s, u) + dis(u, v)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）重复</a:t>
            </a:r>
            <a:r>
              <a:rPr lang="en-US" altLang="zh-CN" sz="2400" dirty="0"/>
              <a:t>(2)</a:t>
            </a:r>
            <a:r>
              <a:rPr lang="zh-CN" altLang="en-US" sz="2400" dirty="0"/>
              <a:t>、</a:t>
            </a:r>
            <a:r>
              <a:rPr lang="en-US" altLang="zh-CN" sz="2400" dirty="0"/>
              <a:t>(3)</a:t>
            </a:r>
            <a:r>
              <a:rPr lang="zh-CN" altLang="en-US" sz="2400" dirty="0"/>
              <a:t>，直到</a:t>
            </a:r>
            <a:r>
              <a:rPr lang="en-US" altLang="zh-CN" sz="2400" dirty="0"/>
              <a:t>B</a:t>
            </a:r>
            <a:r>
              <a:rPr lang="zh-CN" altLang="en-US" sz="2400" dirty="0"/>
              <a:t>为空时，结束。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329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96"/>
    </mc:Choice>
    <mc:Fallback xmlns="">
      <p:transition spd="slow" advTm="4979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3752" y="338138"/>
            <a:ext cx="4690864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优先队列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）每次往</a:t>
            </a:r>
            <a:r>
              <a:rPr lang="en-US" altLang="zh-CN" sz="2400" dirty="0"/>
              <a:t>B</a:t>
            </a:r>
            <a:r>
              <a:rPr lang="zh-CN" altLang="en-US" sz="2400" dirty="0"/>
              <a:t>中放新数据时，按从小到大的顺序放，用二分法的思路，复杂度是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，保证最小的数总在最前面；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）找最小值，直接取</a:t>
            </a:r>
            <a:r>
              <a:rPr lang="en-US" altLang="zh-CN" sz="2400" dirty="0"/>
              <a:t>B</a:t>
            </a:r>
            <a:r>
              <a:rPr lang="zh-CN" altLang="en-US" sz="2400" dirty="0"/>
              <a:t>的第一个数，复杂度是</a:t>
            </a:r>
            <a:r>
              <a:rPr lang="en-US" altLang="zh-CN" sz="2400" dirty="0"/>
              <a:t>O(1)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复杂度</a:t>
            </a:r>
            <a:r>
              <a:rPr lang="zh-CN" altLang="en-US" dirty="0"/>
              <a:t>：用优先队列时，</a:t>
            </a:r>
            <a:r>
              <a:rPr lang="en-US" altLang="zh-CN" dirty="0"/>
              <a:t>Dijkstra</a:t>
            </a:r>
            <a:r>
              <a:rPr lang="zh-CN" altLang="en-US" dirty="0"/>
              <a:t>算法的复杂度是</a:t>
            </a:r>
            <a:r>
              <a:rPr lang="en-US" altLang="zh-CN" dirty="0"/>
              <a:t>O(</a:t>
            </a:r>
            <a:r>
              <a:rPr lang="en-US" altLang="zh-CN" dirty="0" err="1"/>
              <a:t>mlogn</a:t>
            </a:r>
            <a:r>
              <a:rPr lang="en-US" altLang="zh-CN" dirty="0"/>
              <a:t>)</a:t>
            </a:r>
            <a:r>
              <a:rPr lang="zh-CN" altLang="en-US" dirty="0"/>
              <a:t>，是最高效的最短路算法。</a:t>
            </a:r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08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67"/>
    </mc:Choice>
    <mc:Fallback xmlns="">
      <p:transition spd="slow" advTm="41567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572" y="409703"/>
            <a:ext cx="4618856" cy="63423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对比</a:t>
            </a:r>
            <a:r>
              <a:rPr lang="en-US" altLang="zh-CN" sz="3600" dirty="0">
                <a:solidFill>
                  <a:srgbClr val="FF0000"/>
                </a:solidFill>
              </a:rPr>
              <a:t>SPFA</a:t>
            </a:r>
            <a:r>
              <a:rPr lang="zh-CN" altLang="en-US" sz="3600" dirty="0">
                <a:solidFill>
                  <a:srgbClr val="FF0000"/>
                </a:solidFill>
              </a:rPr>
              <a:t>和</a:t>
            </a:r>
            <a:r>
              <a:rPr lang="en-US" altLang="zh-CN" sz="3600" dirty="0" err="1">
                <a:solidFill>
                  <a:srgbClr val="FF0000"/>
                </a:solidFill>
              </a:rPr>
              <a:t>dijkstra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96752"/>
            <a:ext cx="9505056" cy="479609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相似：两者很像，都是从起点</a:t>
            </a:r>
            <a:r>
              <a:rPr lang="en-US" altLang="zh-CN" sz="2400" dirty="0"/>
              <a:t>s</a:t>
            </a:r>
            <a:r>
              <a:rPr lang="zh-CN" altLang="en-US" sz="2400" dirty="0"/>
              <a:t>出发，逐步扩展邻居结点。</a:t>
            </a:r>
          </a:p>
          <a:p>
            <a:r>
              <a:rPr lang="zh-CN" altLang="en-US" sz="2400" dirty="0"/>
              <a:t>区别：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dijkstra</a:t>
            </a:r>
            <a:r>
              <a:rPr lang="zh-CN" altLang="en-US" sz="2000" dirty="0"/>
              <a:t>每次扩展邻居结点，都从中找一个点，它到</a:t>
            </a:r>
            <a:r>
              <a:rPr lang="en-US" altLang="zh-CN" sz="2000" dirty="0"/>
              <a:t>s</a:t>
            </a:r>
            <a:r>
              <a:rPr lang="zh-CN" altLang="en-US" sz="2000" dirty="0"/>
              <a:t>的距离是最小的；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SPFA</a:t>
            </a:r>
            <a:r>
              <a:rPr lang="zh-CN" altLang="en-US" sz="2000" dirty="0"/>
              <a:t>并没有找这个点，而是更新这些邻居点的状态（这些点到</a:t>
            </a:r>
            <a:r>
              <a:rPr lang="en-US" altLang="zh-CN" sz="2000" dirty="0"/>
              <a:t>s</a:t>
            </a:r>
            <a:r>
              <a:rPr lang="zh-CN" altLang="en-US" sz="2000" dirty="0"/>
              <a:t>的距离），这需要进行多轮更新，等所有点都不能再更新了，就结束了。</a:t>
            </a:r>
          </a:p>
          <a:p>
            <a:r>
              <a:rPr lang="zh-CN" altLang="en-US" sz="2400" dirty="0"/>
              <a:t>因此，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比</a:t>
            </a:r>
            <a:r>
              <a:rPr lang="en-US" altLang="zh-CN" sz="2400" dirty="0"/>
              <a:t>SPFA</a:t>
            </a:r>
            <a:r>
              <a:rPr lang="zh-CN" altLang="en-US" sz="2400" dirty="0"/>
              <a:t>要快。</a:t>
            </a:r>
          </a:p>
          <a:p>
            <a:r>
              <a:rPr lang="zh-CN" altLang="en-US" sz="2400" dirty="0"/>
              <a:t>但是，从上述区别也看出，</a:t>
            </a:r>
            <a:r>
              <a:rPr lang="en-US" altLang="zh-CN" sz="2400" dirty="0" err="1"/>
              <a:t>dikstra</a:t>
            </a:r>
            <a:r>
              <a:rPr lang="zh-CN" altLang="en-US" sz="2400" dirty="0"/>
              <a:t>不能处理负权边，而</a:t>
            </a:r>
            <a:r>
              <a:rPr lang="en-US" altLang="zh-CN" sz="2400" dirty="0"/>
              <a:t>SPFA</a:t>
            </a:r>
            <a:r>
              <a:rPr lang="zh-CN" altLang="en-US" sz="2400" dirty="0"/>
              <a:t>能。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55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11"/>
    </mc:Choice>
    <mc:Fallback xmlns="">
      <p:transition spd="slow" advTm="372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27168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可加性参数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最短路问题，是计算“路径上边的权值之和”。</a:t>
            </a:r>
            <a:endParaRPr lang="en-US" altLang="zh-CN" dirty="0"/>
          </a:p>
          <a:p>
            <a:r>
              <a:rPr lang="zh-CN" altLang="en-US" dirty="0"/>
              <a:t>边的权值是“可加性参数”，例如费用、长度等等，它们是“可加的”，一条路径上的总权值，是这条路径上所有边的权值之和。</a:t>
            </a:r>
            <a:endParaRPr lang="en-US" altLang="zh-CN" dirty="0"/>
          </a:p>
          <a:p>
            <a:r>
              <a:rPr lang="zh-CN" altLang="en-US" dirty="0"/>
              <a:t>下一节的“最小生成树”问题，边的权值也是“可加性参数”。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73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77"/>
    </mc:Choice>
    <mc:Fallback xmlns="">
      <p:transition spd="slow" advTm="2907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572" y="409703"/>
            <a:ext cx="4618856" cy="634234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负环和差分约束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96752"/>
            <a:ext cx="9505056" cy="47960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差分约束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系统：一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种特殊的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元一次不等式组。包含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个变量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个约束条件，每个约束条件是两个变量的差，形如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是常数，可正可负。求出一组解，满足所有的约束条件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差分约束系统可以转化为最短路问题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约束条件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变形为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，跟路径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dis[y] = dis[x] +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看成有向图的一个结点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，对每个约束条件，从结点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向结点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连一条长度为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的有向边。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号点，从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点向其他所有点连一条权值为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的边。这相当于新增了一个变量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个约束条件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点为起点，用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SPFA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计算到其他所有点的最短路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。计算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点到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点的最短路为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dis[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是差分约束系统的一组可行解。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20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80"/>
    </mc:Choice>
    <mc:Fallback xmlns="">
      <p:transition spd="slow" advTm="1047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31224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搜索所有的路径：</a:t>
            </a:r>
            <a:r>
              <a:rPr lang="en-US" altLang="zh-CN" sz="3600" dirty="0">
                <a:solidFill>
                  <a:srgbClr val="0070C0"/>
                </a:solidFill>
              </a:rPr>
              <a:t>DFS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如何找到所有的路径？</a:t>
            </a:r>
            <a:endParaRPr lang="en-US" altLang="zh-CN" dirty="0"/>
          </a:p>
          <a:p>
            <a:r>
              <a:rPr lang="zh-CN" altLang="en-US" dirty="0"/>
              <a:t>暴力法：把</a:t>
            </a:r>
            <a:r>
              <a:rPr lang="en-US" altLang="zh-CN" dirty="0"/>
              <a:t>n</a:t>
            </a:r>
            <a:r>
              <a:rPr lang="zh-CN" altLang="en-US" dirty="0"/>
              <a:t>个结点进行全排列，然后从中找到最短的。共有</a:t>
            </a:r>
            <a:r>
              <a:rPr lang="en-US" altLang="zh-CN" dirty="0"/>
              <a:t>n!</a:t>
            </a:r>
            <a:r>
              <a:rPr lang="zh-CN" altLang="en-US" dirty="0"/>
              <a:t>个排列。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DFS</a:t>
            </a:r>
            <a:r>
              <a:rPr lang="zh-CN" altLang="en-US" dirty="0"/>
              <a:t>输出所有存在的路径：比</a:t>
            </a:r>
            <a:r>
              <a:rPr lang="en-US" altLang="zh-CN" dirty="0"/>
              <a:t>n!</a:t>
            </a:r>
            <a:r>
              <a:rPr lang="zh-CN" altLang="en-US" dirty="0"/>
              <a:t>要少，但仍然是指数级的。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97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68"/>
    </mc:Choice>
    <mc:Fallback xmlns="">
      <p:transition spd="slow" advTm="484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BFS</a:t>
            </a:r>
            <a:r>
              <a:rPr lang="zh-CN" altLang="en-US" sz="3600" dirty="0">
                <a:solidFill>
                  <a:srgbClr val="0070C0"/>
                </a:solidFill>
              </a:rPr>
              <a:t>求最短路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特殊的地图：所有的边都是无权的，可以把每个边的长度都设成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BFS</a:t>
            </a:r>
            <a:r>
              <a:rPr lang="zh-CN" altLang="en-US" dirty="0"/>
              <a:t>求最短路算法</a:t>
            </a:r>
            <a:r>
              <a:rPr lang="zh-CN" altLang="en-US" dirty="0" smtClean="0"/>
              <a:t>，请</a:t>
            </a:r>
            <a:r>
              <a:rPr lang="zh-CN" altLang="en-US" dirty="0"/>
              <a:t>回顾有关内容。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413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65"/>
    </mc:Choice>
    <mc:Fallback xmlns="">
      <p:transition spd="slow" advTm="2226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把衣服从商店运到赛场，寻找从商店到赛场的最短路线。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个路口，标号为</a:t>
            </a:r>
            <a:r>
              <a:rPr lang="en-US" altLang="zh-CN" dirty="0"/>
              <a:t>1</a:t>
            </a:r>
            <a:r>
              <a:rPr lang="zh-CN" altLang="en-US" dirty="0"/>
              <a:t>的路口是商店所在地，标号为</a:t>
            </a:r>
            <a:r>
              <a:rPr lang="en-US" altLang="zh-CN" dirty="0"/>
              <a:t>N</a:t>
            </a:r>
            <a:r>
              <a:rPr lang="zh-CN" altLang="en-US" dirty="0"/>
              <a:t>的路口是赛场所在地。有</a:t>
            </a:r>
            <a:r>
              <a:rPr lang="en-US" altLang="zh-CN" dirty="0"/>
              <a:t>M</a:t>
            </a:r>
            <a:r>
              <a:rPr lang="zh-CN" altLang="en-US" dirty="0"/>
              <a:t>条路，每条路的数据包括</a:t>
            </a:r>
            <a:r>
              <a:rPr lang="en-US" altLang="zh-CN" dirty="0"/>
              <a:t>3</a:t>
            </a:r>
            <a:r>
              <a:rPr lang="zh-CN" altLang="en-US" dirty="0"/>
              <a:t>个整数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，表示路口</a:t>
            </a:r>
            <a:r>
              <a:rPr lang="en-US" altLang="zh-CN" dirty="0"/>
              <a:t>A</a:t>
            </a:r>
            <a:r>
              <a:rPr lang="zh-CN" altLang="en-US" dirty="0"/>
              <a:t>与路口</a:t>
            </a:r>
            <a:r>
              <a:rPr lang="en-US" altLang="zh-CN" dirty="0"/>
              <a:t>B</a:t>
            </a:r>
            <a:r>
              <a:rPr lang="zh-CN" altLang="en-US" dirty="0"/>
              <a:t>之间有一条路，需要</a:t>
            </a:r>
            <a:r>
              <a:rPr lang="en-US" altLang="zh-CN" dirty="0"/>
              <a:t>C</a:t>
            </a:r>
            <a:r>
              <a:rPr lang="zh-CN" altLang="en-US" dirty="0"/>
              <a:t>分钟的时间走过这条路。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623749"/>
            <a:ext cx="2381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12"/>
    </mc:Choice>
    <mc:Fallback xmlns="">
      <p:transition spd="slow" advTm="2831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rgbClr val="FF0000"/>
                </a:solidFill>
              </a:rPr>
              <a:t>Floyd-</a:t>
            </a:r>
            <a:r>
              <a:rPr lang="en-US" altLang="zh-CN" sz="3600" dirty="0" err="1">
                <a:solidFill>
                  <a:srgbClr val="FF0000"/>
                </a:solidFill>
              </a:rPr>
              <a:t>Warshall</a:t>
            </a:r>
            <a:r>
              <a:rPr lang="zh-CN" altLang="en-US" sz="3600" dirty="0">
                <a:solidFill>
                  <a:srgbClr val="FF0000"/>
                </a:solidFill>
              </a:rPr>
              <a:t>算法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/>
          <a:lstStyle/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能够一次性求</a:t>
            </a:r>
            <a:r>
              <a:rPr lang="zh-CN" altLang="en-US" b="1" dirty="0">
                <a:solidFill>
                  <a:srgbClr val="0070C0"/>
                </a:solidFill>
              </a:rPr>
              <a:t>所有结点之间</a:t>
            </a:r>
            <a:r>
              <a:rPr lang="zh-CN" altLang="en-US" dirty="0"/>
              <a:t>的最短距离；</a:t>
            </a:r>
          </a:p>
          <a:p>
            <a:pPr lvl="1"/>
            <a:r>
              <a:rPr lang="zh-CN" altLang="en-US" dirty="0"/>
              <a:t>最简单的最短路算法，比暴力的</a:t>
            </a:r>
            <a:r>
              <a:rPr lang="en-US" altLang="zh-CN" dirty="0"/>
              <a:t>DFS</a:t>
            </a:r>
            <a:r>
              <a:rPr lang="zh-CN" altLang="en-US" dirty="0"/>
              <a:t>更简单；</a:t>
            </a:r>
            <a:endParaRPr lang="en-US" altLang="zh-CN" dirty="0"/>
          </a:p>
          <a:p>
            <a:pPr lvl="1"/>
            <a:r>
              <a:rPr lang="en-US" altLang="zh-CN" dirty="0"/>
              <a:t>Floyd</a:t>
            </a:r>
            <a:r>
              <a:rPr lang="zh-CN" altLang="en-US" dirty="0"/>
              <a:t>的复杂度很高，只能用于小规模图。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673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50"/>
    </mc:Choice>
    <mc:Fallback xmlns="">
      <p:transition spd="slow" advTm="2875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Floyd</a:t>
            </a:r>
            <a:r>
              <a:rPr lang="zh-CN" altLang="en-US" sz="3600" dirty="0">
                <a:solidFill>
                  <a:srgbClr val="0070C0"/>
                </a:solidFill>
              </a:rPr>
              <a:t>思路：动态规划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600201"/>
            <a:ext cx="9721080" cy="4525963"/>
          </a:xfrm>
        </p:spPr>
        <p:txBody>
          <a:bodyPr/>
          <a:lstStyle/>
          <a:p>
            <a:r>
              <a:rPr lang="zh-CN" altLang="en-US" dirty="0"/>
              <a:t>求两点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之间的最短距离，可以分两种情况，即经过图中某个点</a:t>
            </a:r>
            <a:r>
              <a:rPr lang="en-US" altLang="zh-CN" dirty="0"/>
              <a:t>k</a:t>
            </a:r>
            <a:r>
              <a:rPr lang="zh-CN" altLang="en-US" dirty="0"/>
              <a:t>的路径和不经过</a:t>
            </a:r>
            <a:r>
              <a:rPr lang="en-US" altLang="zh-CN" dirty="0"/>
              <a:t>k</a:t>
            </a:r>
            <a:r>
              <a:rPr lang="zh-CN" altLang="en-US" dirty="0"/>
              <a:t>点的路径，取两者中的最短路。</a:t>
            </a:r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）令</a:t>
            </a:r>
            <a:r>
              <a:rPr lang="en-US" altLang="zh-CN" sz="2400" dirty="0"/>
              <a:t>k=1</a:t>
            </a:r>
            <a:r>
              <a:rPr lang="zh-CN" altLang="en-US" sz="2400" dirty="0"/>
              <a:t>，计算所有结点之间（经过结点</a:t>
            </a:r>
            <a:r>
              <a:rPr lang="en-US" altLang="zh-CN" sz="2400" dirty="0"/>
              <a:t>1</a:t>
            </a:r>
            <a:r>
              <a:rPr lang="zh-CN" altLang="en-US" sz="2400" dirty="0"/>
              <a:t>、不经过</a:t>
            </a:r>
            <a:r>
              <a:rPr lang="en-US" altLang="zh-CN" sz="2400" dirty="0"/>
              <a:t>1</a:t>
            </a:r>
            <a:r>
              <a:rPr lang="zh-CN" altLang="en-US" sz="2400" dirty="0"/>
              <a:t>）的最短路；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）令</a:t>
            </a:r>
            <a:r>
              <a:rPr lang="en-US" altLang="zh-CN" sz="2400" dirty="0"/>
              <a:t>k=2</a:t>
            </a:r>
            <a:r>
              <a:rPr lang="zh-CN" altLang="en-US" sz="2400" dirty="0"/>
              <a:t>，计算所有结点之间（经过结点</a:t>
            </a:r>
            <a:r>
              <a:rPr lang="en-US" altLang="zh-CN" sz="2400" dirty="0"/>
              <a:t>2</a:t>
            </a:r>
            <a:r>
              <a:rPr lang="zh-CN" altLang="en-US" sz="2400" dirty="0"/>
              <a:t>、不经过</a:t>
            </a:r>
            <a:r>
              <a:rPr lang="en-US" altLang="zh-CN" sz="2400" dirty="0"/>
              <a:t>2</a:t>
            </a:r>
            <a:r>
              <a:rPr lang="zh-CN" altLang="en-US" sz="2400" dirty="0"/>
              <a:t>）的最短路，这一次计算，利用了</a:t>
            </a:r>
            <a:r>
              <a:rPr lang="en-US" altLang="zh-CN" sz="2400" dirty="0"/>
              <a:t>k=1</a:t>
            </a:r>
            <a:r>
              <a:rPr lang="zh-CN" altLang="en-US" sz="2400" dirty="0"/>
              <a:t>时的计算结果；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）令</a:t>
            </a:r>
            <a:r>
              <a:rPr lang="en-US" altLang="zh-CN" sz="2400" dirty="0"/>
              <a:t>k=3</a:t>
            </a:r>
            <a:r>
              <a:rPr lang="zh-CN" altLang="en-US" sz="2400" dirty="0"/>
              <a:t>，</a:t>
            </a:r>
            <a:r>
              <a:rPr lang="en-US" altLang="zh-CN" sz="2400" dirty="0"/>
              <a:t>......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434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47"/>
    </mc:Choice>
    <mc:Fallback xmlns="">
      <p:transition spd="slow" advTm="3754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/>
              <a:t>floyd</a:t>
            </a:r>
            <a:r>
              <a:rPr lang="en-US" altLang="zh-CN" dirty="0"/>
              <a:t>()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重循环，复杂度是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存图：小图，用</a:t>
            </a:r>
            <a:r>
              <a:rPr lang="zh-CN" altLang="en-US" b="1" dirty="0">
                <a:solidFill>
                  <a:srgbClr val="0070C0"/>
                </a:solidFill>
              </a:rPr>
              <a:t>矩阵</a:t>
            </a:r>
            <a:r>
              <a:rPr lang="zh-CN" altLang="en-US" dirty="0"/>
              <a:t>存图就行了。</a:t>
            </a:r>
          </a:p>
          <a:p>
            <a:endParaRPr lang="en-US" altLang="zh-CN" dirty="0"/>
          </a:p>
          <a:p>
            <a:r>
              <a:rPr lang="zh-CN" altLang="en-US" dirty="0"/>
              <a:t>只能计算小图，</a:t>
            </a:r>
            <a:r>
              <a:rPr lang="en-US" altLang="zh-CN" dirty="0"/>
              <a:t>n &lt; 200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664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85"/>
    </mc:Choice>
    <mc:Fallback xmlns="">
      <p:transition spd="slow" advTm="3198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2569</Words>
  <Application>Microsoft Office PowerPoint</Application>
  <PresentationFormat>宽屏</PresentationFormat>
  <Paragraphs>174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10.8 最短路</vt:lpstr>
      <vt:lpstr>最短路问题</vt:lpstr>
      <vt:lpstr>可加性参数</vt:lpstr>
      <vt:lpstr>搜索所有的路径：DFS</vt:lpstr>
      <vt:lpstr>用BFS求最短路</vt:lpstr>
      <vt:lpstr>PowerPoint 演示文稿</vt:lpstr>
      <vt:lpstr>Floyd-Warshall算法</vt:lpstr>
      <vt:lpstr>Floyd思路：动态规划</vt:lpstr>
      <vt:lpstr>复杂度</vt:lpstr>
      <vt:lpstr>Floyd的优点</vt:lpstr>
      <vt:lpstr>Floyd：判断负圈</vt:lpstr>
      <vt:lpstr>Bellman-Ford算法</vt:lpstr>
      <vt:lpstr>思路 --“问路”</vt:lpstr>
      <vt:lpstr>“问路”</vt:lpstr>
      <vt:lpstr>复杂度</vt:lpstr>
      <vt:lpstr>并行计算</vt:lpstr>
      <vt:lpstr>打印最短路径</vt:lpstr>
      <vt:lpstr>判断负圈</vt:lpstr>
      <vt:lpstr>SPFA</vt:lpstr>
      <vt:lpstr>SPFA步骤</vt:lpstr>
      <vt:lpstr>SPFA不稳定</vt:lpstr>
      <vt:lpstr>Dijkstra算法</vt:lpstr>
      <vt:lpstr>算法思路 --多米诺骨牌</vt:lpstr>
      <vt:lpstr>PowerPoint 演示文稿</vt:lpstr>
      <vt:lpstr>PowerPoint 演示文稿</vt:lpstr>
      <vt:lpstr>特点</vt:lpstr>
      <vt:lpstr>算法实现</vt:lpstr>
      <vt:lpstr>优先队列</vt:lpstr>
      <vt:lpstr>对比SPFA和dijkstra</vt:lpstr>
      <vt:lpstr>负环和差分约束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1647</cp:revision>
  <dcterms:created xsi:type="dcterms:W3CDTF">2012-02-15T09:22:00Z</dcterms:created>
  <dcterms:modified xsi:type="dcterms:W3CDTF">2023-02-23T11:06:38Z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