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10.9 </a:t>
            </a:r>
            <a:r>
              <a:rPr lang="zh-CN" altLang="en-US" smtClean="0">
                <a:solidFill>
                  <a:srgbClr val="FF0000"/>
                </a:solidFill>
              </a:rPr>
              <a:t>最小生成树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8"/>
    </mc:Choice>
    <mc:Fallback xmlns="">
      <p:transition spd="slow" advTm="42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3041576"/>
            <a:ext cx="8795320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）第四个最短边</a:t>
            </a:r>
            <a:r>
              <a:rPr lang="en-US" altLang="zh-CN" sz="2000" dirty="0"/>
              <a:t>(1-5)</a:t>
            </a:r>
            <a:r>
              <a:rPr lang="zh-CN" altLang="en-US" sz="2000" dirty="0"/>
              <a:t>。检查并查集</a:t>
            </a:r>
            <a:r>
              <a:rPr lang="en-US" altLang="zh-CN" sz="2000" dirty="0"/>
              <a:t>S</a:t>
            </a:r>
            <a:r>
              <a:rPr lang="zh-CN" altLang="en-US" sz="2000" dirty="0"/>
              <a:t>，发现</a:t>
            </a:r>
            <a:r>
              <a:rPr lang="en-US" altLang="zh-CN" sz="2000" dirty="0"/>
              <a:t>5</a:t>
            </a:r>
            <a:r>
              <a:rPr lang="zh-CN" altLang="en-US" sz="2000" dirty="0"/>
              <a:t>已经属于集</a:t>
            </a:r>
            <a:r>
              <a:rPr lang="en-US" altLang="zh-CN" sz="2000" u="sng" dirty="0"/>
              <a:t>1</a:t>
            </a:r>
            <a:r>
              <a:rPr lang="zh-CN" altLang="en-US" sz="2000" dirty="0"/>
              <a:t>，丢弃这个边。这一步实际上是发现了一个</a:t>
            </a:r>
            <a:r>
              <a:rPr lang="zh-CN" altLang="en-US" sz="2000" b="1" i="1" dirty="0"/>
              <a:t>圈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并查集的作用就体现在这里。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）加入第五个最短边</a:t>
            </a:r>
            <a:r>
              <a:rPr lang="en-US" altLang="zh-CN" sz="2000" dirty="0"/>
              <a:t>(2-4)</a:t>
            </a:r>
            <a:r>
              <a:rPr lang="zh-CN" altLang="en-US" sz="2000" dirty="0"/>
              <a:t>。并查集</a:t>
            </a:r>
            <a:r>
              <a:rPr lang="en-US" altLang="zh-CN" sz="2000" dirty="0"/>
              <a:t>S</a:t>
            </a:r>
            <a:r>
              <a:rPr lang="zh-CN" altLang="en-US" sz="2000" dirty="0"/>
              <a:t>中，把结点</a:t>
            </a:r>
            <a:r>
              <a:rPr lang="en-US" altLang="zh-CN" sz="2000" dirty="0"/>
              <a:t>4</a:t>
            </a:r>
            <a:r>
              <a:rPr lang="zh-CN" altLang="en-US" sz="2000" dirty="0"/>
              <a:t>的集并到结点</a:t>
            </a:r>
            <a:r>
              <a:rPr lang="en-US" altLang="zh-CN" sz="2000" dirty="0"/>
              <a:t>2</a:t>
            </a:r>
            <a:r>
              <a:rPr lang="zh-CN" altLang="en-US" sz="2000" dirty="0"/>
              <a:t>的集。注意这里结点</a:t>
            </a:r>
            <a:r>
              <a:rPr lang="en-US" altLang="zh-CN" sz="2000" dirty="0"/>
              <a:t>4</a:t>
            </a:r>
            <a:r>
              <a:rPr lang="zh-CN" altLang="en-US" sz="2000" dirty="0"/>
              <a:t>原来属于集</a:t>
            </a:r>
            <a:r>
              <a:rPr lang="en-US" altLang="zh-CN" sz="2000" u="sng" dirty="0"/>
              <a:t>3</a:t>
            </a:r>
            <a:r>
              <a:rPr lang="zh-CN" altLang="en-US" sz="2000" dirty="0"/>
              <a:t>，实际上修改的是：把结点</a:t>
            </a:r>
            <a:r>
              <a:rPr lang="en-US" altLang="zh-CN" sz="2000" dirty="0"/>
              <a:t>3</a:t>
            </a:r>
            <a:r>
              <a:rPr lang="zh-CN" altLang="en-US" sz="2000" dirty="0"/>
              <a:t>的集</a:t>
            </a:r>
            <a:r>
              <a:rPr lang="en-US" altLang="zh-CN" sz="2000" u="sng" dirty="0"/>
              <a:t>3</a:t>
            </a:r>
            <a:r>
              <a:rPr lang="zh-CN" altLang="en-US" sz="2000" dirty="0"/>
              <a:t>改成</a:t>
            </a:r>
            <a:r>
              <a:rPr lang="en-US" altLang="zh-CN" sz="2000" u="sng" dirty="0"/>
              <a:t>1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908721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387" y="5131545"/>
            <a:ext cx="35337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4"/>
    </mc:Choice>
    <mc:Fallback xmlns="">
      <p:transition spd="slow" advTm="327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kruskal</a:t>
            </a:r>
            <a:r>
              <a:rPr lang="zh-CN" altLang="en-US" sz="2400" dirty="0"/>
              <a:t>算法的复杂度包括两部分：对边的排序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)</a:t>
            </a:r>
            <a:r>
              <a:rPr lang="zh-CN" altLang="en-US" sz="2400" dirty="0"/>
              <a:t>，并查集的操作</a:t>
            </a:r>
            <a:r>
              <a:rPr lang="en-US" altLang="zh-CN" sz="2400" dirty="0"/>
              <a:t>O(E)</a:t>
            </a:r>
            <a:r>
              <a:rPr lang="zh-CN" altLang="en-US" sz="2400" dirty="0"/>
              <a:t>，一共是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 + E)</a:t>
            </a:r>
            <a:r>
              <a:rPr lang="zh-CN" altLang="en-US" sz="2400" dirty="0"/>
              <a:t>，约等于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ElogE</a:t>
            </a:r>
            <a:r>
              <a:rPr lang="en-US" altLang="zh-CN" sz="2400" dirty="0"/>
              <a:t>)</a:t>
            </a:r>
            <a:r>
              <a:rPr lang="zh-CN" altLang="en-US" sz="2400" dirty="0"/>
              <a:t>，时间主要花在排序上。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prim</a:t>
            </a:r>
            <a:r>
              <a:rPr lang="zh-CN" altLang="en-US" sz="2400" dirty="0"/>
              <a:t>相比，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的编码更简单，复杂度也好，更受欢迎。</a:t>
            </a:r>
            <a:endParaRPr lang="en-US" altLang="zh-CN" sz="2400" dirty="0"/>
          </a:p>
          <a:p>
            <a:r>
              <a:rPr lang="zh-CN" altLang="en-US" sz="2400" dirty="0"/>
              <a:t>如果图的边很多，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的复杂度要差一些。</a:t>
            </a:r>
            <a:endParaRPr lang="en-US" altLang="zh-CN" sz="2400" dirty="0"/>
          </a:p>
          <a:p>
            <a:r>
              <a:rPr lang="en-US" altLang="zh-CN" sz="2400" dirty="0" err="1"/>
              <a:t>kruskal</a:t>
            </a:r>
            <a:r>
              <a:rPr lang="zh-CN" altLang="en-US" sz="2400" dirty="0"/>
              <a:t>适用于稀疏图，</a:t>
            </a:r>
            <a:r>
              <a:rPr lang="en-US" altLang="zh-CN" sz="2400" dirty="0"/>
              <a:t>prim</a:t>
            </a:r>
            <a:r>
              <a:rPr lang="zh-CN" altLang="en-US" sz="2400" dirty="0"/>
              <a:t>适合稠密图。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41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"/>
    </mc:Choice>
    <mc:Fallback xmlns="">
      <p:transition spd="slow" advTm="312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在无向图中，连通而且不含有圈（环路）的图，称为树。</a:t>
            </a:r>
          </a:p>
          <a:p>
            <a:r>
              <a:rPr lang="zh-CN" altLang="en-US" sz="2400" dirty="0"/>
              <a:t>最小生成树</a:t>
            </a:r>
            <a:r>
              <a:rPr lang="en-US" altLang="zh-CN" sz="2400" dirty="0"/>
              <a:t>MST</a:t>
            </a:r>
            <a:r>
              <a:rPr lang="zh-CN" altLang="en-US" sz="2400" dirty="0"/>
              <a:t>：一个有 </a:t>
            </a:r>
            <a:r>
              <a:rPr lang="en-US" altLang="zh-CN" sz="2400" dirty="0"/>
              <a:t>n </a:t>
            </a:r>
            <a:r>
              <a:rPr lang="zh-CN" altLang="en-US" sz="2400" dirty="0"/>
              <a:t>个结点的连通图的生成树是原图的极小连通子图，包含原图中的所有 </a:t>
            </a:r>
            <a:r>
              <a:rPr lang="en-US" altLang="zh-CN" sz="2400" dirty="0"/>
              <a:t>n </a:t>
            </a:r>
            <a:r>
              <a:rPr lang="zh-CN" altLang="en-US" sz="2400" dirty="0"/>
              <a:t>个结点，并且边的权值之和最小。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38914" name="Picture 2" descr="https://ss2.bdstatic.com/70cFvnSh_Q1YnxGkpoWK1HF6hhy/it/u=1078098877,824028775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03" y="4221088"/>
            <a:ext cx="3384683" cy="1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89"/>
    </mc:Choice>
    <mc:Fallback xmlns="">
      <p:transition spd="slow" advTm="3738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基于贪心的两种算法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268761"/>
            <a:ext cx="9433048" cy="49764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prim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zh-CN" altLang="en-US" sz="2400" dirty="0"/>
              <a:t>对点进行贪心操作</a:t>
            </a:r>
            <a:endParaRPr lang="en-US" altLang="zh-CN" sz="2400" dirty="0"/>
          </a:p>
          <a:p>
            <a:r>
              <a:rPr lang="zh-CN" altLang="en-US" sz="2400" dirty="0"/>
              <a:t>“最近的邻居一定在</a:t>
            </a:r>
            <a:r>
              <a:rPr lang="en-US" altLang="zh-CN" sz="2400" dirty="0"/>
              <a:t>MST</a:t>
            </a:r>
            <a:r>
              <a:rPr lang="zh-CN" altLang="en-US" sz="2400" dirty="0"/>
              <a:t>上”。</a:t>
            </a:r>
            <a:endParaRPr lang="en-US" altLang="zh-CN" sz="2400" dirty="0"/>
          </a:p>
          <a:p>
            <a:r>
              <a:rPr lang="zh-CN" altLang="en-US" sz="2400" dirty="0"/>
              <a:t>从任意一个点</a:t>
            </a:r>
            <a:r>
              <a:rPr lang="en-US" altLang="zh-CN" sz="2400" dirty="0"/>
              <a:t>u</a:t>
            </a:r>
            <a:r>
              <a:rPr lang="zh-CN" altLang="en-US" sz="2400" dirty="0"/>
              <a:t>开始，把距离它最近的点</a:t>
            </a:r>
            <a:r>
              <a:rPr lang="en-US" altLang="zh-CN" sz="2400" dirty="0"/>
              <a:t>v</a:t>
            </a:r>
            <a:r>
              <a:rPr lang="zh-CN" altLang="en-US" sz="2400" dirty="0"/>
              <a:t>加入到</a:t>
            </a:r>
            <a:r>
              <a:rPr lang="en-US" altLang="zh-CN" sz="2400" dirty="0"/>
              <a:t>MST</a:t>
            </a:r>
            <a:r>
              <a:rPr lang="zh-CN" altLang="en-US" sz="2400" dirty="0"/>
              <a:t>中；下一步，把距离</a:t>
            </a:r>
            <a:r>
              <a:rPr lang="en-US" altLang="zh-CN" sz="2400" dirty="0"/>
              <a:t>{u, v}</a:t>
            </a:r>
            <a:r>
              <a:rPr lang="zh-CN" altLang="en-US" sz="2400" dirty="0"/>
              <a:t>最近的点</a:t>
            </a:r>
            <a:r>
              <a:rPr lang="en-US" altLang="zh-CN" sz="2400" dirty="0"/>
              <a:t>w</a:t>
            </a:r>
            <a:r>
              <a:rPr lang="zh-CN" altLang="en-US" sz="2400" dirty="0"/>
              <a:t>加入到</a:t>
            </a:r>
            <a:r>
              <a:rPr lang="en-US" altLang="zh-CN" sz="2400" dirty="0"/>
              <a:t>MST</a:t>
            </a:r>
            <a:r>
              <a:rPr lang="zh-CN" altLang="en-US" sz="2400" dirty="0"/>
              <a:t>中；继续这个过程，直到所有点都在</a:t>
            </a:r>
            <a:r>
              <a:rPr lang="en-US" altLang="zh-CN" sz="2400" dirty="0"/>
              <a:t>T</a:t>
            </a:r>
            <a:r>
              <a:rPr lang="zh-CN" altLang="en-US" sz="2400" dirty="0"/>
              <a:t>中。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15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58"/>
    </mc:Choice>
    <mc:Fallback xmlns="">
      <p:transition spd="slow" advTm="343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268761"/>
            <a:ext cx="9145016" cy="49764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kruskal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zh-CN" altLang="en-US" sz="2400" dirty="0"/>
              <a:t>对边进行贪心操作</a:t>
            </a:r>
            <a:endParaRPr lang="en-US" altLang="zh-CN" sz="2400" dirty="0"/>
          </a:p>
          <a:p>
            <a:r>
              <a:rPr lang="zh-CN" altLang="en-US" sz="2400" dirty="0"/>
              <a:t>“最短的边一定在</a:t>
            </a:r>
            <a:r>
              <a:rPr lang="en-US" altLang="zh-CN" sz="2400" dirty="0"/>
              <a:t>MST</a:t>
            </a:r>
            <a:r>
              <a:rPr lang="zh-CN" altLang="en-US" sz="2400" dirty="0"/>
              <a:t>上”。</a:t>
            </a:r>
            <a:endParaRPr lang="en-US" altLang="zh-CN" sz="2400" dirty="0"/>
          </a:p>
          <a:p>
            <a:r>
              <a:rPr lang="zh-CN" altLang="en-US" sz="2400" dirty="0"/>
              <a:t>从最短的边开始，把它加入到</a:t>
            </a:r>
            <a:r>
              <a:rPr lang="en-US" altLang="zh-CN" sz="2400" dirty="0"/>
              <a:t>MST</a:t>
            </a:r>
            <a:r>
              <a:rPr lang="zh-CN" altLang="en-US" sz="2400" dirty="0"/>
              <a:t>中；在剩下的边中找最短的边，加入到</a:t>
            </a:r>
            <a:r>
              <a:rPr lang="en-US" altLang="zh-CN" sz="2400" dirty="0"/>
              <a:t>MST</a:t>
            </a:r>
            <a:r>
              <a:rPr lang="zh-CN" altLang="en-US" sz="2400" dirty="0"/>
              <a:t>中；继续这个过程，直到所有边都在</a:t>
            </a:r>
            <a:r>
              <a:rPr lang="en-US" altLang="zh-CN" sz="2400" dirty="0"/>
              <a:t>MST</a:t>
            </a:r>
            <a:r>
              <a:rPr lang="zh-CN" altLang="en-US" sz="2400" dirty="0"/>
              <a:t>中。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354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81"/>
    </mc:Choice>
    <mc:Fallback xmlns="">
      <p:transition spd="slow" advTm="177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199" y="32545"/>
            <a:ext cx="8229600" cy="699293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prim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2996952"/>
            <a:ext cx="9865096" cy="347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）任取一点，例如点</a:t>
            </a:r>
            <a:r>
              <a:rPr lang="en-US" altLang="zh-CN" sz="2000" dirty="0"/>
              <a:t>1</a:t>
            </a:r>
            <a:r>
              <a:rPr lang="zh-CN" altLang="en-US" sz="2000" dirty="0"/>
              <a:t>，放到</a:t>
            </a:r>
            <a:r>
              <a:rPr lang="en-US" altLang="zh-CN" sz="2000" dirty="0"/>
              <a:t>U</a:t>
            </a:r>
            <a:r>
              <a:rPr lang="zh-CN" altLang="en-US" sz="2000" dirty="0"/>
              <a:t>中，</a:t>
            </a:r>
            <a:r>
              <a:rPr lang="en-US" altLang="zh-CN" sz="2000" dirty="0"/>
              <a:t>U={1}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）找离集合</a:t>
            </a:r>
            <a:r>
              <a:rPr lang="en-US" altLang="zh-CN" sz="2000" dirty="0"/>
              <a:t>U</a:t>
            </a:r>
            <a:r>
              <a:rPr lang="zh-CN" altLang="en-US" sz="2000" dirty="0"/>
              <a:t>中的点最近的邻居，即</a:t>
            </a:r>
            <a:r>
              <a:rPr lang="en-US" altLang="zh-CN" sz="2000" dirty="0"/>
              <a:t>1</a:t>
            </a:r>
            <a:r>
              <a:rPr lang="zh-CN" altLang="en-US" sz="2000" dirty="0"/>
              <a:t>的邻居，是</a:t>
            </a:r>
            <a:r>
              <a:rPr lang="en-US" altLang="zh-CN" sz="2000" dirty="0"/>
              <a:t>2 </a:t>
            </a:r>
            <a:r>
              <a:rPr lang="zh-CN" altLang="en-US" sz="2000" dirty="0"/>
              <a:t>，放到</a:t>
            </a:r>
            <a:r>
              <a:rPr lang="en-US" altLang="zh-CN" sz="2000" dirty="0"/>
              <a:t>U</a:t>
            </a:r>
            <a:r>
              <a:rPr lang="zh-CN" altLang="en-US" sz="2000" dirty="0"/>
              <a:t>中，</a:t>
            </a:r>
            <a:r>
              <a:rPr lang="en-US" altLang="zh-CN" sz="2000" dirty="0"/>
              <a:t>U={1, 2}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）找离</a:t>
            </a:r>
            <a:r>
              <a:rPr lang="en-US" altLang="zh-CN" sz="2000" dirty="0"/>
              <a:t>U</a:t>
            </a:r>
            <a:r>
              <a:rPr lang="zh-CN" altLang="en-US" sz="2000" dirty="0"/>
              <a:t>最近的点，是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U={1, 2, 5}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）与</a:t>
            </a:r>
            <a:r>
              <a:rPr lang="en-US" altLang="zh-CN" sz="2000" dirty="0"/>
              <a:t>U</a:t>
            </a:r>
            <a:r>
              <a:rPr lang="zh-CN" altLang="en-US" sz="2000" dirty="0"/>
              <a:t>距离最短的是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5</a:t>
            </a:r>
            <a:r>
              <a:rPr lang="zh-CN" altLang="en-US" sz="2000" dirty="0"/>
              <a:t>之间的边，但是它没扩展新的点，不符合要求。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）加入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U={1, 2, 5, 4}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）加入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U={1, 2, 5, 4, 3}</a:t>
            </a:r>
            <a:r>
              <a:rPr lang="zh-CN" altLang="en-US" sz="2000" dirty="0"/>
              <a:t>。所有点都在</a:t>
            </a:r>
            <a:r>
              <a:rPr lang="en-US" altLang="zh-CN" sz="2000" dirty="0"/>
              <a:t>U</a:t>
            </a:r>
            <a:r>
              <a:rPr lang="zh-CN" altLang="en-US" sz="2000" dirty="0"/>
              <a:t>中，结束。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7410" name="Picture 2" descr="C:\Users\luo\AppData\Local\Temp\ksohtml15192\w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741517"/>
            <a:ext cx="88487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66"/>
    </mc:Choice>
    <mc:Fallback xmlns="">
      <p:transition spd="slow" advTm="444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4524" y="591679"/>
            <a:ext cx="5482952" cy="634082"/>
          </a:xfrm>
        </p:spPr>
        <p:txBody>
          <a:bodyPr/>
          <a:lstStyle/>
          <a:p>
            <a:r>
              <a:rPr lang="en-US" altLang="zh-CN" sz="3600" dirty="0" err="1">
                <a:solidFill>
                  <a:srgbClr val="0070C0"/>
                </a:solidFill>
              </a:rPr>
              <a:t>kruskal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313992"/>
            <a:ext cx="9083352" cy="4525963"/>
          </a:xfrm>
        </p:spPr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的编程比较麻烦，</a:t>
            </a:r>
            <a:r>
              <a:rPr lang="en-US" altLang="zh-CN" dirty="0" err="1"/>
              <a:t>kruskal</a:t>
            </a:r>
            <a:r>
              <a:rPr lang="zh-CN" altLang="en-US" dirty="0"/>
              <a:t>算法既简单又高效。</a:t>
            </a:r>
          </a:p>
          <a:p>
            <a:endParaRPr lang="en-US" altLang="zh-CN" sz="1800" dirty="0"/>
          </a:p>
          <a:p>
            <a:r>
              <a:rPr lang="en-US" altLang="zh-CN" dirty="0" err="1"/>
              <a:t>kruskal</a:t>
            </a:r>
            <a:r>
              <a:rPr lang="zh-CN" altLang="en-US" dirty="0"/>
              <a:t>算法的</a:t>
            </a:r>
            <a:r>
              <a:rPr lang="en-US" altLang="zh-CN" dirty="0"/>
              <a:t>2</a:t>
            </a:r>
            <a:r>
              <a:rPr lang="zh-CN" altLang="en-US" dirty="0"/>
              <a:t>个关键技术：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）对边进行排序。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）判断圈，即处理连通性问题。这个问题用并查集简单而高效，并查集是</a:t>
            </a:r>
            <a:r>
              <a:rPr lang="en-US" altLang="zh-CN" dirty="0" err="1"/>
              <a:t>kruskal</a:t>
            </a:r>
            <a:r>
              <a:rPr lang="zh-CN" altLang="en-US" dirty="0"/>
              <a:t>算法的</a:t>
            </a:r>
            <a:r>
              <a:rPr lang="zh-CN" altLang="en-US" b="1" dirty="0">
                <a:solidFill>
                  <a:srgbClr val="FF0000"/>
                </a:solidFill>
              </a:rPr>
              <a:t>绝配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50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52"/>
    </mc:Choice>
    <mc:Fallback xmlns="">
      <p:transition spd="slow" advTm="404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041576"/>
            <a:ext cx="8229600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）初始时最小生成树</a:t>
            </a:r>
            <a:r>
              <a:rPr lang="en-US" altLang="zh-CN" sz="2400" dirty="0"/>
              <a:t>T</a:t>
            </a:r>
            <a:r>
              <a:rPr lang="zh-CN" altLang="en-US" sz="2400" dirty="0"/>
              <a:t>为空。令</a:t>
            </a:r>
            <a:r>
              <a:rPr lang="en-US" altLang="zh-CN" sz="2400" dirty="0"/>
              <a:t>S</a:t>
            </a:r>
            <a:r>
              <a:rPr lang="zh-CN" altLang="en-US" sz="2400" dirty="0"/>
              <a:t>是以结点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为元素的并查集，开始的时候，每个点属于独立的集。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908721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38122"/>
            <a:ext cx="393793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9"/>
    </mc:Choice>
    <mc:Fallback xmlns="">
      <p:transition spd="slow" advTm="117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3041576"/>
            <a:ext cx="8867328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）加入第一个最短边</a:t>
            </a:r>
            <a:r>
              <a:rPr lang="en-US" altLang="zh-CN" sz="2000" dirty="0"/>
              <a:t>(1-2)</a:t>
            </a:r>
            <a:r>
              <a:rPr lang="zh-CN" altLang="en-US" sz="2000" dirty="0"/>
              <a:t>：</a:t>
            </a:r>
            <a:r>
              <a:rPr lang="en-US" altLang="zh-CN" sz="2000" dirty="0"/>
              <a:t>T={1-2}</a:t>
            </a:r>
            <a:r>
              <a:rPr lang="zh-CN" altLang="en-US" sz="2000" dirty="0"/>
              <a:t>。并查集</a:t>
            </a:r>
            <a:r>
              <a:rPr lang="en-US" altLang="zh-CN" sz="2000" dirty="0"/>
              <a:t>S</a:t>
            </a:r>
            <a:r>
              <a:rPr lang="zh-CN" altLang="en-US" sz="2000" dirty="0"/>
              <a:t>中，把结点</a:t>
            </a:r>
            <a:r>
              <a:rPr lang="en-US" altLang="zh-CN" sz="2000" dirty="0"/>
              <a:t>2</a:t>
            </a:r>
            <a:r>
              <a:rPr lang="zh-CN" altLang="en-US" sz="2000" dirty="0"/>
              <a:t>合并到结点</a:t>
            </a:r>
            <a:r>
              <a:rPr lang="en-US" altLang="zh-CN" sz="2000" dirty="0"/>
              <a:t>1</a:t>
            </a:r>
            <a:r>
              <a:rPr lang="zh-CN" altLang="en-US" sz="2000" dirty="0"/>
              <a:t>，也就是把结点</a:t>
            </a:r>
            <a:r>
              <a:rPr lang="en-US" altLang="zh-CN" sz="2000" dirty="0"/>
              <a:t>2</a:t>
            </a:r>
            <a:r>
              <a:rPr lang="zh-CN" altLang="en-US" sz="2000" dirty="0"/>
              <a:t>的集</a:t>
            </a:r>
            <a:r>
              <a:rPr lang="en-US" altLang="zh-CN" sz="2000" u="sng" dirty="0"/>
              <a:t>2</a:t>
            </a:r>
            <a:r>
              <a:rPr lang="zh-CN" altLang="en-US" sz="2000" dirty="0"/>
              <a:t>改成结点</a:t>
            </a:r>
            <a:r>
              <a:rPr lang="en-US" altLang="zh-CN" sz="2000" dirty="0"/>
              <a:t>1</a:t>
            </a:r>
            <a:r>
              <a:rPr lang="zh-CN" altLang="en-US" sz="2000" dirty="0"/>
              <a:t>的集</a:t>
            </a:r>
            <a:r>
              <a:rPr lang="en-US" altLang="zh-CN" sz="2000" u="sng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）加入第二个最短边</a:t>
            </a:r>
            <a:r>
              <a:rPr lang="en-US" altLang="zh-CN" sz="2000" dirty="0"/>
              <a:t>(3-4)</a:t>
            </a:r>
            <a:r>
              <a:rPr lang="zh-CN" altLang="en-US" sz="2000" dirty="0"/>
              <a:t>：</a:t>
            </a:r>
            <a:r>
              <a:rPr lang="en-US" altLang="zh-CN" sz="2000" dirty="0"/>
              <a:t>T={1-2, 3-4}</a:t>
            </a:r>
            <a:r>
              <a:rPr lang="zh-CN" altLang="en-US" sz="2000" dirty="0"/>
              <a:t>。并查集</a:t>
            </a:r>
            <a:r>
              <a:rPr lang="en-US" altLang="zh-CN" sz="2000" dirty="0"/>
              <a:t>S</a:t>
            </a:r>
            <a:r>
              <a:rPr lang="zh-CN" altLang="en-US" sz="2000" dirty="0"/>
              <a:t>中，结点</a:t>
            </a:r>
            <a:r>
              <a:rPr lang="en-US" altLang="zh-CN" sz="2000" dirty="0"/>
              <a:t>4</a:t>
            </a:r>
            <a:r>
              <a:rPr lang="zh-CN" altLang="en-US" sz="2000" dirty="0"/>
              <a:t>合并到结点</a:t>
            </a:r>
            <a:r>
              <a:rPr lang="en-US" altLang="zh-CN" sz="2000" dirty="0"/>
              <a:t>3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908721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01" y="3501008"/>
            <a:ext cx="3575574" cy="877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01" y="4929043"/>
            <a:ext cx="3543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34"/>
    </mc:Choice>
    <mc:Fallback xmlns="">
      <p:transition spd="slow" advTm="247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3041576"/>
            <a:ext cx="8867328" cy="345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）加入第三个最短边</a:t>
            </a:r>
            <a:r>
              <a:rPr lang="en-US" altLang="zh-CN" sz="2000" dirty="0"/>
              <a:t>(2-5)</a:t>
            </a:r>
            <a:r>
              <a:rPr lang="zh-CN" altLang="en-US" sz="2000" dirty="0"/>
              <a:t>：</a:t>
            </a:r>
            <a:r>
              <a:rPr lang="en-US" altLang="zh-CN" sz="2000" dirty="0"/>
              <a:t>T={1-2, 3-4, 2-5}</a:t>
            </a:r>
            <a:r>
              <a:rPr lang="zh-CN" altLang="en-US" sz="2000" dirty="0"/>
              <a:t>。并查集</a:t>
            </a:r>
            <a:r>
              <a:rPr lang="en-US" altLang="zh-CN" sz="2000" dirty="0"/>
              <a:t>S</a:t>
            </a:r>
            <a:r>
              <a:rPr lang="zh-CN" altLang="en-US" sz="2000" dirty="0"/>
              <a:t>中，把结点</a:t>
            </a:r>
            <a:r>
              <a:rPr lang="en-US" altLang="zh-CN" sz="2000" dirty="0"/>
              <a:t>5</a:t>
            </a:r>
            <a:r>
              <a:rPr lang="zh-CN" altLang="en-US" sz="2000" dirty="0"/>
              <a:t>合并到结点</a:t>
            </a:r>
            <a:r>
              <a:rPr lang="en-US" altLang="zh-CN" sz="2000" dirty="0"/>
              <a:t>2</a:t>
            </a:r>
            <a:r>
              <a:rPr lang="zh-CN" altLang="en-US" sz="2000" dirty="0"/>
              <a:t>，也就是把结点</a:t>
            </a:r>
            <a:r>
              <a:rPr lang="en-US" altLang="zh-CN" sz="2000" dirty="0"/>
              <a:t>5</a:t>
            </a:r>
            <a:r>
              <a:rPr lang="zh-CN" altLang="en-US" sz="2000" dirty="0"/>
              <a:t>的集</a:t>
            </a:r>
            <a:r>
              <a:rPr lang="en-US" altLang="zh-CN" sz="2000" u="sng" dirty="0"/>
              <a:t>5</a:t>
            </a:r>
            <a:r>
              <a:rPr lang="zh-CN" altLang="en-US" sz="2000" dirty="0"/>
              <a:t>改成结点</a:t>
            </a:r>
            <a:r>
              <a:rPr lang="en-US" altLang="zh-CN" sz="2000" dirty="0"/>
              <a:t>2</a:t>
            </a:r>
            <a:r>
              <a:rPr lang="zh-CN" altLang="en-US" sz="2000" dirty="0"/>
              <a:t>的集</a:t>
            </a:r>
            <a:r>
              <a:rPr lang="en-US" altLang="zh-CN" sz="2000" u="sng" dirty="0"/>
              <a:t>1</a:t>
            </a:r>
            <a:r>
              <a:rPr lang="zh-CN" altLang="en-US" sz="2000" dirty="0"/>
              <a:t>。在集</a:t>
            </a:r>
            <a:r>
              <a:rPr lang="en-US" altLang="zh-CN" sz="2000" u="sng" dirty="0"/>
              <a:t>1</a:t>
            </a:r>
            <a:r>
              <a:rPr lang="zh-CN" altLang="en-US" sz="2000" dirty="0"/>
              <a:t>中，所有结点都指向了根结点，这样做能避免并查集的</a:t>
            </a:r>
            <a:r>
              <a:rPr lang="zh-CN" altLang="en-US" sz="2000" b="1" dirty="0"/>
              <a:t>长链</a:t>
            </a:r>
            <a:r>
              <a:rPr lang="zh-CN" altLang="en-US" sz="2000" dirty="0"/>
              <a:t>问题。即使用了“路径压缩”的方法。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19458" name="Picture 2" descr="C:\Users\luo\AppData\Local\Temp\ksohtml15192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908721"/>
            <a:ext cx="88201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4844737"/>
            <a:ext cx="35528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96"/>
    </mc:Choice>
    <mc:Fallback xmlns="">
      <p:transition spd="slow" advTm="172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844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10.9 最小生成树</vt:lpstr>
      <vt:lpstr>最小生成树</vt:lpstr>
      <vt:lpstr>基于贪心的两种算法</vt:lpstr>
      <vt:lpstr>PowerPoint 演示文稿</vt:lpstr>
      <vt:lpstr>prim算法</vt:lpstr>
      <vt:lpstr>kruskal算法</vt:lpstr>
      <vt:lpstr>PowerPoint 演示文稿</vt:lpstr>
      <vt:lpstr>PowerPoint 演示文稿</vt:lpstr>
      <vt:lpstr>PowerPoint 演示文稿</vt:lpstr>
      <vt:lpstr>PowerPoint 演示文稿</vt:lpstr>
      <vt:lpstr>复杂度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1642</cp:revision>
  <dcterms:created xsi:type="dcterms:W3CDTF">2012-02-15T09:22:00Z</dcterms:created>
  <dcterms:modified xsi:type="dcterms:W3CDTF">2023-02-23T11:07:12Z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