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1" r:id="rId1"/>
  </p:sldMasterIdLst>
  <p:notesMasterIdLst>
    <p:notesMasterId r:id="rId11"/>
  </p:notesMasterIdLst>
  <p:handoutMasterIdLst>
    <p:handoutMasterId r:id="rId12"/>
  </p:handoutMasterIdLst>
  <p:sldIdLst>
    <p:sldId id="675" r:id="rId2"/>
    <p:sldId id="692" r:id="rId3"/>
    <p:sldId id="691" r:id="rId4"/>
    <p:sldId id="682" r:id="rId5"/>
    <p:sldId id="683" r:id="rId6"/>
    <p:sldId id="684" r:id="rId7"/>
    <p:sldId id="685" r:id="rId8"/>
    <p:sldId id="686" r:id="rId9"/>
    <p:sldId id="688" r:id="rId10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F2D95BB-B47B-4CC1-A5C5-1588781BCE7F}">
          <p14:sldIdLst>
            <p14:sldId id="675"/>
            <p14:sldId id="692"/>
            <p14:sldId id="691"/>
            <p14:sldId id="682"/>
            <p14:sldId id="683"/>
            <p14:sldId id="684"/>
            <p14:sldId id="685"/>
            <p14:sldId id="686"/>
            <p14:sldId id="688"/>
          </p14:sldIdLst>
        </p14:section>
        <p14:section name="无标题节" id="{F72FD6ED-6D49-4575-8982-8FD06452A47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罗 勇" initials="" lastIdx="3" clrIdx="0"/>
  <p:cmAuthor id="2" name="lu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2359" autoAdjust="0"/>
  </p:normalViewPr>
  <p:slideViewPr>
    <p:cSldViewPr>
      <p:cViewPr>
        <p:scale>
          <a:sx n="100" d="100"/>
          <a:sy n="100" d="100"/>
        </p:scale>
        <p:origin x="963" y="354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DFC01037-CA74-4609-B64E-B6393D6FB569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CCD990B2-6F6F-439E-AB5E-FA2362CFC0E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F7535A6B-B649-4C20-B2AE-80055D070268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14340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A1318201-79EC-4801-B6EE-CCFAE2C9D7A0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1AE97-AF5C-4CDE-80A4-4944EBDBE3B2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60684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FCF03-DA63-4DA6-8FFC-A160D33960F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609412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B22542-C3C6-4D52-AF75-76355F5F73B7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3884129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9" name="Rectangle 4"/>
          <p:cNvSpPr>
            <a:spLocks noGrp="1"/>
          </p:cNvSpPr>
          <p:nvPr>
            <p:ph type="dt" sz="half" idx="12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x-none" sz="1400" noProof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Rectangle 5"/>
          <p:cNvSpPr>
            <a:spLocks noGrp="1"/>
          </p:cNvSpPr>
          <p:nvPr>
            <p:ph type="ftr" sz="quarter" idx="3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noProof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华东理工大学 罗勇军</a:t>
            </a:r>
            <a:endParaRPr lang="en-US" altLang="x-none" sz="1400" noProof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Rectangle 6"/>
          <p:cNvSpPr>
            <a:spLocks noGrp="1"/>
          </p:cNvSpPr>
          <p:nvPr>
            <p:ph type="sldNum" sz="quarter" idx="4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569DFB09-06DA-4D7B-B329-89A7B5D591DD}" type="slidenum">
              <a:rPr lang="en-US" altLang="x-none" sz="1400" noProof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x-none" sz="1400" noProof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57384414"/>
      </p:ext>
    </p:extLst>
  </p:cSld>
  <p:clrMapOvr>
    <a:masterClrMapping/>
  </p:clrMapOvr>
  <p:transition>
    <p:strips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B3A5B-B574-4884-A79D-898D03EDF455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833264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1F33BB-22D5-4ED2-9ACB-88F7F16078F5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424251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21EB02-AD20-4D19-9589-12816B5F5AB0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52182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DF14F8-D6AE-4204-B4E9-F62D2A1568C6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666361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5C919-4083-4192-8715-2FD555B4BFED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812873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48A3B0-CA10-42F9-802F-9EA16C19212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79439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84F3E8-8E2B-4F6A-86BB-1587297AE390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42850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B88A3E-6C38-4204-BE1C-0DF8D9E7AFB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615764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EB22542-C3C6-4D52-AF75-76355F5F73B7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109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35560" y="2204864"/>
            <a:ext cx="8363272" cy="2083369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算法的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概念</a:t>
            </a:r>
            <a:endParaRPr lang="en-US" altLang="zh-CN" sz="3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复杂度和大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O</a:t>
            </a:r>
            <a:r>
              <a:rPr lang="zh-CN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记号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1631504" y="476672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2.1 </a:t>
            </a:r>
            <a:r>
              <a:rPr lang="zh-CN" altLang="en-US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r>
              <a:rPr lang="zh-CN" altLang="en-US" sz="4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复杂度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7392144" y="127000"/>
            <a:ext cx="4464496" cy="476250"/>
          </a:xfrm>
        </p:spPr>
        <p:txBody>
          <a:bodyPr/>
          <a:lstStyle/>
          <a:p>
            <a:pPr>
              <a:defRPr/>
            </a:pPr>
            <a:r>
              <a:rPr lang="en-US" altLang="zh-CN" sz="2000" dirty="0" smtClean="0">
                <a:solidFill>
                  <a:srgbClr val="0070C0"/>
                </a:solidFill>
              </a:rPr>
              <a:t>《</a:t>
            </a:r>
            <a:r>
              <a:rPr lang="zh-CN" altLang="en-US" sz="2000" dirty="0" smtClean="0">
                <a:solidFill>
                  <a:srgbClr val="0070C0"/>
                </a:solidFill>
              </a:rPr>
              <a:t>算法竞赛</a:t>
            </a:r>
            <a:r>
              <a:rPr lang="en-US" altLang="zh-CN" sz="2000" dirty="0" smtClean="0">
                <a:solidFill>
                  <a:srgbClr val="0070C0"/>
                </a:solidFill>
              </a:rPr>
              <a:t>》</a:t>
            </a:r>
            <a:r>
              <a:rPr lang="zh-CN" altLang="en-US" sz="2000" dirty="0" smtClean="0">
                <a:solidFill>
                  <a:srgbClr val="0070C0"/>
                </a:solidFill>
              </a:rPr>
              <a:t>清华大学出版社 </a:t>
            </a:r>
            <a:r>
              <a:rPr lang="zh-CN" altLang="en-US" sz="2000" dirty="0">
                <a:solidFill>
                  <a:srgbClr val="0070C0"/>
                </a:solidFill>
              </a:rPr>
              <a:t>罗勇军</a:t>
            </a:r>
            <a:endParaRPr lang="zh-CN" sz="2000" dirty="0">
              <a:solidFill>
                <a:srgbClr val="0070C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200" y="1340768"/>
            <a:ext cx="3719860" cy="486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827"/>
    </mc:Choice>
    <mc:Fallback xmlns="">
      <p:transition spd="slow" advTm="20827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ln/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计算的资源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2209800" y="1981200"/>
            <a:ext cx="8070850" cy="4114800"/>
          </a:xfrm>
          <a:ln/>
        </p:spPr>
        <p:txBody>
          <a:bodyPr vert="horz" wrap="square" lIns="91440" tIns="45720" rIns="91440" bIns="45720" rtlCol="0" anchor="t" anchorCtr="0">
            <a:normAutofit/>
          </a:bodyPr>
          <a:lstStyle/>
          <a:p>
            <a:r>
              <a:rPr lang="zh-CN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程序运行时需要的资源有两种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时间：程序运行需要的时间。</a:t>
            </a:r>
          </a:p>
          <a:p>
            <a:pPr lvl="1"/>
            <a:r>
              <a:rPr lang="zh-CN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空间：程序运行需要的存储空间。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zh-CN" altLang="en-US" sz="3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资源是有限的</a:t>
            </a:r>
            <a:endParaRPr lang="zh-CN" altLang="zh-CN" sz="36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2" name="Picture 4" descr="https://timgsa.baidu.com/timg?image&amp;quality=80&amp;size=b9999_10000&amp;sec=1552541114566&amp;di=db46fb82531edae2a3cb3bd097536e38&amp;imgtype=0&amp;src=http%3A%2F%2Fimgsrc.baidu.com%2Fimgad%2Fpic%2Fitem%2F79f0f736afc379310d545b0fe1c4b74543a911d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072" y="3933056"/>
            <a:ext cx="2304256" cy="2302196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95029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031"/>
    </mc:Choice>
    <mc:Fallback xmlns="">
      <p:transition spd="slow" advTm="5603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文本占位符 16385"/>
          <p:cNvSpPr>
            <a:spLocks noGrp="1"/>
          </p:cNvSpPr>
          <p:nvPr>
            <p:ph type="body" sz="half" idx="1"/>
          </p:nvPr>
        </p:nvSpPr>
        <p:spPr>
          <a:xfrm>
            <a:off x="1775520" y="1050926"/>
            <a:ext cx="8334375" cy="3421063"/>
          </a:xfrm>
          <a:ln/>
        </p:spPr>
        <p:txBody>
          <a:bodyPr vert="horz" wrap="square" lIns="91440" tIns="45720" rIns="91440" bIns="45720" rtlCol="0" anchor="t" anchorCtr="0">
            <a:normAutofit/>
          </a:bodyPr>
          <a:lstStyle/>
          <a:p>
            <a:pPr>
              <a:buClrTx/>
              <a:buSzTx/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程序必须在限定的时间和空间内运行结束。</a:t>
            </a:r>
          </a:p>
          <a:p>
            <a:pPr>
              <a:buClrTx/>
              <a:buSzTx/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问题的“有效”解决，不仅在于能否得到正确答案，更重要的是能在合理的时间和空间内给出答案。</a:t>
            </a:r>
          </a:p>
        </p:txBody>
      </p:sp>
      <p:pic>
        <p:nvPicPr>
          <p:cNvPr id="60419" name="Picture 4" descr="https://ss1.bdstatic.com/70cFvXSh_Q1YnxGkpoWK1HF6hhy/it/u=2263777188,216965743&amp;fm=26&amp;gp=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920" y="3212976"/>
            <a:ext cx="2895600" cy="28956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526663711"/>
      </p:ext>
    </p:extLst>
  </p:cSld>
  <p:clrMapOvr>
    <a:masterClrMapping/>
  </p:clrMapOvr>
  <p:transition advTm="50543">
    <p:strips dir="r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FF0000"/>
                </a:solidFill>
              </a:rPr>
              <a:t>算法的定义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451484" y="1556792"/>
            <a:ext cx="9289032" cy="4351338"/>
          </a:xfrm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算法（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Algorithm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）：对特定问题求解步骤的一种描述，是指令的有限序列。有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个特征：</a:t>
            </a:r>
          </a:p>
          <a:p>
            <a:pPr fontAlgn="base">
              <a:spcAft>
                <a:spcPct val="0"/>
              </a:spcAft>
              <a:defRPr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(1)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输入：一个算法有零个或多个输入。</a:t>
            </a:r>
          </a:p>
          <a:p>
            <a:pPr fontAlgn="base">
              <a:spcAft>
                <a:spcPct val="0"/>
              </a:spcAft>
              <a:defRPr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(2)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输出：一个算法有一个或多个输出。</a:t>
            </a:r>
          </a:p>
          <a:p>
            <a:pPr fontAlgn="base">
              <a:spcAft>
                <a:spcPct val="0"/>
              </a:spcAft>
              <a:defRPr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(3)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有穷性：一个算法必须在执行有穷步之后结束，且每一步都在有穷时间内完成。</a:t>
            </a:r>
          </a:p>
          <a:p>
            <a:pPr fontAlgn="base">
              <a:spcAft>
                <a:spcPct val="0"/>
              </a:spcAft>
              <a:defRPr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(4)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确定性：算法中的每一条指令必须有确切的含义，对于相同的输入只能得到相同的输出。</a:t>
            </a:r>
          </a:p>
          <a:p>
            <a:pPr fontAlgn="base">
              <a:spcAft>
                <a:spcPct val="0"/>
              </a:spcAft>
              <a:defRPr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(5)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可行性：算法描述的操作可以通过已经实现的基本操作执行有限次来实现。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8804625"/>
      </p:ext>
    </p:extLst>
  </p:cSld>
  <p:clrMapOvr>
    <a:masterClrMapping/>
  </p:clrMapOvr>
  <p:transition advTm="110017">
    <p:strips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文本占位符 2"/>
          <p:cNvSpPr>
            <a:spLocks noGrp="1"/>
          </p:cNvSpPr>
          <p:nvPr>
            <p:ph type="body" sz="half" idx="1"/>
          </p:nvPr>
        </p:nvSpPr>
        <p:spPr>
          <a:xfrm>
            <a:off x="1271464" y="1574801"/>
            <a:ext cx="10297144" cy="4602163"/>
          </a:xfrm>
          <a:ln/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>
              <a:buClrTx/>
              <a:buSzTx/>
              <a:buFontTx/>
            </a:pPr>
            <a:r>
              <a:rPr lang="zh-CN" altLang="en-US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O(1)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计算时间是一个常数，和问题的规模n无关。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用公式计算时，一次计算的复杂度就是O(1)，例如hash算法。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在矩阵A[M][N]中查找i行j列的元素，只需要一次访问A[i][j] 。</a:t>
            </a:r>
          </a:p>
          <a:p>
            <a:pPr>
              <a:buClrTx/>
              <a:buSzTx/>
              <a:buFontTx/>
            </a:pPr>
            <a:r>
              <a:rPr lang="zh-CN" altLang="en-US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O(logn)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计算时间是对数。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通常是以2为底的对数，每一步计算后，问题的规模减小一倍。例如在一个长度为n的有序数列中查找某个数，用折半查找的方法，只需要logn次就能找到。</a:t>
            </a:r>
          </a:p>
          <a:p>
            <a:pPr>
              <a:buClrTx/>
              <a:buSzTx/>
              <a:buFontTx/>
            </a:pPr>
            <a:r>
              <a:rPr lang="zh-CN" altLang="en-US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O(n)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计算时间随规模n线性增长。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在很多情况下，这是算法能达到的最优复杂度，因为对输入的n个数，程序一般需要处理所有的数，即计算n次。例如查找一个无序数列中的某个数，可能需要检查所有的数。</a:t>
            </a:r>
          </a:p>
        </p:txBody>
      </p:sp>
      <p:sp>
        <p:nvSpPr>
          <p:cNvPr id="77827" name="标题 1"/>
          <p:cNvSpPr>
            <a:spLocks noGrp="1"/>
          </p:cNvSpPr>
          <p:nvPr>
            <p:ph type="title"/>
          </p:nvPr>
        </p:nvSpPr>
        <p:spPr>
          <a:xfrm>
            <a:off x="2209800" y="609601"/>
            <a:ext cx="7772400" cy="658813"/>
          </a:xfrm>
          <a:ln/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zh-CN" altLang="en-US" sz="4000" dirty="0">
                <a:solidFill>
                  <a:srgbClr val="FF0000"/>
                </a:solidFill>
              </a:rPr>
              <a:t>复杂度和大</a:t>
            </a:r>
            <a:r>
              <a:rPr lang="en-US" altLang="zh-CN" sz="4000" dirty="0">
                <a:solidFill>
                  <a:srgbClr val="FF0000"/>
                </a:solidFill>
              </a:rPr>
              <a:t>O</a:t>
            </a:r>
            <a:r>
              <a:rPr lang="zh-CN" altLang="en-US" sz="4000" dirty="0">
                <a:solidFill>
                  <a:srgbClr val="FF0000"/>
                </a:solidFill>
              </a:rPr>
              <a:t>记号</a:t>
            </a:r>
          </a:p>
        </p:txBody>
      </p:sp>
    </p:spTree>
    <p:extLst>
      <p:ext uri="{BB962C8B-B14F-4D97-AF65-F5344CB8AC3E}">
        <p14:creationId xmlns:p14="http://schemas.microsoft.com/office/powerpoint/2010/main" val="3923543121"/>
      </p:ext>
    </p:extLst>
  </p:cSld>
  <p:clrMapOvr>
    <a:masterClrMapping/>
  </p:clrMapOvr>
  <p:transition advTm="211858">
    <p:strips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文本占位符 2"/>
          <p:cNvSpPr>
            <a:spLocks noGrp="1"/>
          </p:cNvSpPr>
          <p:nvPr>
            <p:ph type="body" sz="half" idx="1"/>
          </p:nvPr>
        </p:nvSpPr>
        <p:spPr>
          <a:xfrm>
            <a:off x="1343472" y="841375"/>
            <a:ext cx="9721080" cy="4522788"/>
          </a:xfrm>
          <a:ln/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>
              <a:buClrTx/>
              <a:buSzTx/>
              <a:buFontTx/>
            </a:pPr>
            <a:r>
              <a:rPr lang="" altLang="en-US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O(nlogn) </a:t>
            </a:r>
            <a:r>
              <a:rPr lang="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算法可能达到的最优复杂度。</a:t>
            </a:r>
            <a:endParaRPr lang="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快速排序算法。</a:t>
            </a:r>
            <a:endParaRPr lang="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  <a:buSzTx/>
              <a:buFontTx/>
            </a:pPr>
            <a:r>
              <a:rPr lang="" altLang="en-US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O(n</a:t>
            </a:r>
            <a:r>
              <a:rPr lang="" altLang="en-US" baseline="30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" altLang="en-US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 </a:t>
            </a:r>
            <a:r>
              <a:rPr lang="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一个两重循环的算法，复杂度是O(n</a:t>
            </a:r>
            <a:r>
              <a:rPr lang="" altLang="en-US" baseline="30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r>
              <a:rPr lang="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)。</a:t>
            </a:r>
            <a:endParaRPr lang="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冒泡排序。</a:t>
            </a:r>
            <a:endParaRPr lang="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  <a:buSzTx/>
              <a:buFontTx/>
            </a:pPr>
            <a:r>
              <a:rPr lang="" altLang="en-US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O(n</a:t>
            </a:r>
            <a:r>
              <a:rPr lang="" altLang="zh-CN" baseline="30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</a:t>
            </a:r>
            <a:r>
              <a:rPr lang="" altLang="en-US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)、O(n</a:t>
            </a:r>
            <a:r>
              <a:rPr lang="" altLang="zh-CN" baseline="30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</a:t>
            </a:r>
            <a:r>
              <a:rPr lang="" altLang="en-US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等等。</a:t>
            </a:r>
          </a:p>
          <a:p>
            <a:pPr>
              <a:buClrTx/>
              <a:buSzTx/>
              <a:buFontTx/>
            </a:pPr>
            <a:r>
              <a:rPr lang="" altLang="en-US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O(2</a:t>
            </a:r>
            <a:r>
              <a:rPr lang="" altLang="en-US" baseline="30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" altLang="en-US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 </a:t>
            </a:r>
            <a:r>
              <a:rPr lang="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一般对应集合问题。</a:t>
            </a:r>
            <a:endParaRPr lang="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例如一个集合中有n个数，要求输出它的所有子集。</a:t>
            </a:r>
          </a:p>
          <a:p>
            <a:pPr>
              <a:buClrTx/>
              <a:buSzTx/>
              <a:buFontTx/>
            </a:pPr>
            <a:r>
              <a:rPr lang="" altLang="en-US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O(n!) </a:t>
            </a:r>
            <a:r>
              <a:rPr lang="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排列</a:t>
            </a:r>
            <a:r>
              <a:rPr lang="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问题中</a:t>
            </a:r>
            <a:r>
              <a:rPr lang="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如果要求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输出所有的排列</a:t>
            </a:r>
            <a:r>
              <a:rPr lang="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，复杂度是</a:t>
            </a:r>
            <a:r>
              <a:rPr lang="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O(n!)</a:t>
            </a:r>
          </a:p>
        </p:txBody>
      </p:sp>
    </p:spTree>
    <p:extLst>
      <p:ext uri="{BB962C8B-B14F-4D97-AF65-F5344CB8AC3E}">
        <p14:creationId xmlns:p14="http://schemas.microsoft.com/office/powerpoint/2010/main" val="926989613"/>
      </p:ext>
    </p:extLst>
  </p:cSld>
  <p:clrMapOvr>
    <a:masterClrMapping/>
  </p:clrMapOvr>
  <p:transition advTm="102884">
    <p:strips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标题 1"/>
          <p:cNvSpPr>
            <a:spLocks noGrp="1"/>
          </p:cNvSpPr>
          <p:nvPr>
            <p:ph type="title"/>
          </p:nvPr>
        </p:nvSpPr>
        <p:spPr>
          <a:xfrm>
            <a:off x="1919536" y="303213"/>
            <a:ext cx="3313584" cy="1325563"/>
          </a:xfrm>
          <a:ln/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r>
              <a:rPr lang="zh-CN" altLang="en-US" sz="4000" dirty="0">
                <a:solidFill>
                  <a:srgbClr val="0070C0"/>
                </a:solidFill>
              </a:rPr>
              <a:t>分类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703512" y="1628776"/>
            <a:ext cx="9649072" cy="4351338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lang="zh-CN" altLang="en-US" sz="3200" noProof="1">
                <a:latin typeface="宋体" panose="02010600030101010101" pitchFamily="2" charset="-122"/>
                <a:ea typeface="宋体" panose="02010600030101010101" pitchFamily="2" charset="-122"/>
              </a:rPr>
              <a:t>把上面的复杂度分成两类：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zh-CN" altLang="en-US" sz="3200" noProof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多项式</a:t>
            </a:r>
            <a:r>
              <a:rPr lang="zh-CN" altLang="en-US" sz="3200" noProof="1">
                <a:latin typeface="宋体" panose="02010600030101010101" pitchFamily="2" charset="-122"/>
                <a:ea typeface="宋体" panose="02010600030101010101" pitchFamily="2" charset="-122"/>
              </a:rPr>
              <a:t>复杂度，包括O(1)、O(n)、O(nlogn)、O(n</a:t>
            </a:r>
            <a:r>
              <a:rPr lang="zh-CN" altLang="en-US" sz="3200" baseline="30000" noProof="1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sz="3200" noProof="1" smtClean="0">
                <a:latin typeface="宋体" panose="02010600030101010101" pitchFamily="2" charset="-122"/>
                <a:ea typeface="宋体" panose="02010600030101010101" pitchFamily="2" charset="-122"/>
              </a:rPr>
              <a:t>)    </a:t>
            </a:r>
            <a:endParaRPr lang="zh-CN" altLang="en-US" sz="3200" noProof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lang="zh-CN" altLang="en-US" sz="3200" noProof="1">
                <a:latin typeface="宋体" panose="02010600030101010101" pitchFamily="2" charset="-122"/>
                <a:ea typeface="宋体" panose="02010600030101010101" pitchFamily="2" charset="-122"/>
              </a:rPr>
              <a:t>         </a:t>
            </a:r>
            <a:r>
              <a:rPr lang="en-US" altLang="x-none" noProof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O(1)&lt;O(logn)&lt;O(n)&lt;O(nlogn)&lt;O(n</a:t>
            </a:r>
            <a:r>
              <a:rPr lang="en-US" altLang="x-none" baseline="30000" noProof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r>
              <a:rPr lang="en-US" altLang="x-none" noProof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)&lt;O(n</a:t>
            </a:r>
            <a:r>
              <a:rPr lang="en-US" altLang="x-none" baseline="30000" noProof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</a:t>
            </a:r>
            <a:r>
              <a:rPr lang="en-US" altLang="x-none" noProof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)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zh-CN" altLang="en-US" sz="3200" noProof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zh-CN" altLang="en-US" sz="3200" noProof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指数</a:t>
            </a:r>
            <a:r>
              <a:rPr lang="zh-CN" altLang="en-US" sz="3200" noProof="1">
                <a:latin typeface="宋体" panose="02010600030101010101" pitchFamily="2" charset="-122"/>
                <a:ea typeface="宋体" panose="02010600030101010101" pitchFamily="2" charset="-122"/>
              </a:rPr>
              <a:t>复杂度，包括O(2</a:t>
            </a:r>
            <a:r>
              <a:rPr lang="zh-CN" altLang="en-US" sz="3200" baseline="30000" noProof="1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3200" noProof="1">
                <a:latin typeface="宋体" panose="02010600030101010101" pitchFamily="2" charset="-122"/>
                <a:ea typeface="宋体" panose="02010600030101010101" pitchFamily="2" charset="-122"/>
              </a:rPr>
              <a:t>)、O(n!)等。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lang="zh-CN" altLang="en-US" sz="3200" noProof="1">
                <a:latin typeface="宋体" panose="02010600030101010101" pitchFamily="2" charset="-122"/>
                <a:ea typeface="宋体" panose="02010600030101010101" pitchFamily="2" charset="-122"/>
              </a:rPr>
              <a:t>          </a:t>
            </a:r>
            <a:r>
              <a:rPr lang="en-US" altLang="x-none" noProof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O(2</a:t>
            </a:r>
            <a:r>
              <a:rPr lang="en-US" altLang="x-none" baseline="30000" noProof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n</a:t>
            </a:r>
            <a:r>
              <a:rPr lang="en-US" altLang="x-none" noProof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)&lt;O(n!)&lt;O(n</a:t>
            </a:r>
            <a:r>
              <a:rPr lang="en-US" altLang="x-none" baseline="30000" noProof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n</a:t>
            </a:r>
            <a:r>
              <a:rPr lang="en-US" altLang="x-none" noProof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)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zh-CN" altLang="en-US" sz="3200" noProof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5171528"/>
      </p:ext>
    </p:extLst>
  </p:cSld>
  <p:clrMapOvr>
    <a:masterClrMapping/>
  </p:clrMapOvr>
  <p:transition advTm="62143">
    <p:strips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标题 18433"/>
          <p:cNvSpPr>
            <a:spLocks noGrp="1"/>
          </p:cNvSpPr>
          <p:nvPr>
            <p:ph type="title"/>
          </p:nvPr>
        </p:nvSpPr>
        <p:spPr>
          <a:xfrm>
            <a:off x="2270126" y="458788"/>
            <a:ext cx="7923213" cy="1143000"/>
          </a:xfrm>
          <a:ln/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ctr" eaLnBrk="1" hangingPunct="1"/>
            <a:r>
              <a:rPr lang="zh-CN" altLang="en-US" sz="3600" dirty="0">
                <a:solidFill>
                  <a:srgbClr val="0070C0"/>
                </a:solidFill>
              </a:rPr>
              <a:t>易解问题－－难解问题：</a:t>
            </a:r>
            <a:r>
              <a:rPr lang="en-US" altLang="zh-CN" sz="3600" dirty="0">
                <a:solidFill>
                  <a:srgbClr val="0070C0"/>
                </a:solidFill>
              </a:rPr>
              <a:t/>
            </a:r>
            <a:br>
              <a:rPr lang="en-US" altLang="zh-CN" sz="3600" dirty="0">
                <a:solidFill>
                  <a:srgbClr val="0070C0"/>
                </a:solidFill>
              </a:rPr>
            </a:br>
            <a:r>
              <a:rPr lang="zh-CN" altLang="en-US" sz="3600" dirty="0">
                <a:solidFill>
                  <a:srgbClr val="0070C0"/>
                </a:solidFill>
              </a:rPr>
              <a:t>用多项式时间来区分</a:t>
            </a:r>
            <a:endParaRPr lang="zh-CN" altLang="en-US" sz="3400" b="1" dirty="0">
              <a:solidFill>
                <a:srgbClr val="0070C0"/>
              </a:solidFill>
            </a:endParaRPr>
          </a:p>
        </p:txBody>
      </p:sp>
      <p:sp>
        <p:nvSpPr>
          <p:cNvPr id="80898" name="文本占位符 18434"/>
          <p:cNvSpPr>
            <a:spLocks noGrp="1"/>
          </p:cNvSpPr>
          <p:nvPr>
            <p:ph type="body" sz="half" idx="1"/>
          </p:nvPr>
        </p:nvSpPr>
        <p:spPr>
          <a:xfrm>
            <a:off x="1981200" y="2019300"/>
            <a:ext cx="8153400" cy="4560888"/>
          </a:xfrm>
          <a:ln/>
        </p:spPr>
        <p:txBody>
          <a:bodyPr vert="horz" wrap="square" lIns="91440" tIns="45720" rIns="91440" bIns="45720" rtlCol="0" anchor="t" anchorCtr="0">
            <a:normAutofit/>
          </a:bodyPr>
          <a:lstStyle/>
          <a:p>
            <a:pPr marL="495300" indent="-495300">
              <a:lnSpc>
                <a:spcPct val="80000"/>
              </a:lnSpc>
              <a:buFontTx/>
            </a:pPr>
            <a:r>
              <a:rPr lang="zh-CN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一个算法是多项式复杂度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zh-CN" altLang="zh-CN" sz="3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高效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zh-CN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算法。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95300" indent="-495300">
              <a:lnSpc>
                <a:spcPct val="80000"/>
              </a:lnSpc>
              <a:buFontTx/>
            </a:pPr>
            <a:r>
              <a:rPr lang="zh-CN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指数复杂度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zh-CN" altLang="zh-CN" sz="3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低效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zh-CN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算法。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95300" indent="-495300">
              <a:lnSpc>
                <a:spcPct val="80000"/>
              </a:lnSpc>
              <a:buFontTx/>
            </a:pP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95300" indent="-495300">
              <a:lnSpc>
                <a:spcPct val="80000"/>
              </a:lnSpc>
              <a:buFontTx/>
            </a:pPr>
            <a:r>
              <a:rPr lang="zh-CN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多项式复杂度的算法，随着规模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的增加，可以通过堆叠硬件来实现，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zh-CN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砸钱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zh-CN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是行得通的；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95300" indent="-495300">
              <a:lnSpc>
                <a:spcPct val="80000"/>
              </a:lnSpc>
              <a:buFontTx/>
            </a:pPr>
            <a:r>
              <a:rPr lang="zh-CN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指数复杂度的算法，增加硬件也无济于事，其增长的速度超出了想象力。</a:t>
            </a:r>
            <a:endParaRPr lang="en-US" altLang="zh-CN" sz="3200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4337776"/>
      </p:ext>
    </p:extLst>
  </p:cSld>
  <p:clrMapOvr>
    <a:masterClrMapping/>
  </p:clrMapOvr>
  <p:transition advTm="74322">
    <p:strips dir="r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问题规模和可用算法</a:t>
            </a:r>
          </a:p>
        </p:txBody>
      </p:sp>
      <p:graphicFrame>
        <p:nvGraphicFramePr>
          <p:cNvPr id="82946" name="内容占位符 7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97896893"/>
              </p:ext>
            </p:extLst>
          </p:nvPr>
        </p:nvGraphicFramePr>
        <p:xfrm>
          <a:off x="1343472" y="1916832"/>
          <a:ext cx="9102207" cy="3578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r:id="rId3" imgW="7219950" imgH="2838450" progId="Paint.Picture">
                  <p:embed/>
                </p:oleObj>
              </mc:Choice>
              <mc:Fallback>
                <p:oleObj r:id="rId3" imgW="7219950" imgH="2838450" progId="Paint.Picture">
                  <p:embed/>
                  <p:pic>
                    <p:nvPicPr>
                      <p:cNvPr id="82946" name="内容占位符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43472" y="1916832"/>
                        <a:ext cx="9102207" cy="3578176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9568494"/>
      </p:ext>
    </p:extLst>
  </p:cSld>
  <p:clrMapOvr>
    <a:masterClrMapping/>
  </p:clrMapOvr>
  <p:transition advTm="58074">
    <p:strips dir="r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fbc15bb2-d263-4c42-85e7-358267775f15}"/>
</p:tagLst>
</file>

<file path=ppt/theme/theme1.xml><?xml version="1.0" encoding="utf-8"?>
<a:theme xmlns:a="http://schemas.openxmlformats.org/drawingml/2006/main" name="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363</TotalTime>
  <Words>626</Words>
  <Application>Microsoft Office PowerPoint</Application>
  <PresentationFormat>宽屏</PresentationFormat>
  <Paragraphs>49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等线</vt:lpstr>
      <vt:lpstr>等线 Light</vt:lpstr>
      <vt:lpstr>黑体</vt:lpstr>
      <vt:lpstr>宋体</vt:lpstr>
      <vt:lpstr>Arial</vt:lpstr>
      <vt:lpstr>Calibri</vt:lpstr>
      <vt:lpstr>Calibri Light</vt:lpstr>
      <vt:lpstr>Times New Roman</vt:lpstr>
      <vt:lpstr>Wingdings</vt:lpstr>
      <vt:lpstr>默认设计模板</vt:lpstr>
      <vt:lpstr>Bitmap Image</vt:lpstr>
      <vt:lpstr>PowerPoint 演示文稿</vt:lpstr>
      <vt:lpstr>计算的资源</vt:lpstr>
      <vt:lpstr>PowerPoint 演示文稿</vt:lpstr>
      <vt:lpstr>算法的定义</vt:lpstr>
      <vt:lpstr>复杂度和大O记号</vt:lpstr>
      <vt:lpstr>PowerPoint 演示文稿</vt:lpstr>
      <vt:lpstr>分类</vt:lpstr>
      <vt:lpstr>易解问题－－难解问题： 用多项式时间来区分</vt:lpstr>
      <vt:lpstr>问题规模和可用算法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作业1</dc:title>
  <dc:creator>微软用户</dc:creator>
  <cp:lastModifiedBy>ECUST</cp:lastModifiedBy>
  <cp:revision>1645</cp:revision>
  <dcterms:created xsi:type="dcterms:W3CDTF">2012-02-15T09:22:00Z</dcterms:created>
  <dcterms:modified xsi:type="dcterms:W3CDTF">2023-02-23T08:51:38Z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