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675" r:id="rId2"/>
    <p:sldId id="692" r:id="rId3"/>
    <p:sldId id="691" r:id="rId4"/>
    <p:sldId id="696" r:id="rId5"/>
    <p:sldId id="682" r:id="rId6"/>
    <p:sldId id="683" r:id="rId7"/>
    <p:sldId id="693" r:id="rId8"/>
    <p:sldId id="694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5"/>
            <p14:sldId id="692"/>
            <p14:sldId id="691"/>
            <p14:sldId id="696"/>
            <p14:sldId id="682"/>
            <p14:sldId id="683"/>
            <p14:sldId id="693"/>
            <p14:sldId id="694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94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8412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140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noProof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华东理工大学 罗勇军</a:t>
            </a:r>
            <a:endParaRPr lang="en-US" altLang="x-none" sz="140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69DFB09-06DA-4D7B-B329-89A7B5D591DD}" type="slidenum">
              <a:rPr lang="en-US" altLang="x-none" sz="1400" noProof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x-none" sz="140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7384414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32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42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21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63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28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9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2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57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969344"/>
            <a:ext cx="8363272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尺取法</a:t>
            </a:r>
            <a:r>
              <a:rPr lang="zh-CN" altLang="zh-CN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（双</a:t>
            </a:r>
            <a:r>
              <a:rPr lang="zh-CN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指针、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two pointers</a:t>
            </a:r>
            <a:r>
              <a:rPr lang="zh-CN" altLang="zh-CN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个常用的优化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序列的区间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简单、容易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631504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尺取法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772816"/>
            <a:ext cx="3239091" cy="42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66"/>
    </mc:Choice>
    <mc:Fallback xmlns="">
      <p:transition spd="slow" advTm="221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7408" y="44624"/>
            <a:ext cx="10515600" cy="1047651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zh-CN" sz="3600" dirty="0" smtClean="0">
                <a:solidFill>
                  <a:srgbClr val="0070C0"/>
                </a:solidFill>
              </a:rPr>
              <a:t>什么</a:t>
            </a:r>
            <a:r>
              <a:rPr lang="zh-CN" altLang="zh-CN" sz="3600" dirty="0">
                <a:solidFill>
                  <a:srgbClr val="0070C0"/>
                </a:solidFill>
              </a:rPr>
              <a:t>是尺取法？为什么尺取法能用来优化</a:t>
            </a:r>
            <a:r>
              <a:rPr lang="zh-CN" altLang="zh-CN" sz="3600" dirty="0" smtClean="0">
                <a:solidFill>
                  <a:srgbClr val="0070C0"/>
                </a:solidFill>
              </a:rPr>
              <a:t>？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3796" y="1092275"/>
            <a:ext cx="9502824" cy="4971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&lt; n;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++)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//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从头扫到尾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286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j = n-1; j &gt;= 0; j--){   //j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从尾扫到头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......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0, j = n - 1;</a:t>
            </a:r>
            <a:endParaRPr lang="zh-CN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 j)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......         </a:t>
            </a:r>
            <a:endParaRPr lang="zh-CN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          //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从头扫到尾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j--;          //j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从尾扫到头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677348" y="2348042"/>
            <a:ext cx="2736304" cy="720080"/>
          </a:xfrm>
          <a:prstGeom prst="wedgeRoundRectCallout">
            <a:avLst>
              <a:gd name="adj1" fmla="val -82980"/>
              <a:gd name="adj2" fmla="val -75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双循环：</a:t>
            </a:r>
            <a:r>
              <a:rPr lang="en-US" altLang="zh-CN" sz="2800" dirty="0" smtClean="0"/>
              <a:t>O(n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5" name="圆角矩形标注 14"/>
          <p:cNvSpPr/>
          <p:nvPr/>
        </p:nvSpPr>
        <p:spPr>
          <a:xfrm>
            <a:off x="7704112" y="3845703"/>
            <a:ext cx="2709540" cy="720080"/>
          </a:xfrm>
          <a:prstGeom prst="wedgeRoundRectCallout">
            <a:avLst>
              <a:gd name="adj1" fmla="val -85132"/>
              <a:gd name="adj2" fmla="val -9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单循环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O(n)</a:t>
            </a:r>
            <a:endParaRPr lang="zh-CN" altLang="en-US" sz="2800" dirty="0"/>
          </a:p>
        </p:txBody>
      </p:sp>
      <p:sp>
        <p:nvSpPr>
          <p:cNvPr id="16" name="爆炸形 1 15"/>
          <p:cNvSpPr/>
          <p:nvPr/>
        </p:nvSpPr>
        <p:spPr>
          <a:xfrm>
            <a:off x="6005364" y="5578514"/>
            <a:ext cx="5904656" cy="12337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不是每个双循环都能改成单循环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91"/>
    </mc:Choice>
    <mc:Fallback xmlns="">
      <p:transition spd="slow" advTm="992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占位符 16385"/>
          <p:cNvSpPr>
            <a:spLocks noGrp="1"/>
          </p:cNvSpPr>
          <p:nvPr>
            <p:ph type="body" sz="half" idx="1"/>
          </p:nvPr>
        </p:nvSpPr>
        <p:spPr>
          <a:xfrm>
            <a:off x="1271464" y="4509120"/>
            <a:ext cx="8640960" cy="1823066"/>
          </a:xfrm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0, j = n - 1;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&lt; j;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++, j--) {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......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464" y="1268760"/>
            <a:ext cx="864096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= 0, j = n - 1;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&lt; j) {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......         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++;          //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从头扫到尾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j--;          //j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从尾扫到头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0515600" cy="782698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 smtClean="0">
                <a:solidFill>
                  <a:srgbClr val="0070C0"/>
                </a:solidFill>
              </a:rPr>
              <a:t>两种写法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7392144" y="127000"/>
            <a:ext cx="4464496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63711"/>
      </p:ext>
    </p:extLst>
  </p:cSld>
  <p:clrMapOvr>
    <a:masterClrMapping/>
  </p:clrMapOvr>
  <p:transition advTm="40042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占位符 16385"/>
          <p:cNvSpPr>
            <a:spLocks noGrp="1"/>
          </p:cNvSpPr>
          <p:nvPr>
            <p:ph type="body" sz="half" idx="1"/>
          </p:nvPr>
        </p:nvSpPr>
        <p:spPr>
          <a:xfrm>
            <a:off x="1127448" y="1772816"/>
            <a:ext cx="9783812" cy="3421063"/>
          </a:xfrm>
          <a:ln/>
        </p:spPr>
        <p:txBody>
          <a:bodyPr vert="horz" wrap="square" lIns="91440" tIns="45720" rIns="91440" bIns="45720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反向扫描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方向相反，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从头到尾，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从尾到头，在中间相会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左右指针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0" indent="0">
              <a:buNone/>
            </a:pP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zh-CN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扫描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方向相同，都从头到尾，速度不同，例如让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跑在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前面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快慢指针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620688"/>
            <a:ext cx="10515600" cy="782698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 smtClean="0">
                <a:solidFill>
                  <a:srgbClr val="0070C0"/>
                </a:solidFill>
              </a:rPr>
              <a:t>指针</a:t>
            </a:r>
            <a:r>
              <a:rPr lang="en-US" altLang="zh-CN" sz="3600" dirty="0" err="1" smtClean="0">
                <a:solidFill>
                  <a:srgbClr val="0070C0"/>
                </a:solidFill>
              </a:rPr>
              <a:t>i</a:t>
            </a:r>
            <a:r>
              <a:rPr lang="zh-CN" altLang="en-US" sz="3600" dirty="0" smtClean="0">
                <a:solidFill>
                  <a:srgbClr val="0070C0"/>
                </a:solidFill>
              </a:rPr>
              <a:t>、</a:t>
            </a:r>
            <a:r>
              <a:rPr lang="en-US" altLang="zh-CN" sz="3600" dirty="0" smtClean="0">
                <a:solidFill>
                  <a:srgbClr val="0070C0"/>
                </a:solidFill>
              </a:rPr>
              <a:t>j</a:t>
            </a:r>
            <a:r>
              <a:rPr lang="zh-CN" altLang="en-US" sz="3600" dirty="0" smtClean="0">
                <a:solidFill>
                  <a:srgbClr val="0070C0"/>
                </a:solidFill>
              </a:rPr>
              <a:t>的两种方向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4" y="5000472"/>
            <a:ext cx="4265712" cy="11256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64" y="2416560"/>
            <a:ext cx="4110112" cy="10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7742"/>
      </p:ext>
    </p:extLst>
  </p:cSld>
  <p:clrMapOvr>
    <a:masterClrMapping/>
  </p:clrMapOvr>
  <p:transition advTm="101817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 smtClean="0">
                <a:solidFill>
                  <a:srgbClr val="FF0000"/>
                </a:solidFill>
              </a:rPr>
              <a:t>反向扫描：例题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43472" y="1772816"/>
            <a:ext cx="9289032" cy="3456384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indent="0" fontAlgn="base">
              <a:spcAft>
                <a:spcPct val="0"/>
              </a:spcAft>
              <a:buNone/>
              <a:defRPr/>
            </a:pPr>
            <a:r>
              <a:rPr lang="zh-CN" altLang="zh-CN" b="1" dirty="0"/>
              <a:t>判断回文</a:t>
            </a:r>
            <a:r>
              <a:rPr lang="zh-CN" altLang="zh-CN" b="1" dirty="0" smtClean="0"/>
              <a:t>串</a:t>
            </a:r>
            <a:endParaRPr lang="en-US" altLang="zh-CN" b="1" dirty="0" smtClean="0"/>
          </a:p>
          <a:p>
            <a:r>
              <a:rPr lang="zh-CN" altLang="zh-CN" dirty="0"/>
              <a:t>问题描述：</a:t>
            </a:r>
            <a:r>
              <a:rPr lang="en-US" altLang="zh-CN" dirty="0"/>
              <a:t>“</a:t>
            </a:r>
            <a:r>
              <a:rPr lang="zh-CN" altLang="zh-CN" dirty="0"/>
              <a:t>回文串</a:t>
            </a:r>
            <a:r>
              <a:rPr lang="en-US" altLang="zh-CN" dirty="0"/>
              <a:t>”</a:t>
            </a:r>
            <a:r>
              <a:rPr lang="zh-CN" altLang="zh-CN" dirty="0"/>
              <a:t>是一个正读和反读都一样的字符串，写一个程序判断读入的字符串是否是</a:t>
            </a:r>
            <a:r>
              <a:rPr lang="en-US" altLang="zh-CN" dirty="0"/>
              <a:t>“</a:t>
            </a:r>
            <a:r>
              <a:rPr lang="zh-CN" altLang="zh-CN" dirty="0"/>
              <a:t>回文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输入：第一行是一个正整数</a:t>
            </a:r>
            <a:r>
              <a:rPr lang="en-US" altLang="zh-CN" dirty="0"/>
              <a:t>n</a:t>
            </a:r>
            <a:r>
              <a:rPr lang="zh-CN" altLang="zh-CN" dirty="0"/>
              <a:t>，表示测试实例的个数，后面紧跟着</a:t>
            </a:r>
            <a:r>
              <a:rPr lang="en-US" altLang="zh-CN" dirty="0"/>
              <a:t>n</a:t>
            </a:r>
            <a:r>
              <a:rPr lang="zh-CN" altLang="zh-CN" dirty="0"/>
              <a:t>个字符串。</a:t>
            </a:r>
          </a:p>
          <a:p>
            <a:r>
              <a:rPr lang="zh-CN" altLang="zh-CN" dirty="0"/>
              <a:t>输出：如果是回文串，输出</a:t>
            </a:r>
            <a:r>
              <a:rPr lang="en-US" altLang="zh-CN" dirty="0"/>
              <a:t>“yes”</a:t>
            </a:r>
            <a:r>
              <a:rPr lang="zh-CN" altLang="zh-CN" dirty="0"/>
              <a:t>，否则输出</a:t>
            </a:r>
            <a:r>
              <a:rPr lang="en-US" altLang="zh-CN" dirty="0"/>
              <a:t>“no”</a:t>
            </a:r>
            <a:r>
              <a:rPr lang="zh-CN" altLang="zh-CN" dirty="0"/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663952" y="5299868"/>
            <a:ext cx="4536504" cy="1152128"/>
          </a:xfrm>
          <a:prstGeom prst="wedgeRoundRectCallout">
            <a:avLst>
              <a:gd name="adj1" fmla="val -41369"/>
              <a:gd name="adj2" fmla="val -951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从头开始，</a:t>
            </a: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从尾开始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对应的字符比较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7392144" y="127000"/>
            <a:ext cx="4464496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04625"/>
      </p:ext>
    </p:extLst>
  </p:cSld>
  <p:clrMapOvr>
    <a:masterClrMapping/>
  </p:clrMapOvr>
  <p:transition advTm="74853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占位符 2"/>
          <p:cNvSpPr>
            <a:spLocks noGrp="1"/>
          </p:cNvSpPr>
          <p:nvPr>
            <p:ph type="body" sz="half" idx="1"/>
          </p:nvPr>
        </p:nvSpPr>
        <p:spPr>
          <a:xfrm>
            <a:off x="839416" y="623863"/>
            <a:ext cx="10297144" cy="1581002"/>
          </a:xfr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indent="0">
              <a:buClrTx/>
              <a:buSzTx/>
              <a:buNone/>
            </a:pP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找指定和的整数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问题描述：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整数，放在数组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中。找出其中的两个数，它们之和等于整数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448" y="2348880"/>
            <a:ext cx="10513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尺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取法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数组从小到大排序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指向头和尾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移动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457200" indent="76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a[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+ a[j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&gt; m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，让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457200" indent="76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a[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+ a[j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&lt; m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，让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457200" indent="76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直至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+ a[j] =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endParaRPr lang="zh-CN" altLang="zh-CN" sz="2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543121"/>
      </p:ext>
    </p:extLst>
  </p:cSld>
  <p:clrMapOvr>
    <a:masterClrMapping/>
  </p:clrMapOvr>
  <p:transition advTm="91599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 smtClean="0">
                <a:solidFill>
                  <a:srgbClr val="FF0000"/>
                </a:solidFill>
              </a:rPr>
              <a:t>同向扫描：例题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51484" y="1556792"/>
            <a:ext cx="9289032" cy="4351338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indent="0" fontAlgn="base">
              <a:spcAft>
                <a:spcPct val="0"/>
              </a:spcAft>
              <a:buNone/>
              <a:defRPr/>
            </a:pPr>
            <a:r>
              <a:rPr lang="zh-CN" altLang="zh-CN" b="1" dirty="0"/>
              <a:t>寻找区间</a:t>
            </a:r>
            <a:r>
              <a:rPr lang="zh-CN" altLang="zh-CN" b="1" dirty="0" smtClean="0"/>
              <a:t>和</a:t>
            </a:r>
            <a:endParaRPr lang="en-US" altLang="zh-CN" b="1" dirty="0" smtClean="0"/>
          </a:p>
          <a:p>
            <a:r>
              <a:rPr lang="zh-CN" altLang="zh-CN" dirty="0"/>
              <a:t>题目描述：给定一</a:t>
            </a:r>
            <a:r>
              <a:rPr lang="zh-CN" altLang="zh-CN" dirty="0" smtClean="0"/>
              <a:t>个数组</a:t>
            </a:r>
            <a:r>
              <a:rPr lang="en-US" altLang="zh-CN" dirty="0"/>
              <a:t>a[]</a:t>
            </a:r>
            <a:r>
              <a:rPr lang="zh-CN" altLang="zh-CN" dirty="0"/>
              <a:t>和一个数</a:t>
            </a:r>
            <a:r>
              <a:rPr lang="en-US" altLang="zh-CN" dirty="0"/>
              <a:t>s</a:t>
            </a:r>
            <a:r>
              <a:rPr lang="zh-CN" altLang="zh-CN" dirty="0"/>
              <a:t>，在这个数组中找一个区间，使得这个区间之和等于</a:t>
            </a:r>
            <a:r>
              <a:rPr lang="en-US" altLang="zh-CN" dirty="0"/>
              <a:t>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滑动</a:t>
            </a:r>
            <a:r>
              <a:rPr lang="zh-CN" altLang="zh-CN" dirty="0" smtClean="0">
                <a:solidFill>
                  <a:srgbClr val="FF0000"/>
                </a:solidFill>
              </a:rPr>
              <a:t>窗口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800" dirty="0" smtClean="0"/>
              <a:t>窗口是</a:t>
            </a:r>
            <a:r>
              <a:rPr lang="zh-CN" altLang="zh-CN" sz="2800" dirty="0"/>
              <a:t>区间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j]</a:t>
            </a:r>
            <a:r>
              <a:rPr lang="zh-CN" altLang="zh-CN" sz="2800" dirty="0"/>
              <a:t>，随着</a:t>
            </a:r>
            <a:r>
              <a:rPr lang="en-US" altLang="zh-CN" sz="2800" dirty="0" err="1"/>
              <a:t>i</a:t>
            </a:r>
            <a:r>
              <a:rPr lang="zh-CN" altLang="zh-CN" sz="2800" dirty="0"/>
              <a:t>和</a:t>
            </a:r>
            <a:r>
              <a:rPr lang="en-US" altLang="zh-CN" sz="2800" dirty="0"/>
              <a:t>j</a:t>
            </a:r>
            <a:r>
              <a:rPr lang="zh-CN" altLang="zh-CN" sz="2800" dirty="0"/>
              <a:t>从头到尾移动，</a:t>
            </a:r>
            <a:r>
              <a:rPr lang="zh-CN" altLang="zh-CN" sz="2800" dirty="0" smtClean="0"/>
              <a:t>窗口 </a:t>
            </a:r>
            <a:r>
              <a:rPr lang="en-US" altLang="zh-CN" sz="2800" dirty="0" smtClean="0"/>
              <a:t>“</a:t>
            </a:r>
            <a:r>
              <a:rPr lang="zh-CN" altLang="zh-CN" sz="2800" dirty="0"/>
              <a:t>滑动</a:t>
            </a:r>
            <a:r>
              <a:rPr lang="en-US" altLang="zh-CN" sz="2800" dirty="0"/>
              <a:t>”</a:t>
            </a:r>
            <a:r>
              <a:rPr lang="zh-CN" altLang="zh-CN" sz="2800" dirty="0" smtClean="0"/>
              <a:t>扫描整个序列。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i</a:t>
            </a:r>
            <a:r>
              <a:rPr lang="zh-CN" altLang="zh-CN" sz="2800" dirty="0"/>
              <a:t>和</a:t>
            </a:r>
            <a:r>
              <a:rPr lang="en-US" altLang="zh-CN" sz="2800" dirty="0" smtClean="0"/>
              <a:t>j</a:t>
            </a:r>
            <a:r>
              <a:rPr lang="zh-CN" altLang="zh-CN" sz="2800" dirty="0" smtClean="0"/>
              <a:t>不是</a:t>
            </a:r>
            <a:r>
              <a:rPr lang="zh-CN" altLang="zh-CN" sz="2800" dirty="0"/>
              <a:t>同步</a:t>
            </a:r>
            <a:r>
              <a:rPr lang="zh-CN" altLang="zh-CN" sz="2800" dirty="0" smtClean="0"/>
              <a:t>增加，</a:t>
            </a:r>
            <a:r>
              <a:rPr lang="zh-CN" altLang="zh-CN" sz="2800" dirty="0"/>
              <a:t>窗口像一只蚯蚓</a:t>
            </a:r>
            <a:r>
              <a:rPr lang="zh-CN" altLang="zh-CN" sz="2800" b="1" dirty="0"/>
              <a:t>伸缩前进</a:t>
            </a:r>
            <a:r>
              <a:rPr lang="zh-CN" altLang="zh-CN" sz="2800" dirty="0"/>
              <a:t>，它的长度是变化的，这个</a:t>
            </a:r>
            <a:r>
              <a:rPr lang="zh-CN" altLang="zh-CN" sz="2800" dirty="0" smtClean="0"/>
              <a:t>变化对应</a:t>
            </a:r>
            <a:r>
              <a:rPr lang="zh-CN" altLang="zh-CN" sz="2800" dirty="0"/>
              <a:t>了对区间和的计算。</a:t>
            </a:r>
          </a:p>
          <a:p>
            <a:endParaRPr lang="zh-CN" altLang="zh-CN" dirty="0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7392144" y="127000"/>
            <a:ext cx="4464496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65155"/>
      </p:ext>
    </p:extLst>
  </p:cSld>
  <p:clrMapOvr>
    <a:masterClrMapping/>
  </p:clrMapOvr>
  <p:transition advTm="91464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占位符 2"/>
          <p:cNvSpPr>
            <a:spLocks noGrp="1"/>
          </p:cNvSpPr>
          <p:nvPr>
            <p:ph type="body" sz="half" idx="1"/>
          </p:nvPr>
        </p:nvSpPr>
        <p:spPr>
          <a:xfrm>
            <a:off x="1055440" y="980728"/>
            <a:ext cx="10297144" cy="5184576"/>
          </a:xfr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indent="0">
              <a:buClrTx/>
              <a:buSzTx/>
              <a:buNone/>
            </a:pP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数组去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）数组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排序，排序后那些重复的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整数会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挤在一起。</a:t>
            </a:r>
          </a:p>
          <a:p>
            <a:pPr marL="0" indent="0">
              <a:buNone/>
            </a:pP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）双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初始值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都指向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a[0]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都从头到尾扫描数组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a[]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指针走得快，逐个遍历整个数组；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指针走得慢，它始终指向当前不重复部分的最后一个数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用于获得不重复的数。</a:t>
            </a:r>
          </a:p>
          <a:p>
            <a:pPr marL="0" indent="0">
              <a:buNone/>
            </a:pP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）扫描数组。快指针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，如果此时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不等于慢指针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a[j]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，就把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，并且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复制到慢指针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的当前位置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a[j]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扫描结束后，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a[0]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a[j]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就是不重复数组。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7392144" y="127000"/>
            <a:ext cx="4464496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27219"/>
      </p:ext>
    </p:extLst>
  </p:cSld>
  <p:clrMapOvr>
    <a:masterClrMapping/>
  </p:clrMapOvr>
  <p:transition advTm="78167">
    <p:strips dir="r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728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PowerPoint 演示文稿</vt:lpstr>
      <vt:lpstr>什么是尺取法？为什么尺取法能用来优化？</vt:lpstr>
      <vt:lpstr>两种写法</vt:lpstr>
      <vt:lpstr>指针i、j的两种方向</vt:lpstr>
      <vt:lpstr>反向扫描：例题</vt:lpstr>
      <vt:lpstr>PowerPoint 演示文稿</vt:lpstr>
      <vt:lpstr>同向扫描：例题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1668</cp:revision>
  <dcterms:created xsi:type="dcterms:W3CDTF">2012-02-15T09:22:00Z</dcterms:created>
  <dcterms:modified xsi:type="dcterms:W3CDTF">2023-02-23T08:51:24Z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