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1.xml" ContentType="application/vnd.ms-office.inkAction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674" r:id="rId2"/>
    <p:sldId id="626" r:id="rId3"/>
    <p:sldId id="690" r:id="rId4"/>
    <p:sldId id="683" r:id="rId5"/>
    <p:sldId id="684" r:id="rId6"/>
    <p:sldId id="691" r:id="rId7"/>
    <p:sldId id="692" r:id="rId8"/>
    <p:sldId id="689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90"/>
            <p14:sldId id="683"/>
            <p14:sldId id="684"/>
            <p14:sldId id="691"/>
            <p14:sldId id="692"/>
            <p14:sldId id="689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520" units="cm"/>
          <inkml:channel name="Y" type="integer" min="-178" max="902" units="cm"/>
          <inkml:channel name="T" type="integer" max="2.14748E9" units="dev"/>
        </inkml:traceFormat>
        <inkml:channelProperties>
          <inkml:channelProperty channel="X" name="resolution" value="81.10599" units="1/cm"/>
          <inkml:channelProperty channel="Y" name="resolution" value="45.76271" units="1/cm"/>
          <inkml:channelProperty channel="T" name="resolution" value="1" units="1/dev"/>
        </inkml:channelProperties>
      </inkml:inkSource>
      <inkml:timestamp xml:id="ts0" timeString="2020-06-04T08:13:40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0751">
    <iact:property name="dataType"/>
    <iact:actionData xml:id="d0">
      <inkml:trace xmlns:inkml="http://www.w3.org/2003/InkML" xml:id="stk0" contextRef="#ctx0" brushRef="#br0">4092 8431 0,'18'0'166,"0"0"-157,52 0-3,-17 0-2,18 0 4,70-35 0,-53 35 0,-18 0 2,-17 0-5,36 0 7,263-18 32,-34 18 6,-212-17-32,-89 17-15,54 0 9,17 0 5,-70 0-4,-1 0-10,1 0-2,17 0 12,18 0-9,18 0 11,17 0 5,0 0-8,36 0 6,-19 0-1,-52 0-2,35 0 3,-52 0-2,17 17-13,35-17 4,-53 18 17,18-18-23,-35 0 15,-18 18 87</inkml:trace>
    </iact:actionData>
  </iact:action>
  <iact:action type="add" startTime="82122">
    <iact:property name="dataType"/>
    <iact:actionData xml:id="d1">
      <inkml:trace xmlns:inkml="http://www.w3.org/2003/InkML" xml:id="stk1" contextRef="#ctx0" brushRef="#br0">7990 8396 0,'36'18'80,"-19"-18"-76,1 0 8,0 17 9,17-17 2,194 18 29,-70-36-34,-89-17-3,1 17 5,-53 1-7,-1 17-12,1-18 5,0 18 27,-1 0-8,1 0 8,0 0-28,-18 18 8,35-1 4,-35 1-2,17-18-12,1 0-2,0 0 21,17 0-13,-17 0 9,-18 18 199</inkml:trace>
    </iact:actionData>
  </iact:action>
  <iact:action type="add" startTime="90497">
    <iact:property name="dataType"/>
    <iact:actionData xml:id="d2">
      <inkml:trace xmlns:inkml="http://www.w3.org/2003/InkML" xml:id="stk2" contextRef="#ctx0" brushRef="#br0">16916 8431 0,'17'0'311,"1"0"-285,0 0-19,-1 0 13,19 0-7,-19 0 1,1 0-7,105 0 26,-35 0 18,-70 0-36,0 0 3,-1 0 1,1 0 4,0 0-16,17 0 12,0 0-3,-17 0-13,17 0 11,18 0 1,-18 0 5,1 0-8,-1 0-10,0 0-2,18 0 16,53 0 0,-36 0 2,1 0-2,-18 0 1,-18 0 0,1 0-1,16 0 2,19 0-2,-18 0 2,17 0-2,1 18 3,-18-18-6,17 0 3,36 18 3,-88-18-5,17 0-11,18 17 5,-18-17 0,36 0 9,0 18-1,-36-18 0,0 0 1,0 0 0,1 0 1,-19 18-5,1-18 9,0 0-7,-1 0-11,1 0 9,17 0 1,0 0 3,-17 0 1,70 0-2,36 17 1,-54-17-1,71 0-15,-88 18 7,-17-18-1,34 0 10,-35 0 1,-17 0 35,17 0 188,18 0-234,-35 0 2,70 17 46,318-17-54,-389 0 48,19 0-48,-36 18 341</inkml:trace>
    </iact:actionData>
  </iact:action>
  <iact:action type="add" startTime="96550">
    <iact:property name="dataType"/>
    <iact:actionData xml:id="d3">
      <inkml:trace xmlns:inkml="http://www.w3.org/2003/InkML" xml:id="stk3" contextRef="#ctx0" brushRef="#br0">8961 5415 0,'35'0'68,"0"0"-59,0-17 40,265-1-48,-212 0 48,318 1-48,-318 17 7,-35 0 1,53 0 7,-18 0 1,-17 0-1,-18 0 3,-36 0-5,1 0-13,0 0 4,-1 0 8,19 0 6,17 0-5,-36 0 5,1 0 15</inkml:trace>
    </iact:actionData>
  </iact:action>
  <iact:action type="add" startTime="118360">
    <iact:property name="dataType"/>
    <iact:actionData xml:id="d4">
      <inkml:trace xmlns:inkml="http://www.w3.org/2003/InkML" xml:id="stk4" contextRef="#ctx0" brushRef="#br0">2858 4110 0,'17'0'34,"1"0"14,35 0-43,-18 0 2,18 0 46,211 18-51,-211-18 46,424 0-46,-389 0 4,-18 0 4,72 17 7,69-17 3,-140 0-19,-36 18 9,106-18-6,-17 17 12,-19-17-1,37 36-14,-37-36 14,-34 0-13,52 0 16,-34 0-4,-19 0 5,-35 0-4,18 0 2,-35 0-2,17 0-13,-17 0 29,0 0-29,-1 0 14,1 0 0,-1 0 2,1 0-2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</a:rPr>
              <a:t>二分法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928157" y="2060848"/>
            <a:ext cx="6408712" cy="32403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理论背景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整数二分模板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整数二分例题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+mn-ea"/>
              </a:rPr>
              <a:t> 实数二分</a:t>
            </a:r>
            <a:endParaRPr lang="en-US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gimg2.baidu.com/image_search/src=http%3A%2F%2Fpic1.zhimg.com%2Fv2-8b53bac8e9c5e8f252a70db22c0e8a84_1440w.jpg%3Fsource%3D172ae18b&amp;refer=http%3A%2F%2Fpic1.zhimg.com&amp;app=2002&amp;size=f9999,10000&amp;q=a80&amp;n=0&amp;g=0n&amp;fmt=auto?sec=1652064328&amp;t=be27c439eff492c21bbbe6aa8fb836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22" y="4365104"/>
            <a:ext cx="3683967" cy="212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690394"/>
            <a:ext cx="3261808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52"/>
    </mc:Choice>
    <mc:Fallback xmlns="">
      <p:transition spd="slow" advTm="238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简单题：寻找指定和的整数对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输入</a:t>
            </a:r>
            <a:r>
              <a:rPr lang="en-US" altLang="zh-CN" sz="2800" dirty="0"/>
              <a:t>n ( n≤100,000)</a:t>
            </a:r>
            <a:r>
              <a:rPr lang="zh-CN" altLang="en-US" sz="2800" dirty="0"/>
              <a:t>个整数，找出其中的两个数，使它们之和等于整数</a:t>
            </a:r>
            <a:r>
              <a:rPr lang="en-US" altLang="zh-CN" sz="2800" dirty="0"/>
              <a:t>m (</a:t>
            </a:r>
            <a:r>
              <a:rPr lang="zh-CN" altLang="en-US" sz="2800" dirty="0"/>
              <a:t>假定肯定有解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）暴力搜，用两重循环，枚举所有的取数方法，复杂度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。超时。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）二分法。首先对数组从小到大排序，复杂度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；然后，从头到尾处理数组中的每个元素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，在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后面的数中二分查找是否存在一个等于 </a:t>
            </a:r>
            <a:r>
              <a:rPr lang="en-US" altLang="zh-CN" sz="2400" dirty="0"/>
              <a:t>m -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的数，复杂度也是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。两部分相加，总复杂度仍然是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6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37"/>
    </mc:Choice>
    <mc:Fallback xmlns="">
      <p:transition spd="slow" advTm="149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二分法应用（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）：最小化最大值（最大值尽量小）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序列划分问题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例如，有一个序列</a:t>
            </a:r>
            <a:r>
              <a:rPr lang="en-US" altLang="zh-CN" sz="2400" dirty="0"/>
              <a:t>{2,</a:t>
            </a:r>
            <a:r>
              <a:rPr lang="zh-CN" altLang="en-US" sz="2400" dirty="0"/>
              <a:t> </a:t>
            </a:r>
            <a:r>
              <a:rPr lang="en-US" altLang="zh-CN" sz="2400" dirty="0"/>
              <a:t>2,</a:t>
            </a:r>
            <a:r>
              <a:rPr lang="zh-CN" altLang="en-US" sz="2400" dirty="0"/>
              <a:t> </a:t>
            </a:r>
            <a:r>
              <a:rPr lang="en-US" altLang="zh-CN" sz="2400" dirty="0"/>
              <a:t>3,</a:t>
            </a:r>
            <a:r>
              <a:rPr lang="zh-CN" altLang="en-US" sz="2400" dirty="0"/>
              <a:t> </a:t>
            </a:r>
            <a:r>
              <a:rPr lang="en-US" altLang="zh-CN" sz="2400" dirty="0"/>
              <a:t>4,</a:t>
            </a:r>
            <a:r>
              <a:rPr lang="zh-CN" altLang="en-US" sz="2400" dirty="0"/>
              <a:t> </a:t>
            </a:r>
            <a:r>
              <a:rPr lang="en-US" altLang="zh-CN" sz="2400" dirty="0"/>
              <a:t>5,</a:t>
            </a:r>
            <a:r>
              <a:rPr lang="zh-CN" altLang="en-US" sz="2400" dirty="0"/>
              <a:t> </a:t>
            </a:r>
            <a:r>
              <a:rPr lang="en-US" altLang="zh-CN" sz="2400" dirty="0"/>
              <a:t>1}</a:t>
            </a:r>
            <a:r>
              <a:rPr lang="zh-CN" altLang="en-US" sz="2400" dirty="0"/>
              <a:t>，将其划分成</a:t>
            </a:r>
            <a:r>
              <a:rPr lang="en-US" altLang="zh-CN" sz="2400" dirty="0"/>
              <a:t>3</a:t>
            </a:r>
            <a:r>
              <a:rPr lang="zh-CN" altLang="en-US" sz="2400" dirty="0"/>
              <a:t>个连续的子序列</a:t>
            </a:r>
            <a:r>
              <a:rPr lang="en-US" altLang="zh-CN" sz="2400" dirty="0"/>
              <a:t>S(1)</a:t>
            </a:r>
            <a:r>
              <a:rPr lang="zh-CN" altLang="en-US" sz="2400" dirty="0"/>
              <a:t>、</a:t>
            </a:r>
            <a:r>
              <a:rPr lang="en-US" altLang="zh-CN" sz="2400" dirty="0"/>
              <a:t>S(2)</a:t>
            </a:r>
            <a:r>
              <a:rPr lang="zh-CN" altLang="en-US" sz="2400" dirty="0"/>
              <a:t>、</a:t>
            </a:r>
            <a:r>
              <a:rPr lang="en-US" altLang="zh-CN" sz="2400" dirty="0"/>
              <a:t>S(3)</a:t>
            </a:r>
            <a:r>
              <a:rPr lang="zh-CN" altLang="en-US" sz="2400" dirty="0"/>
              <a:t>，每个子序列最少有一个元素，要求使得每个子序列的和的最大值最小。</a:t>
            </a:r>
          </a:p>
          <a:p>
            <a:pPr marL="0" indent="0">
              <a:buNone/>
            </a:pPr>
            <a:r>
              <a:rPr lang="zh-CN" altLang="en-US" sz="2400" dirty="0"/>
              <a:t>    下面举例</a:t>
            </a:r>
            <a:r>
              <a:rPr lang="en-US" altLang="zh-CN" sz="2400" dirty="0"/>
              <a:t>2</a:t>
            </a:r>
            <a:r>
              <a:rPr lang="zh-CN" altLang="en-US" sz="2400" dirty="0"/>
              <a:t>个分法：</a:t>
            </a:r>
          </a:p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S(1)</a:t>
            </a:r>
            <a:r>
              <a:rPr lang="zh-CN" altLang="en-US" sz="2400" dirty="0"/>
              <a:t>、</a:t>
            </a:r>
            <a:r>
              <a:rPr lang="en-US" altLang="zh-CN" sz="2400" dirty="0"/>
              <a:t>S(2)</a:t>
            </a:r>
            <a:r>
              <a:rPr lang="zh-CN" altLang="en-US" sz="2400" dirty="0"/>
              <a:t>、</a:t>
            </a:r>
            <a:r>
              <a:rPr lang="en-US" altLang="zh-CN" sz="2400" dirty="0"/>
              <a:t>S(3)</a:t>
            </a:r>
            <a:r>
              <a:rPr lang="zh-CN" altLang="en-US" sz="2400" dirty="0"/>
              <a:t>分别是</a:t>
            </a:r>
            <a:r>
              <a:rPr lang="en-US" altLang="zh-CN" sz="2400" dirty="0"/>
              <a:t>(2, 2, 3)</a:t>
            </a:r>
            <a:r>
              <a:rPr lang="zh-CN" altLang="en-US" sz="2400" dirty="0"/>
              <a:t>、</a:t>
            </a:r>
            <a:r>
              <a:rPr lang="en-US" altLang="zh-CN" sz="2400" dirty="0"/>
              <a:t>(4, 5)</a:t>
            </a:r>
            <a:r>
              <a:rPr lang="zh-CN" altLang="en-US" sz="2400" dirty="0"/>
              <a:t>、</a:t>
            </a:r>
            <a:r>
              <a:rPr lang="en-US" altLang="zh-CN" sz="2400" dirty="0"/>
              <a:t>(1)</a:t>
            </a:r>
            <a:r>
              <a:rPr lang="en-US" dirty="0"/>
              <a:t> ，</a:t>
            </a:r>
          </a:p>
          <a:p>
            <a:pPr marL="0" indent="0">
              <a:buNone/>
            </a:pPr>
            <a:r>
              <a:rPr lang="zh-CN" altLang="en-US" sz="2400" dirty="0"/>
              <a:t>子序列和分别是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9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，最大值是</a:t>
            </a:r>
            <a:r>
              <a:rPr lang="en-US" altLang="zh-CN" sz="2400" dirty="0"/>
              <a:t>9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S(1)</a:t>
            </a:r>
            <a:r>
              <a:rPr lang="zh-CN" altLang="en-US" sz="2400" dirty="0"/>
              <a:t>、</a:t>
            </a:r>
            <a:r>
              <a:rPr lang="en-US" altLang="zh-CN" sz="2400" dirty="0"/>
              <a:t>S(2)</a:t>
            </a:r>
            <a:r>
              <a:rPr lang="zh-CN" altLang="en-US" sz="2400" dirty="0"/>
              <a:t>、</a:t>
            </a:r>
            <a:r>
              <a:rPr lang="en-US" altLang="zh-CN" sz="2400" dirty="0"/>
              <a:t>S(3)</a:t>
            </a:r>
            <a:r>
              <a:rPr lang="zh-CN" altLang="en-US" sz="2400" dirty="0"/>
              <a:t>分别是</a:t>
            </a:r>
            <a:r>
              <a:rPr lang="en-US" altLang="zh-CN" sz="2400" dirty="0"/>
              <a:t>(2,</a:t>
            </a:r>
            <a:r>
              <a:rPr lang="zh-CN" altLang="en-US" sz="2400" dirty="0"/>
              <a:t> </a:t>
            </a:r>
            <a:r>
              <a:rPr lang="en-US" altLang="zh-CN" sz="2400" dirty="0"/>
              <a:t>2,</a:t>
            </a:r>
            <a:r>
              <a:rPr lang="zh-CN" altLang="en-US" sz="2400" dirty="0"/>
              <a:t> </a:t>
            </a:r>
            <a:r>
              <a:rPr lang="en-US" altLang="zh-CN" sz="2400" dirty="0"/>
              <a:t>3)</a:t>
            </a:r>
            <a:r>
              <a:rPr lang="zh-CN" altLang="en-US" sz="2400" dirty="0"/>
              <a:t>、</a:t>
            </a:r>
            <a:r>
              <a:rPr lang="en-US" altLang="zh-CN" sz="2400" dirty="0"/>
              <a:t>(4)</a:t>
            </a:r>
            <a:r>
              <a:rPr lang="zh-CN" altLang="en-US" sz="2400" dirty="0"/>
              <a:t>、</a:t>
            </a:r>
            <a:r>
              <a:rPr lang="en-US" altLang="zh-CN" sz="2400" dirty="0"/>
              <a:t>(5,1)</a:t>
            </a:r>
            <a:r>
              <a:rPr lang="en-US" dirty="0"/>
              <a:t> ，</a:t>
            </a:r>
          </a:p>
          <a:p>
            <a:pPr marL="0" indent="0">
              <a:buNone/>
            </a:pPr>
            <a:r>
              <a:rPr lang="zh-CN" altLang="en-US" sz="2400" dirty="0"/>
              <a:t>子序列和是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，最大值是</a:t>
            </a:r>
            <a:r>
              <a:rPr lang="en-US" altLang="zh-CN" sz="2400" dirty="0"/>
              <a:t>7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分法（</a:t>
            </a:r>
            <a:r>
              <a:rPr lang="en-US" altLang="zh-CN" sz="2400" dirty="0"/>
              <a:t>2</a:t>
            </a:r>
            <a:r>
              <a:rPr lang="zh-CN" altLang="en-US" sz="2400" dirty="0"/>
              <a:t>）更好。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6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2"/>
    </mc:Choice>
    <mc:Fallback xmlns="">
      <p:transition spd="slow" advTm="12659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的最大值最小化问题。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一次划分中，考虑一个</a:t>
            </a:r>
            <a:r>
              <a:rPr lang="en-US" altLang="zh-CN" i="1" dirty="0"/>
              <a:t>x</a:t>
            </a:r>
            <a:r>
              <a:rPr lang="zh-CN" altLang="en-US" dirty="0"/>
              <a:t>，使</a:t>
            </a:r>
            <a:r>
              <a:rPr lang="en-US" altLang="zh-CN" i="1" dirty="0"/>
              <a:t>x</a:t>
            </a:r>
            <a:r>
              <a:rPr lang="zh-CN" altLang="en-US" dirty="0"/>
              <a:t>满足：对任意的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，都有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≤ </a:t>
            </a:r>
            <a:r>
              <a:rPr lang="en-US" altLang="zh-CN" i="1" dirty="0"/>
              <a:t>x</a:t>
            </a:r>
            <a:r>
              <a:rPr lang="zh-CN" altLang="en-US" dirty="0"/>
              <a:t>，也就是说，</a:t>
            </a:r>
            <a:r>
              <a:rPr lang="en-US" altLang="zh-CN" dirty="0"/>
              <a:t>x</a:t>
            </a:r>
            <a:r>
              <a:rPr lang="zh-CN" altLang="en-US" dirty="0"/>
              <a:t>是所有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中的最大值。题目需要求的就是找到这个最小的</a:t>
            </a:r>
            <a:r>
              <a:rPr lang="en-US" altLang="zh-CN" i="1" dirty="0"/>
              <a:t>x</a:t>
            </a:r>
            <a:r>
              <a:rPr lang="zh-CN" altLang="en-US" dirty="0"/>
              <a:t>。这就是</a:t>
            </a:r>
            <a:r>
              <a:rPr lang="zh-CN" altLang="en-US" b="1" dirty="0">
                <a:solidFill>
                  <a:srgbClr val="FF0000"/>
                </a:solidFill>
              </a:rPr>
              <a:t>最大值最小化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找到这个</a:t>
            </a:r>
            <a:r>
              <a:rPr lang="en-US" altLang="zh-CN" i="1" dirty="0"/>
              <a:t>x</a:t>
            </a:r>
            <a:r>
              <a:rPr lang="zh-CN" altLang="en-US" dirty="0"/>
              <a:t>？从小到大一个个地试，就能找到那个最小的</a:t>
            </a:r>
            <a:r>
              <a:rPr lang="en-US" altLang="zh-CN" i="1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用</a:t>
            </a:r>
            <a:r>
              <a:rPr lang="zh-CN" altLang="en-US" dirty="0"/>
              <a:t>二分法在</a:t>
            </a:r>
            <a:r>
              <a:rPr lang="en-US" altLang="zh-CN" dirty="0"/>
              <a:t>[max, sum]</a:t>
            </a:r>
            <a:r>
              <a:rPr lang="zh-CN" altLang="en-US" dirty="0"/>
              <a:t>中间查找满足条件的</a:t>
            </a:r>
            <a:r>
              <a:rPr lang="en-US" altLang="zh-CN" i="1" dirty="0"/>
              <a:t>x</a:t>
            </a:r>
            <a:r>
              <a:rPr lang="zh-CN" altLang="en-US" dirty="0"/>
              <a:t>，其中</a:t>
            </a:r>
            <a:r>
              <a:rPr lang="en-US" altLang="zh-CN" dirty="0"/>
              <a:t>max</a:t>
            </a:r>
            <a:r>
              <a:rPr lang="zh-CN" altLang="en-US" dirty="0"/>
              <a:t>是序列中最大元素，</a:t>
            </a:r>
            <a:r>
              <a:rPr lang="en-US" altLang="zh-CN" dirty="0"/>
              <a:t>sum</a:t>
            </a:r>
            <a:r>
              <a:rPr lang="zh-CN" altLang="en-US" dirty="0"/>
              <a:t>是所有元素的和。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17"/>
    </mc:Choice>
    <mc:Fallback xmlns="">
      <p:transition spd="slow" advTm="13691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通往奥格瑞玛的道路</a:t>
            </a:r>
            <a:endParaRPr lang="zh-CN" altLang="en-US" sz="2800" dirty="0"/>
          </a:p>
          <a:p>
            <a:r>
              <a:rPr lang="zh-CN" altLang="en-US" sz="2800" dirty="0"/>
              <a:t>题目描述：给定无向图，</a:t>
            </a:r>
            <a:r>
              <a:rPr lang="en-US" altLang="zh-CN" sz="2800" dirty="0"/>
              <a:t>n</a:t>
            </a:r>
            <a:r>
              <a:rPr lang="zh-CN" altLang="en-US" sz="2800" dirty="0"/>
              <a:t>个点，</a:t>
            </a:r>
            <a:r>
              <a:rPr lang="en-US" altLang="zh-CN" sz="2800" dirty="0"/>
              <a:t>m</a:t>
            </a:r>
            <a:r>
              <a:rPr lang="zh-CN" altLang="en-US" sz="2800" dirty="0"/>
              <a:t>条双向边，每个点有点权</a:t>
            </a:r>
            <a:r>
              <a:rPr lang="en-US" altLang="zh-CN" sz="2800" dirty="0"/>
              <a:t>fi</a:t>
            </a:r>
            <a:r>
              <a:rPr lang="zh-CN" altLang="en-US" sz="2800" dirty="0"/>
              <a:t>（这个点的过路费），有边权</a:t>
            </a:r>
            <a:r>
              <a:rPr lang="en-US" altLang="zh-CN" sz="2800" dirty="0"/>
              <a:t>ci</a:t>
            </a:r>
            <a:r>
              <a:rPr lang="zh-CN" altLang="en-US" sz="2800" dirty="0"/>
              <a:t>（这条路的血量）。求起点</a:t>
            </a:r>
            <a:r>
              <a:rPr lang="en-US" altLang="zh-CN" sz="2800" dirty="0"/>
              <a:t>1</a:t>
            </a:r>
            <a:r>
              <a:rPr lang="zh-CN" altLang="en-US" sz="2800" dirty="0"/>
              <a:t>到终点</a:t>
            </a:r>
            <a:r>
              <a:rPr lang="en-US" altLang="zh-CN" sz="2800" dirty="0"/>
              <a:t>N</a:t>
            </a:r>
            <a:r>
              <a:rPr lang="zh-CN" altLang="en-US" sz="2800" dirty="0"/>
              <a:t>的所有可能路径中，在总边权（总血量）不超过给定的</a:t>
            </a:r>
            <a:r>
              <a:rPr lang="en-US" altLang="zh-CN" sz="2800" dirty="0"/>
              <a:t>b</a:t>
            </a:r>
            <a:r>
              <a:rPr lang="zh-CN" altLang="en-US" sz="2800" dirty="0"/>
              <a:t>的前提下，所经过的路径中最大点权（这条路径上过路费最大的那个点）的最小值是多少。</a:t>
            </a:r>
          </a:p>
          <a:p>
            <a:r>
              <a:rPr lang="zh-CN" altLang="en-US" sz="2800" dirty="0"/>
              <a:t>题目数据：</a:t>
            </a:r>
            <a:r>
              <a:rPr lang="en-US" altLang="zh-CN" sz="2800" dirty="0"/>
              <a:t>n≤10000</a:t>
            </a:r>
            <a:r>
              <a:rPr lang="zh-CN" altLang="en-US" sz="2800" dirty="0"/>
              <a:t>，</a:t>
            </a:r>
            <a:r>
              <a:rPr lang="en-US" altLang="zh-CN" sz="2800" dirty="0"/>
              <a:t>m≤50000</a:t>
            </a:r>
            <a:r>
              <a:rPr lang="zh-CN" altLang="en-US" sz="2800" dirty="0"/>
              <a:t>，</a:t>
            </a:r>
            <a:r>
              <a:rPr lang="en-US" altLang="zh-CN" sz="2800" dirty="0"/>
              <a:t>fi</a:t>
            </a:r>
            <a:r>
              <a:rPr lang="zh-CN" altLang="en-US" sz="2800" dirty="0"/>
              <a:t>，</a:t>
            </a:r>
            <a:r>
              <a:rPr lang="en-US" altLang="zh-CN" sz="2800" dirty="0"/>
              <a:t>ci</a:t>
            </a:r>
            <a:r>
              <a:rPr lang="zh-CN" altLang="en-US" sz="2800" dirty="0"/>
              <a:t>，</a:t>
            </a:r>
            <a:r>
              <a:rPr lang="en-US" altLang="zh-CN" sz="2800" dirty="0"/>
              <a:t>B≤1e9</a:t>
            </a:r>
            <a:r>
              <a:rPr lang="zh-CN" altLang="en-US" sz="2800" dirty="0"/>
              <a:t>。</a:t>
            </a:r>
          </a:p>
          <a:p>
            <a:endParaRPr lang="en-US" sz="2800" dirty="0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55"/>
    </mc:Choice>
    <mc:Fallback xmlns="">
      <p:transition spd="slow" advTm="14515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9112" y="389908"/>
            <a:ext cx="4834880" cy="706090"/>
          </a:xfrm>
        </p:spPr>
        <p:txBody>
          <a:bodyPr/>
          <a:lstStyle/>
          <a:p>
            <a:pPr lvl="0"/>
            <a:r>
              <a:rPr lang="zh-CN" altLang="en-US" sz="3200" dirty="0">
                <a:solidFill>
                  <a:srgbClr val="0070C0"/>
                </a:solidFill>
              </a:rPr>
              <a:t>题解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095998"/>
            <a:ext cx="10873208" cy="452596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点权</a:t>
            </a:r>
            <a:r>
              <a:rPr lang="en-US" altLang="zh-CN" dirty="0"/>
              <a:t>fi</a:t>
            </a:r>
            <a:r>
              <a:rPr lang="zh-CN" altLang="en-US" dirty="0"/>
              <a:t>进行二分，用</a:t>
            </a:r>
            <a:r>
              <a:rPr lang="en-US" altLang="zh-CN" dirty="0" err="1"/>
              <a:t>dijkstra</a:t>
            </a:r>
            <a:r>
              <a:rPr lang="zh-CN" altLang="en-US" dirty="0"/>
              <a:t>求最短路，检验总边权是否小于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一题是二分法和最短路算法的简单结合。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）对点权（过路费）二分。题目的要求是：从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有很多路径，其中的一个可行路径</a:t>
            </a:r>
            <a:r>
              <a:rPr lang="en-US" altLang="zh-CN" dirty="0"/>
              <a:t>Pi</a:t>
            </a:r>
            <a:r>
              <a:rPr lang="zh-CN" altLang="en-US" dirty="0"/>
              <a:t>，它有一个点的过路费最大，记为</a:t>
            </a:r>
            <a:r>
              <a:rPr lang="en-US" altLang="zh-CN" dirty="0"/>
              <a:t>Fi</a:t>
            </a:r>
            <a:r>
              <a:rPr lang="zh-CN" altLang="en-US" dirty="0"/>
              <a:t>；在所有可行路径中，找到那个有最小</a:t>
            </a:r>
            <a:r>
              <a:rPr lang="en-US" altLang="zh-CN" dirty="0"/>
              <a:t>F</a:t>
            </a:r>
            <a:r>
              <a:rPr lang="zh-CN" altLang="en-US" dirty="0"/>
              <a:t>的路径，输出</a:t>
            </a:r>
            <a:r>
              <a:rPr lang="en-US" altLang="zh-CN" dirty="0"/>
              <a:t>F</a:t>
            </a:r>
            <a:r>
              <a:rPr lang="zh-CN" altLang="en-US" dirty="0"/>
              <a:t>。解题方案是：先对所有点的</a:t>
            </a:r>
            <a:r>
              <a:rPr lang="en-US" altLang="zh-CN" dirty="0"/>
              <a:t>fi</a:t>
            </a:r>
            <a:r>
              <a:rPr lang="zh-CN" altLang="en-US" dirty="0"/>
              <a:t>排序，然后用二分法，找符合要求的最小的</a:t>
            </a:r>
            <a:r>
              <a:rPr lang="en-US" altLang="zh-CN" dirty="0"/>
              <a:t>fi</a:t>
            </a:r>
            <a:r>
              <a:rPr lang="zh-CN" altLang="en-US" dirty="0"/>
              <a:t>。二分次数</a:t>
            </a:r>
            <a:r>
              <a:rPr lang="en-US" altLang="zh-CN" dirty="0"/>
              <a:t>log(fi)=log(1e9) &lt; 30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）在检查某个</a:t>
            </a:r>
            <a:r>
              <a:rPr lang="en-US" altLang="zh-CN" dirty="0"/>
              <a:t>fi</a:t>
            </a:r>
            <a:r>
              <a:rPr lang="zh-CN" altLang="en-US" dirty="0"/>
              <a:t>时，删除所有大于</a:t>
            </a:r>
            <a:r>
              <a:rPr lang="en-US" altLang="zh-CN" dirty="0"/>
              <a:t>fi</a:t>
            </a:r>
            <a:r>
              <a:rPr lang="zh-CN" altLang="en-US" dirty="0"/>
              <a:t>的点，在剩下的点中，求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的最短路，看总边权是否小于</a:t>
            </a:r>
            <a:r>
              <a:rPr lang="en-US" altLang="zh-CN" dirty="0"/>
              <a:t>b</a:t>
            </a:r>
            <a:r>
              <a:rPr lang="zh-CN" altLang="en-US" dirty="0"/>
              <a:t>，如果满足，这个</a:t>
            </a:r>
            <a:r>
              <a:rPr lang="en-US" altLang="zh-CN" dirty="0"/>
              <a:t>fi</a:t>
            </a:r>
            <a:r>
              <a:rPr lang="zh-CN" altLang="en-US" dirty="0"/>
              <a:t>是合适的（如果最短路的边权都大于</a:t>
            </a:r>
            <a:r>
              <a:rPr lang="en-US" altLang="zh-CN" dirty="0"/>
              <a:t>b</a:t>
            </a:r>
            <a:r>
              <a:rPr lang="zh-CN" altLang="en-US" dirty="0"/>
              <a:t>，那么其他路径的总边权就更大，肯定不符合要求）。一次</a:t>
            </a:r>
            <a:r>
              <a:rPr lang="en-US" altLang="zh-CN" dirty="0" err="1"/>
              <a:t>Dijkstra</a:t>
            </a:r>
            <a:r>
              <a:rPr lang="zh-CN" altLang="en-US" dirty="0"/>
              <a:t>求最短路，复杂度是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40"/>
    </mc:Choice>
    <mc:Fallback xmlns="">
      <p:transition spd="slow" advTm="1391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二分法</a:t>
            </a:r>
            <a:r>
              <a:rPr lang="zh-CN" altLang="en-US" sz="3200" dirty="0">
                <a:solidFill>
                  <a:srgbClr val="0070C0"/>
                </a:solidFill>
              </a:rPr>
              <a:t>应用（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）：最小值最大化（最小值尽量大）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600201"/>
            <a:ext cx="957706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进击的奶牛 </a:t>
            </a:r>
            <a:r>
              <a:rPr lang="zh-CN" altLang="en-US" sz="2800" dirty="0"/>
              <a:t>洛谷</a:t>
            </a:r>
            <a:r>
              <a:rPr lang="en-US" altLang="zh-CN" sz="2800" dirty="0"/>
              <a:t>P1824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      在一条很长的直线上，指定</a:t>
            </a:r>
            <a:r>
              <a:rPr lang="en-US" altLang="zh-CN" sz="2800" dirty="0"/>
              <a:t>n</a:t>
            </a:r>
            <a:r>
              <a:rPr lang="zh-CN" altLang="en-US" sz="2800" dirty="0"/>
              <a:t>个坐标点（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..., 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有</a:t>
            </a:r>
            <a:r>
              <a:rPr lang="en-US" altLang="zh-CN" sz="2800" dirty="0"/>
              <a:t>c</a:t>
            </a:r>
            <a:r>
              <a:rPr lang="zh-CN" altLang="en-US" sz="2800" dirty="0"/>
              <a:t>头牛，安排每头牛站在其中一个点（牛棚）上。这些牛喜欢打架，所以尽量距离远一些。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问最近的两头牛之间距离的最大值可以是多少。</a:t>
            </a:r>
          </a:p>
        </p:txBody>
      </p:sp>
    </p:spTree>
    <p:extLst>
      <p:ext uri="{BB962C8B-B14F-4D97-AF65-F5344CB8AC3E}">
        <p14:creationId xmlns:p14="http://schemas.microsoft.com/office/powerpoint/2010/main" val="34472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89"/>
    </mc:Choice>
    <mc:Fallback xmlns="">
      <p:transition spd="slow" advTm="10638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dirty="0">
                <a:solidFill>
                  <a:srgbClr val="0070C0"/>
                </a:solidFill>
              </a:rPr>
              <a:t>题解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796" y="1484784"/>
            <a:ext cx="107304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 所有的牛棚两两之间的距离有个最小值，题目要求使得这个最小值最大化。</a:t>
            </a:r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1</a:t>
            </a:r>
            <a:r>
              <a:rPr lang="zh-CN" altLang="en-US" dirty="0"/>
              <a:t>）暴力法。从小到大枚举最小距离的值</a:t>
            </a:r>
            <a:r>
              <a:rPr lang="en-US" altLang="zh-CN" dirty="0"/>
              <a:t>dis</a:t>
            </a:r>
            <a:r>
              <a:rPr lang="zh-CN" altLang="en-US" dirty="0"/>
              <a:t>，然后检查，如果发现有一次不行，那么上次枚举的就是最大值。如何检查呢？用贪心法：第一头牛放在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，第二头牛放在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baseline="-25000" dirty="0"/>
              <a:t> </a:t>
            </a:r>
            <a:r>
              <a:rPr lang="zh-CN" altLang="en-US" dirty="0"/>
              <a:t>≥ 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+dis</a:t>
            </a:r>
            <a:r>
              <a:rPr lang="zh-CN" altLang="en-US" dirty="0"/>
              <a:t>的点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，第三头牛放在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zh-CN" altLang="en-US" dirty="0"/>
              <a:t>≥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+ dis</a:t>
            </a:r>
            <a:r>
              <a:rPr lang="zh-CN" altLang="en-US" dirty="0"/>
              <a:t>的点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，等等，如果在当前最小距离下，不能放</a:t>
            </a:r>
            <a:r>
              <a:rPr lang="en-US" altLang="zh-CN" dirty="0"/>
              <a:t>c</a:t>
            </a:r>
            <a:r>
              <a:rPr lang="zh-CN" altLang="en-US" dirty="0"/>
              <a:t>条牛，那么这个</a:t>
            </a:r>
            <a:r>
              <a:rPr lang="en-US" altLang="zh-CN" dirty="0"/>
              <a:t>dis</a:t>
            </a:r>
            <a:r>
              <a:rPr lang="zh-CN" altLang="en-US" dirty="0"/>
              <a:t>就不可取。复杂度</a:t>
            </a:r>
            <a:r>
              <a:rPr lang="en-US" altLang="zh-CN" dirty="0"/>
              <a:t>O(</a:t>
            </a:r>
            <a:r>
              <a:rPr lang="en-US" altLang="zh-CN" dirty="0" err="1"/>
              <a:t>nc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2</a:t>
            </a:r>
            <a:r>
              <a:rPr lang="zh-CN" altLang="en-US" dirty="0"/>
              <a:t>）二分。分析从小到大检查</a:t>
            </a:r>
            <a:r>
              <a:rPr lang="en-US" altLang="zh-CN" dirty="0"/>
              <a:t>dis</a:t>
            </a:r>
            <a:r>
              <a:rPr lang="zh-CN" altLang="en-US" dirty="0"/>
              <a:t>的过程，发现可以用二分的方法找这个</a:t>
            </a:r>
            <a:r>
              <a:rPr lang="en-US" altLang="zh-CN" dirty="0"/>
              <a:t>dis</a:t>
            </a:r>
            <a:r>
              <a:rPr lang="zh-CN" altLang="en-US" dirty="0"/>
              <a:t>。这个</a:t>
            </a:r>
            <a:r>
              <a:rPr lang="en-US" altLang="zh-CN" dirty="0"/>
              <a:t>dis</a:t>
            </a:r>
            <a:r>
              <a:rPr lang="zh-CN" altLang="en-US" dirty="0"/>
              <a:t>符合二分法：它有上下边界、它是单调递增的。复杂度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8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77"/>
    </mc:Choice>
    <mc:Fallback xmlns="">
      <p:transition spd="slow" advTm="111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0936" y="4293096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循环用</a:t>
            </a:r>
            <a:r>
              <a:rPr lang="en-US" altLang="zh-CN" sz="2400" dirty="0"/>
              <a:t>2</a:t>
            </a:r>
            <a:r>
              <a:rPr lang="zh-CN" altLang="en-US" sz="2400" dirty="0"/>
              <a:t>种方法都可以：</a:t>
            </a: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sz="2400" dirty="0"/>
              <a:t>while(right - left &gt; eps)  { ... }</a:t>
            </a:r>
          </a:p>
          <a:p>
            <a:pPr marL="0" indent="0">
              <a:buNone/>
            </a:pPr>
            <a:r>
              <a:rPr lang="en-US" sz="2400" dirty="0"/>
              <a:t>  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&lt;100; </a:t>
            </a:r>
            <a:r>
              <a:rPr lang="en-US" sz="2400" dirty="0" err="1"/>
              <a:t>i</a:t>
            </a:r>
            <a:r>
              <a:rPr lang="en-US" sz="2400" dirty="0"/>
              <a:t>++) { ... }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zh-CN" altLang="en-US" sz="2400" dirty="0"/>
              <a:t>如果用</a:t>
            </a:r>
            <a:r>
              <a:rPr lang="en-US" sz="2400" dirty="0"/>
              <a:t>for</a:t>
            </a:r>
            <a:r>
              <a:rPr lang="zh-CN" altLang="en-US" sz="2400" dirty="0"/>
              <a:t>循环，由于循环内用了二分，执行</a:t>
            </a:r>
            <a:r>
              <a:rPr lang="en-US" altLang="zh-CN" sz="2400" dirty="0"/>
              <a:t>100</a:t>
            </a:r>
            <a:r>
              <a:rPr lang="zh-CN" altLang="en-US" sz="2400" dirty="0"/>
              <a:t>次，相当于 </a:t>
            </a:r>
            <a:r>
              <a:rPr lang="en-US" altLang="zh-CN" sz="2400" dirty="0"/>
              <a:t>1/2</a:t>
            </a:r>
            <a:r>
              <a:rPr lang="en-US" altLang="zh-CN" sz="2400" baseline="30000" dirty="0"/>
              <a:t>100</a:t>
            </a:r>
            <a:r>
              <a:rPr lang="zh-CN" altLang="en-US" sz="2400" dirty="0"/>
              <a:t>的精度，比</a:t>
            </a:r>
            <a:r>
              <a:rPr lang="en-US" sz="2400" dirty="0"/>
              <a:t>eps</a:t>
            </a:r>
            <a:r>
              <a:rPr lang="zh-CN" altLang="en-US" sz="2400" dirty="0"/>
              <a:t>更精确。</a:t>
            </a:r>
            <a:endParaRPr 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135560" y="40466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ea"/>
              </a:rPr>
              <a:t> 实数二分</a:t>
            </a:r>
            <a:endParaRPr lang="en-US" altLang="zh-CN" sz="32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03512" y="1556792"/>
            <a:ext cx="8604448" cy="256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+mn-ea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double eps =1e-7;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精度。如果下面用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for，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可以不要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eps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(right - left &gt; eps){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//for(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 = 0; 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&lt;100; 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double mid = left+(right-left)/2;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(check(mid)) right = mid;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判定，然后继续二分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           left 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09"/>
    </mc:Choice>
    <mc:Fallback xmlns="">
      <p:transition spd="slow" advTm="153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dirty="0">
                <a:solidFill>
                  <a:srgbClr val="0070C0"/>
                </a:solidFill>
              </a:rPr>
              <a:t>实数二分例题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Pie</a:t>
            </a:r>
            <a:r>
              <a:rPr lang="zh-CN" altLang="en-US" dirty="0"/>
              <a:t>  </a:t>
            </a:r>
            <a:r>
              <a:rPr lang="en-US" altLang="zh-CN" dirty="0" err="1"/>
              <a:t>poj</a:t>
            </a:r>
            <a:r>
              <a:rPr lang="en-US" altLang="zh-CN" dirty="0"/>
              <a:t> 3122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主人过生日，</a:t>
            </a:r>
            <a:r>
              <a:rPr lang="en-US" altLang="zh-CN" dirty="0"/>
              <a:t>m</a:t>
            </a:r>
            <a:r>
              <a:rPr lang="zh-CN" altLang="en-US" dirty="0"/>
              <a:t>个人来庆生，有</a:t>
            </a:r>
            <a:r>
              <a:rPr lang="en-US" altLang="zh-CN" dirty="0"/>
              <a:t>n</a:t>
            </a:r>
            <a:r>
              <a:rPr lang="zh-CN" altLang="en-US" dirty="0"/>
              <a:t>块半径不同的圆形蛋糕，由</a:t>
            </a:r>
            <a:r>
              <a:rPr lang="en-US" altLang="zh-CN" dirty="0"/>
              <a:t>m+1</a:t>
            </a:r>
            <a:r>
              <a:rPr lang="zh-CN" altLang="en-US" dirty="0"/>
              <a:t>个人（加上主人）分，每人的蛋糕必须一样重，而且是一整块（不能是几个蛋糕碎块，也就是说，每个人的蛋糕都是从一块圆蛋糕中切下来的完整一块）。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问每个人能分到的最大蛋糕是多大。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题解：</a:t>
            </a:r>
            <a:r>
              <a:rPr lang="zh-CN" altLang="en-US" dirty="0"/>
              <a:t>最小值最大化问题。设每人能分到的蛋糕大小是</a:t>
            </a:r>
            <a:r>
              <a:rPr lang="en-US" altLang="zh-CN" dirty="0"/>
              <a:t>x</a:t>
            </a:r>
            <a:r>
              <a:rPr lang="zh-CN" altLang="en-US" dirty="0"/>
              <a:t>，用二分法枚举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60"/>
    </mc:Choice>
    <mc:Fallback xmlns="">
      <p:transition spd="slow" advTm="764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理论背景：</a:t>
            </a:r>
            <a:r>
              <a:rPr lang="zh-CN" altLang="en-US" sz="3200" dirty="0">
                <a:solidFill>
                  <a:srgbClr val="FF0000"/>
                </a:solidFill>
              </a:rPr>
              <a:t>非线性方程的求根问题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9793088" cy="4320480"/>
          </a:xfrm>
        </p:spPr>
        <p:txBody>
          <a:bodyPr/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满足方程： </a:t>
            </a:r>
            <a:r>
              <a:rPr lang="en-US" altLang="zh-CN" sz="2800" dirty="0"/>
              <a:t>f(x) = 0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的数</a:t>
            </a:r>
            <a:r>
              <a:rPr lang="en-US" altLang="zh-CN" sz="2800" dirty="0"/>
              <a:t>x’</a:t>
            </a:r>
            <a:r>
              <a:rPr lang="zh-CN" altLang="en-US" sz="2800" dirty="0"/>
              <a:t>称为方程的根。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非线性方程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f(x</a:t>
            </a:r>
            <a:r>
              <a:rPr lang="en-US" altLang="zh-CN" sz="2800" dirty="0"/>
              <a:t>)</a:t>
            </a:r>
            <a:r>
              <a:rPr lang="zh-CN" altLang="en-US" sz="2800" dirty="0"/>
              <a:t>中含有三角函数、指数函数或其他超越函数。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非线性方程，很难或者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求得精确解</a:t>
            </a:r>
            <a:r>
              <a:rPr lang="zh-CN" altLang="en-US" sz="2800" dirty="0" smtClean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6"/>
    </mc:Choice>
    <mc:Fallback xmlns="">
      <p:transition spd="slow" advTm="56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988" y="260648"/>
            <a:ext cx="7643192" cy="99412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3600" dirty="0">
                <a:solidFill>
                  <a:srgbClr val="FF0000"/>
                </a:solidFill>
              </a:rPr>
              <a:t>非线性方程的近似解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62324" y="1484784"/>
            <a:ext cx="10206284" cy="397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非线性方程：在实际应用中，只要得到满足一定精度要求的</a:t>
            </a:r>
            <a:r>
              <a:rPr lang="zh-CN" altLang="en-US" sz="2800" dirty="0">
                <a:solidFill>
                  <a:srgbClr val="FF0000"/>
                </a:solidFill>
              </a:rPr>
              <a:t>近似解</a:t>
            </a:r>
            <a:r>
              <a:rPr lang="zh-CN" altLang="en-US" sz="2800" dirty="0"/>
              <a:t>就可以了。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）根的存在性。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dirty="0"/>
              <a:t>判定：设函数在闭区间</a:t>
            </a:r>
            <a:r>
              <a:rPr lang="en-US" altLang="zh-CN" dirty="0"/>
              <a:t>[a, b]</a:t>
            </a:r>
            <a:r>
              <a:rPr lang="zh-CN" altLang="en-US" dirty="0"/>
              <a:t>上连续，且</a:t>
            </a:r>
            <a:r>
              <a:rPr lang="en-US" altLang="zh-CN" dirty="0"/>
              <a:t>f(a) ∙ f(b) &lt; 0,</a:t>
            </a:r>
            <a:r>
              <a:rPr lang="zh-CN" altLang="en-US" dirty="0"/>
              <a:t>则</a:t>
            </a:r>
            <a:r>
              <a:rPr lang="en-US" altLang="zh-CN" dirty="0"/>
              <a:t>f(x) = 0</a:t>
            </a:r>
            <a:r>
              <a:rPr lang="zh-CN" altLang="en-US" dirty="0"/>
              <a:t>存在根。　　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）求根。有两种方法：搜索法、二分法。　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8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61"/>
    </mc:Choice>
    <mc:Fallback xmlns="">
      <p:transition spd="slow" advTm="110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082258" y="980728"/>
            <a:ext cx="819020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搜索法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/>
              <a:t>把区间</a:t>
            </a:r>
            <a:r>
              <a:rPr lang="en-US" altLang="zh-CN" sz="2400" dirty="0"/>
              <a:t>[a, b]</a:t>
            </a:r>
            <a:r>
              <a:rPr lang="zh-CN" altLang="en-US" sz="2400" dirty="0"/>
              <a:t>分成</a:t>
            </a:r>
            <a:r>
              <a:rPr lang="en-US" altLang="zh-CN" sz="2400" dirty="0"/>
              <a:t>n</a:t>
            </a:r>
            <a:r>
              <a:rPr lang="zh-CN" altLang="en-US" sz="2400" dirty="0"/>
              <a:t>等份，每个子区间长度是∆</a:t>
            </a:r>
            <a:r>
              <a:rPr lang="en-US" altLang="zh-CN" sz="2400" dirty="0"/>
              <a:t>x</a:t>
            </a:r>
            <a:r>
              <a:rPr lang="zh-CN" altLang="en-US" sz="2400" dirty="0"/>
              <a:t>，计算点</a:t>
            </a:r>
            <a:r>
              <a:rPr lang="en-US" altLang="zh-CN" sz="2400" dirty="0" err="1"/>
              <a:t>x</a:t>
            </a:r>
            <a:r>
              <a:rPr lang="en-US" altLang="zh-CN" sz="1400" dirty="0" err="1"/>
              <a:t>k</a:t>
            </a:r>
            <a:r>
              <a:rPr lang="en-US" altLang="zh-CN" sz="2400" dirty="0"/>
              <a:t> = a + </a:t>
            </a:r>
            <a:r>
              <a:rPr lang="en-US" altLang="zh-CN" sz="2400" dirty="0" err="1"/>
              <a:t>k∆x</a:t>
            </a:r>
            <a:r>
              <a:rPr lang="en-US" altLang="zh-CN" sz="2400" dirty="0"/>
              <a:t> (k=0,1,2,3,4,…,n)</a:t>
            </a:r>
            <a:r>
              <a:rPr lang="zh-CN" altLang="en-US" sz="2400" dirty="0"/>
              <a:t>的函数值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x</a:t>
            </a:r>
            <a:r>
              <a:rPr lang="en-US" altLang="zh-CN" sz="1200" dirty="0" err="1"/>
              <a:t>k</a:t>
            </a:r>
            <a:r>
              <a:rPr lang="en-US" altLang="zh-CN" sz="2400" dirty="0"/>
              <a:t>)</a:t>
            </a:r>
            <a:r>
              <a:rPr lang="zh-CN" altLang="en-US" sz="2400" dirty="0"/>
              <a:t>，若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x</a:t>
            </a:r>
            <a:r>
              <a:rPr lang="en-US" altLang="zh-CN" sz="1200" dirty="0" err="1"/>
              <a:t>k</a:t>
            </a:r>
            <a:r>
              <a:rPr lang="en-US" altLang="zh-CN" sz="2400" dirty="0"/>
              <a:t>) = 0</a:t>
            </a:r>
            <a:r>
              <a:rPr lang="zh-CN" altLang="en-US" sz="2400" dirty="0"/>
              <a:t>，则是一个实根，若相邻两点满足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x</a:t>
            </a:r>
            <a:r>
              <a:rPr lang="en-US" altLang="zh-CN" sz="1200" dirty="0" err="1"/>
              <a:t>k</a:t>
            </a:r>
            <a:r>
              <a:rPr lang="en-US" altLang="zh-CN" sz="2400" dirty="0"/>
              <a:t>) ∙ f(x</a:t>
            </a:r>
            <a:r>
              <a:rPr lang="en-US" altLang="zh-CN" sz="1200" dirty="0"/>
              <a:t>k</a:t>
            </a:r>
            <a:r>
              <a:rPr lang="en-US" altLang="zh-CN" sz="2400" dirty="0"/>
              <a:t>+1) &lt; 0</a:t>
            </a:r>
            <a:r>
              <a:rPr lang="zh-CN" altLang="en-US" sz="2400" dirty="0"/>
              <a:t>，则在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</a:t>
            </a:r>
            <a:r>
              <a:rPr lang="en-US" altLang="zh-CN" sz="1400" dirty="0" err="1"/>
              <a:t>k</a:t>
            </a:r>
            <a:r>
              <a:rPr lang="en-US" altLang="zh-CN" sz="2400" dirty="0"/>
              <a:t>, x</a:t>
            </a:r>
            <a:r>
              <a:rPr lang="en-US" altLang="zh-CN" sz="1200" dirty="0"/>
              <a:t>k+1</a:t>
            </a:r>
            <a:r>
              <a:rPr lang="en-US" altLang="zh-CN" sz="2400" dirty="0"/>
              <a:t>)</a:t>
            </a:r>
            <a:r>
              <a:rPr lang="zh-CN" altLang="en-US" sz="2400" dirty="0"/>
              <a:t>内至少有一个实根，可以取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</a:t>
            </a:r>
            <a:r>
              <a:rPr lang="en-US" altLang="zh-CN" sz="1200" dirty="0" err="1"/>
              <a:t>k</a:t>
            </a:r>
            <a:r>
              <a:rPr lang="en-US" altLang="zh-CN" sz="2400" dirty="0"/>
              <a:t>+ x</a:t>
            </a:r>
            <a:r>
              <a:rPr lang="en-US" altLang="zh-CN" sz="1400" dirty="0"/>
              <a:t>k+1</a:t>
            </a:r>
            <a:r>
              <a:rPr lang="en-US" altLang="zh-CN" sz="2400" dirty="0"/>
              <a:t>)/2</a:t>
            </a:r>
            <a:r>
              <a:rPr lang="zh-CN" altLang="en-US" sz="2400" dirty="0"/>
              <a:t>为近似根。　　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二分法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/>
              <a:t>如果确定</a:t>
            </a:r>
            <a:r>
              <a:rPr lang="en-US" altLang="zh-CN" sz="2400" dirty="0"/>
              <a:t>f(x)</a:t>
            </a:r>
            <a:r>
              <a:rPr lang="zh-CN" altLang="en-US" sz="2400" dirty="0"/>
              <a:t>在区间</a:t>
            </a:r>
            <a:r>
              <a:rPr lang="en-US" altLang="zh-CN" sz="2400" dirty="0"/>
              <a:t>[a, b]</a:t>
            </a:r>
            <a:r>
              <a:rPr lang="zh-CN" altLang="en-US" sz="2400" dirty="0"/>
              <a:t>内连续，且</a:t>
            </a:r>
            <a:r>
              <a:rPr lang="en-US" altLang="zh-CN" sz="2400" dirty="0"/>
              <a:t>f(a) ∙ f(b) &lt; 0</a:t>
            </a:r>
            <a:r>
              <a:rPr lang="zh-CN" altLang="en-US" sz="2400" dirty="0"/>
              <a:t>，则至少有一个实根。二分法的操作，就是把</a:t>
            </a:r>
            <a:r>
              <a:rPr lang="en-US" altLang="zh-CN" sz="2400" dirty="0"/>
              <a:t>[a, b]</a:t>
            </a:r>
            <a:r>
              <a:rPr lang="zh-CN" altLang="en-US" sz="2400" dirty="0"/>
              <a:t>逐次分半，检查每次分半后区间两端点函数值符号的变化，确定有根的区间。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82258" y="294928"/>
            <a:ext cx="6984776" cy="99412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搜索法和二分法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7" name="墨迹 6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52880" y="1479600"/>
              <a:ext cx="6363000" cy="1613160"/>
            </p14:xfrm>
          </p:contentPart>
        </mc:Choice>
        <mc:Fallback xmlns="">
          <p:pic>
            <p:nvPicPr>
              <p:cNvPr id="7" name="墨迹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520" y="1470240"/>
                <a:ext cx="6381720" cy="1631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318"/>
    </mc:Choice>
    <mc:Fallback xmlns="">
      <p:transition spd="slow" advTm="233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459" y="447326"/>
            <a:ext cx="4897760" cy="1325563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用二分的两个条件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43186"/>
            <a:ext cx="8229600" cy="110872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zh-CN" altLang="en-US" sz="3200" dirty="0"/>
              <a:t>上下界</a:t>
            </a:r>
            <a:r>
              <a:rPr lang="en-US" altLang="zh-CN" sz="3200" dirty="0"/>
              <a:t>[a, b]</a:t>
            </a:r>
            <a:r>
              <a:rPr lang="zh-CN" altLang="en-US" sz="3200" dirty="0"/>
              <a:t>确定</a:t>
            </a:r>
            <a:endParaRPr lang="en-US" altLang="zh-CN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3200" dirty="0"/>
              <a:t>函数在</a:t>
            </a:r>
            <a:r>
              <a:rPr lang="en-US" altLang="zh-CN" sz="3200" dirty="0"/>
              <a:t>[a, b]</a:t>
            </a:r>
            <a:r>
              <a:rPr lang="zh-CN" altLang="en-US" sz="3200" dirty="0"/>
              <a:t>内单调。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1" y="3284984"/>
            <a:ext cx="4212857" cy="2747516"/>
          </a:xfrm>
          <a:prstGeom prst="rect">
            <a:avLst/>
          </a:prstGeom>
        </p:spPr>
      </p:pic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8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09"/>
    </mc:Choice>
    <mc:Fallback xmlns="">
      <p:transition spd="slow" advTm="486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648283"/>
            <a:ext cx="4546848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二分法复杂度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2060849"/>
            <a:ext cx="8229600" cy="3849291"/>
          </a:xfrm>
        </p:spPr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次二分后，区间缩小到</a:t>
            </a:r>
            <a:r>
              <a:rPr lang="en-US" altLang="zh-CN" sz="2800" dirty="0"/>
              <a:t>(b - a)/2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给定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和精度要求</a:t>
            </a:r>
            <a:r>
              <a:rPr lang="en-US" altLang="zh-CN" sz="2800" dirty="0"/>
              <a:t>ε</a:t>
            </a:r>
            <a:r>
              <a:rPr lang="zh-CN" altLang="en-US" sz="2800" dirty="0"/>
              <a:t>，可以算出二分次数</a:t>
            </a:r>
            <a:r>
              <a:rPr lang="en-US" altLang="zh-CN" sz="2800" dirty="0"/>
              <a:t>n</a:t>
            </a:r>
            <a:r>
              <a:rPr lang="zh-CN" altLang="en-US" sz="2800" dirty="0"/>
              <a:t>，即满足</a:t>
            </a:r>
            <a:r>
              <a:rPr lang="en-US" altLang="zh-CN" sz="2800" dirty="0"/>
              <a:t>(b - a)/2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 </a:t>
            </a:r>
            <a:r>
              <a:rPr lang="en-US" altLang="zh-CN" sz="2800" dirty="0"/>
              <a:t>ε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二分法的复杂度是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logn</a:t>
            </a:r>
            <a:r>
              <a:rPr lang="en-US" altLang="zh-CN" sz="2800" dirty="0"/>
              <a:t>)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lvl="1"/>
            <a:r>
              <a:rPr lang="zh-CN" altLang="en-US" sz="2400" dirty="0"/>
              <a:t>例如，如果函数在区间</a:t>
            </a:r>
            <a:r>
              <a:rPr lang="en-US" altLang="zh-CN" sz="2400" dirty="0"/>
              <a:t>[0, 100000]</a:t>
            </a:r>
            <a:r>
              <a:rPr lang="zh-CN" altLang="en-US" sz="2400" dirty="0"/>
              <a:t>内单调变化，要求根的精度是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-8</a:t>
            </a:r>
            <a:r>
              <a:rPr lang="zh-CN" altLang="en-US" sz="2400" dirty="0"/>
              <a:t>，那么二分次数是</a:t>
            </a:r>
            <a:r>
              <a:rPr lang="en-US" altLang="zh-CN" sz="2400" dirty="0"/>
              <a:t>44</a:t>
            </a:r>
            <a:r>
              <a:rPr lang="zh-CN" altLang="en-US" sz="2400" dirty="0"/>
              <a:t>次。</a:t>
            </a:r>
          </a:p>
          <a:p>
            <a:endParaRPr 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44" y="347020"/>
            <a:ext cx="3168352" cy="2066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4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44"/>
    </mc:Choice>
    <mc:Fallback xmlns="">
      <p:transition spd="slow" advTm="102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一个简单问题：在有序数列</a:t>
            </a:r>
            <a:r>
              <a:rPr lang="en-US" altLang="zh-CN" sz="2800" dirty="0"/>
              <a:t>a[]</a:t>
            </a:r>
            <a:r>
              <a:rPr lang="zh-CN" altLang="en-US" sz="2800" dirty="0"/>
              <a:t>中查找某个数</a:t>
            </a:r>
            <a:r>
              <a:rPr lang="en-US" altLang="zh-CN" sz="2800" dirty="0"/>
              <a:t>x</a:t>
            </a:r>
            <a:r>
              <a:rPr lang="zh-CN" altLang="en-US" sz="2800" dirty="0"/>
              <a:t>；如果数列中没有</a:t>
            </a:r>
            <a:r>
              <a:rPr lang="en-US" altLang="zh-CN" sz="2800" dirty="0"/>
              <a:t>x</a:t>
            </a:r>
            <a:r>
              <a:rPr lang="zh-CN" altLang="en-US" sz="2800" dirty="0"/>
              <a:t>，找它的后继。</a:t>
            </a:r>
          </a:p>
          <a:p>
            <a:endParaRPr lang="en-US" sz="2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32272" y="75040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 整数二分模板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30" y="3429001"/>
            <a:ext cx="7379741" cy="16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04"/>
    </mc:Choice>
    <mc:Fallback xmlns="">
      <p:transition spd="slow" advTm="710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0064" y="332656"/>
            <a:ext cx="8604448" cy="388843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bin_search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*a,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n,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x){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//a[0]～a[n-1]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是单调递增的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left = 0, right = n;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注意：不是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n-1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(left &lt; right)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mid = left + (right-left)/2;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 mid = (left + right) &gt;&gt; 1;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(a[mid] &gt;= x)  right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   left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}      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终止于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left = right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left;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特殊情况：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a[n-1] &lt; x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时，返回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775520" y="436510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（1）代码执行完后，left = </a:t>
            </a:r>
            <a:r>
              <a:rPr lang="en-US" sz="2400" dirty="0" err="1"/>
              <a:t>right，即答案所处的位置</a:t>
            </a:r>
            <a:r>
              <a:rPr lang="en-US" sz="2400" dirty="0"/>
              <a:t>。</a:t>
            </a:r>
          </a:p>
          <a:p>
            <a:r>
              <a:rPr lang="en-US" sz="2400" dirty="0"/>
              <a:t>（2）中间值mid</a:t>
            </a:r>
          </a:p>
          <a:p>
            <a:r>
              <a:rPr lang="en-US" sz="2400" dirty="0">
                <a:latin typeface="+mn-ea"/>
                <a:ea typeface="+mn-ea"/>
              </a:rPr>
              <a:t>       mid =  left + (right-left)/2 </a:t>
            </a:r>
          </a:p>
          <a:p>
            <a:r>
              <a:rPr lang="en-US" sz="2400" dirty="0">
                <a:latin typeface="+mn-ea"/>
                <a:ea typeface="+mn-ea"/>
              </a:rPr>
              <a:t>       mid = (left +  right) &gt;&gt; 1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如果left</a:t>
            </a:r>
            <a:r>
              <a:rPr lang="en-US" sz="2400" dirty="0"/>
              <a:t> + </a:t>
            </a:r>
            <a:r>
              <a:rPr lang="en-US" sz="2400" dirty="0" err="1"/>
              <a:t>right很大，用前一种更好</a:t>
            </a:r>
            <a:r>
              <a:rPr 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6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11"/>
    </mc:Choice>
    <mc:Fallback xmlns="">
      <p:transition spd="slow" advTm="237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STL的lower_bound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和upper_bound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600201"/>
            <a:ext cx="107291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）查找第一个大于</a:t>
            </a:r>
            <a:r>
              <a:rPr lang="en-US" i="1" dirty="0"/>
              <a:t>x</a:t>
            </a:r>
            <a:r>
              <a:rPr lang="zh-CN" altLang="en-US" dirty="0"/>
              <a:t>的元素的位置：</a:t>
            </a:r>
            <a:r>
              <a:rPr lang="en-US" dirty="0" err="1"/>
              <a:t>upper_bound</a:t>
            </a:r>
            <a:r>
              <a:rPr lang="en-US" dirty="0"/>
              <a:t>()。</a:t>
            </a:r>
          </a:p>
          <a:p>
            <a:pPr marL="0" indent="0">
              <a:buNone/>
            </a:pPr>
            <a:r>
              <a:rPr lang="en-US" dirty="0"/>
              <a:t>（2）</a:t>
            </a:r>
            <a:r>
              <a:rPr lang="zh-CN" altLang="en-US" dirty="0"/>
              <a:t>查找第一个等于或者大于</a:t>
            </a:r>
            <a:r>
              <a:rPr lang="en-US" i="1" dirty="0"/>
              <a:t>x</a:t>
            </a:r>
            <a:r>
              <a:rPr lang="zh-CN" altLang="en-US" dirty="0"/>
              <a:t>的元素：</a:t>
            </a:r>
            <a:r>
              <a:rPr lang="en-US" dirty="0" err="1"/>
              <a:t>lower_bound</a:t>
            </a:r>
            <a:r>
              <a:rPr lang="en-US" dirty="0"/>
              <a:t>()。</a:t>
            </a:r>
          </a:p>
          <a:p>
            <a:pPr marL="0" indent="0">
              <a:buNone/>
            </a:pPr>
            <a:r>
              <a:rPr lang="en-US" dirty="0"/>
              <a:t>（3）</a:t>
            </a:r>
            <a:r>
              <a:rPr lang="zh-CN" altLang="en-US" dirty="0"/>
              <a:t>查找第一个与</a:t>
            </a:r>
            <a:r>
              <a:rPr lang="en-US" i="1" dirty="0"/>
              <a:t>x</a:t>
            </a:r>
            <a:r>
              <a:rPr lang="zh-CN" altLang="en-US" dirty="0"/>
              <a:t>相等的元素：</a:t>
            </a:r>
            <a:r>
              <a:rPr lang="en-US" dirty="0" err="1"/>
              <a:t>lower_bound</a:t>
            </a:r>
            <a:r>
              <a:rPr lang="en-US" dirty="0"/>
              <a:t>()</a:t>
            </a:r>
            <a:r>
              <a:rPr lang="zh-CN" altLang="en-US" dirty="0"/>
              <a:t>且 </a:t>
            </a:r>
            <a:r>
              <a:rPr lang="en-US" altLang="zh-CN" dirty="0"/>
              <a:t>= </a:t>
            </a:r>
            <a:r>
              <a:rPr lang="en-US" i="1" dirty="0"/>
              <a:t>x</a:t>
            </a:r>
            <a:r>
              <a:rPr lang="en-US" dirty="0"/>
              <a:t>。</a:t>
            </a:r>
          </a:p>
          <a:p>
            <a:pPr marL="0" indent="0">
              <a:buNone/>
            </a:pPr>
            <a:r>
              <a:rPr lang="en-US" dirty="0"/>
              <a:t>（4）</a:t>
            </a:r>
            <a:r>
              <a:rPr lang="zh-CN" altLang="en-US" dirty="0"/>
              <a:t>查找最后一个与</a:t>
            </a:r>
            <a:r>
              <a:rPr lang="en-US" i="1" dirty="0"/>
              <a:t>x</a:t>
            </a:r>
            <a:r>
              <a:rPr lang="zh-CN" altLang="en-US" dirty="0"/>
              <a:t>相等的元素：</a:t>
            </a:r>
            <a:r>
              <a:rPr lang="en-US" dirty="0" err="1"/>
              <a:t>upper_bound</a:t>
            </a:r>
            <a:r>
              <a:rPr lang="en-US" dirty="0"/>
              <a:t>()</a:t>
            </a:r>
            <a:r>
              <a:rPr lang="zh-CN" altLang="en-US" dirty="0"/>
              <a:t>的前一个且 </a:t>
            </a:r>
            <a:r>
              <a:rPr lang="en-US" altLang="zh-CN" dirty="0"/>
              <a:t>= </a:t>
            </a:r>
            <a:r>
              <a:rPr lang="en-US" i="1" dirty="0"/>
              <a:t>x。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（5）</a:t>
            </a:r>
            <a:r>
              <a:rPr lang="zh-CN" altLang="en-US" dirty="0"/>
              <a:t>查找最后一个等于或者小于</a:t>
            </a:r>
            <a:r>
              <a:rPr lang="en-US" i="1" dirty="0"/>
              <a:t>x</a:t>
            </a:r>
            <a:r>
              <a:rPr lang="zh-CN" altLang="en-US" dirty="0"/>
              <a:t>的元素：</a:t>
            </a:r>
            <a:r>
              <a:rPr lang="en-US" dirty="0" err="1"/>
              <a:t>upper_bound</a:t>
            </a:r>
            <a:r>
              <a:rPr lang="en-US" dirty="0"/>
              <a:t>()</a:t>
            </a:r>
            <a:r>
              <a:rPr lang="zh-CN" altLang="en-US" dirty="0"/>
              <a:t>的前一个。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）查找最后一个小于</a:t>
            </a:r>
            <a:r>
              <a:rPr lang="en-US" i="1" dirty="0"/>
              <a:t>x</a:t>
            </a:r>
            <a:r>
              <a:rPr lang="zh-CN" altLang="en-US" dirty="0"/>
              <a:t>的元素：</a:t>
            </a:r>
            <a:r>
              <a:rPr lang="en-US" dirty="0" err="1"/>
              <a:t>lower_bound</a:t>
            </a:r>
            <a:r>
              <a:rPr lang="en-US" dirty="0"/>
              <a:t>()</a:t>
            </a:r>
            <a:r>
              <a:rPr lang="zh-CN" altLang="en-US" dirty="0"/>
              <a:t>的前一个。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）单调序列中数</a:t>
            </a:r>
            <a:r>
              <a:rPr lang="en-US" i="1" dirty="0"/>
              <a:t>x</a:t>
            </a:r>
            <a:r>
              <a:rPr lang="zh-CN" altLang="en-US" dirty="0"/>
              <a:t>的个数：</a:t>
            </a:r>
            <a:r>
              <a:rPr lang="en-US" dirty="0" err="1"/>
              <a:t>upper_bound</a:t>
            </a:r>
            <a:r>
              <a:rPr lang="en-US" dirty="0"/>
              <a:t>() - </a:t>
            </a:r>
            <a:r>
              <a:rPr lang="en-US" dirty="0" err="1"/>
              <a:t>lower_bound</a:t>
            </a:r>
            <a:r>
              <a:rPr lang="en-US" dirty="0"/>
              <a:t>()。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6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87"/>
    </mc:Choice>
    <mc:Fallback xmlns="">
      <p:transition spd="slow" advTm="127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6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0.9|9.7|4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7|138.9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7.3|18.4|21.8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19.4|17.5|22.5|8.3|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26.9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2050</Words>
  <Application>Microsoft Office PowerPoint</Application>
  <PresentationFormat>宽屏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2.3 二分法</vt:lpstr>
      <vt:lpstr> 理论背景：非线性方程的求根问题</vt:lpstr>
      <vt:lpstr>非线性方程的近似解</vt:lpstr>
      <vt:lpstr>搜索法和二分法</vt:lpstr>
      <vt:lpstr>用二分的两个条件</vt:lpstr>
      <vt:lpstr>二分法复杂度</vt:lpstr>
      <vt:lpstr>PowerPoint 演示文稿</vt:lpstr>
      <vt:lpstr>PowerPoint 演示文稿</vt:lpstr>
      <vt:lpstr>STL的lower_bound()和upper_bound()</vt:lpstr>
      <vt:lpstr>简单题：寻找指定和的整数对</vt:lpstr>
      <vt:lpstr>二分法应用（1）：最小化最大值（最大值尽量小）</vt:lpstr>
      <vt:lpstr>题解</vt:lpstr>
      <vt:lpstr>PowerPoint 演示文稿</vt:lpstr>
      <vt:lpstr>题解</vt:lpstr>
      <vt:lpstr>二分法应用（2）：最小值最大化（最小值尽量大）</vt:lpstr>
      <vt:lpstr>题解</vt:lpstr>
      <vt:lpstr>PowerPoint 演示文稿</vt:lpstr>
      <vt:lpstr>实数二分例题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2317</cp:revision>
  <dcterms:created xsi:type="dcterms:W3CDTF">2012-02-15T09:22:00Z</dcterms:created>
  <dcterms:modified xsi:type="dcterms:W3CDTF">2023-02-23T08:52:22Z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