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03" r:id="rId2"/>
    <p:sldId id="704" r:id="rId3"/>
    <p:sldId id="705" r:id="rId4"/>
    <p:sldId id="706" r:id="rId5"/>
    <p:sldId id="707" r:id="rId6"/>
    <p:sldId id="708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703"/>
            <p14:sldId id="704"/>
            <p14:sldId id="705"/>
            <p14:sldId id="706"/>
            <p14:sldId id="707"/>
            <p14:sldId id="70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573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41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67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350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39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01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40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851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338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4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438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8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412779"/>
            <a:ext cx="9145016" cy="230425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三分法求单峰（或者单谷）的极值，是二分法的扩展。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单峰函数和单谷函数如下图，函数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f(x)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内，只有一个极值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在极值点两边，函数是单调变化的。以单峰函数为例，在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的左边，函数是严格单调递增的，在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右边是严格单调递减的。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919536" y="371897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+mn-ea"/>
              </a:rPr>
              <a:t>2.4 </a:t>
            </a:r>
            <a:r>
              <a:rPr lang="zh-CN" altLang="en-US" sz="3200" kern="0" dirty="0">
                <a:solidFill>
                  <a:srgbClr val="FF0000"/>
                </a:solidFill>
                <a:latin typeface="+mn-ea"/>
              </a:rPr>
              <a:t>三分法求极值</a:t>
            </a:r>
            <a:endParaRPr lang="en-US" altLang="zh-CN" sz="3200" kern="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3" y="3933056"/>
            <a:ext cx="5950247" cy="2733218"/>
          </a:xfrm>
          <a:prstGeom prst="rect">
            <a:avLst/>
          </a:prstGeom>
        </p:spPr>
      </p:pic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39"/>
    </mc:Choice>
    <mc:Fallback xmlns="">
      <p:transition spd="slow" advTm="846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求单峰函数最大值的近似值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7117" y="131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[</a:t>
            </a:r>
            <a:r>
              <a:rPr lang="en-US" altLang="zh-CN" sz="2400" i="1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r</a:t>
            </a:r>
            <a:r>
              <a:rPr lang="en-US" altLang="zh-CN" sz="2400" dirty="0"/>
              <a:t>]</a:t>
            </a:r>
            <a:r>
              <a:rPr lang="zh-CN" altLang="en-US" sz="2400" dirty="0"/>
              <a:t>上任取</a:t>
            </a:r>
            <a:r>
              <a:rPr lang="en-US" altLang="zh-CN" sz="2400" dirty="0"/>
              <a:t>2</a:t>
            </a:r>
            <a:r>
              <a:rPr lang="zh-CN" altLang="en-US" sz="2400" dirty="0"/>
              <a:t>个点，</a:t>
            </a:r>
            <a:r>
              <a:rPr lang="en-US" altLang="zh-CN" sz="2400" dirty="0"/>
              <a:t>mid1</a:t>
            </a:r>
            <a:r>
              <a:rPr lang="zh-CN" altLang="en-US" sz="2400" dirty="0"/>
              <a:t>和</a:t>
            </a:r>
            <a:r>
              <a:rPr lang="en-US" altLang="zh-CN" sz="2400" dirty="0"/>
              <a:t>mid2</a:t>
            </a:r>
            <a:r>
              <a:rPr lang="zh-CN" altLang="en-US" sz="2400" dirty="0"/>
              <a:t>，把函数分成三段。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）若</a:t>
            </a:r>
            <a:r>
              <a:rPr lang="en-US" altLang="zh-CN" sz="2400" i="1" dirty="0"/>
              <a:t>f(mid1) </a:t>
            </a:r>
            <a:r>
              <a:rPr lang="en-US" altLang="zh-CN" sz="2400" dirty="0"/>
              <a:t>&lt; </a:t>
            </a:r>
            <a:r>
              <a:rPr lang="en-US" altLang="zh-CN" sz="2400" i="1" dirty="0"/>
              <a:t>f(mid2)</a:t>
            </a:r>
            <a:r>
              <a:rPr lang="zh-CN" altLang="en-US" sz="2400" i="1" dirty="0"/>
              <a:t>，</a:t>
            </a:r>
            <a:r>
              <a:rPr lang="zh-CN" altLang="en-US" sz="2400" dirty="0"/>
              <a:t>极值点</a:t>
            </a:r>
            <a:r>
              <a:rPr lang="en-US" altLang="zh-CN" sz="2400" i="1" dirty="0"/>
              <a:t>v</a:t>
            </a:r>
            <a:r>
              <a:rPr lang="zh-CN" altLang="en-US" sz="2400" dirty="0"/>
              <a:t>一定在</a:t>
            </a:r>
            <a:r>
              <a:rPr lang="en-US" altLang="zh-CN" sz="2400" i="1" dirty="0"/>
              <a:t>mid1</a:t>
            </a:r>
            <a:r>
              <a:rPr lang="zh-CN" altLang="en-US" sz="2400" dirty="0"/>
              <a:t>的右侧。此时，</a:t>
            </a:r>
            <a:r>
              <a:rPr lang="en-US" altLang="zh-CN" sz="2400" i="1" dirty="0"/>
              <a:t>mid1</a:t>
            </a:r>
            <a:r>
              <a:rPr lang="zh-CN" altLang="en-US" sz="2400" dirty="0"/>
              <a:t>和</a:t>
            </a:r>
            <a:r>
              <a:rPr lang="en-US" altLang="zh-CN" sz="2400" i="1" dirty="0"/>
              <a:t>mid2</a:t>
            </a:r>
            <a:r>
              <a:rPr lang="zh-CN" altLang="en-US" sz="2400" dirty="0"/>
              <a:t>要么都在</a:t>
            </a:r>
            <a:r>
              <a:rPr lang="en-US" altLang="zh-CN" sz="2400" i="1" dirty="0"/>
              <a:t>v</a:t>
            </a:r>
            <a:r>
              <a:rPr lang="zh-CN" altLang="en-US" sz="2400" dirty="0"/>
              <a:t>的左侧，要么分别在</a:t>
            </a:r>
            <a:r>
              <a:rPr lang="en-US" altLang="zh-CN" sz="2400" i="1" dirty="0"/>
              <a:t>v</a:t>
            </a:r>
            <a:r>
              <a:rPr lang="zh-CN" altLang="en-US" sz="2400" dirty="0"/>
              <a:t>的两侧。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下一步，令</a:t>
            </a:r>
            <a:r>
              <a:rPr lang="en-US" sz="2400" i="1" dirty="0"/>
              <a:t>l </a:t>
            </a:r>
            <a:r>
              <a:rPr lang="en-US" sz="2400" dirty="0"/>
              <a:t>= </a:t>
            </a:r>
            <a:r>
              <a:rPr lang="en-US" sz="2400" i="1" dirty="0"/>
              <a:t>mid1</a:t>
            </a:r>
            <a:r>
              <a:rPr lang="en-US" sz="2400" dirty="0"/>
              <a:t>，</a:t>
            </a:r>
            <a:r>
              <a:rPr lang="zh-CN" altLang="en-US" sz="2400" dirty="0"/>
              <a:t>区间从</a:t>
            </a:r>
            <a:r>
              <a:rPr lang="en-US" altLang="zh-CN" sz="2400" dirty="0"/>
              <a:t>[</a:t>
            </a:r>
            <a:r>
              <a:rPr lang="en-US" sz="2400" i="1" dirty="0"/>
              <a:t>l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dirty="0"/>
              <a:t>]</a:t>
            </a:r>
            <a:r>
              <a:rPr lang="zh-CN" altLang="en-US" sz="2400" dirty="0"/>
              <a:t>缩小为</a:t>
            </a:r>
            <a:r>
              <a:rPr lang="en-US" altLang="zh-CN" sz="2400" dirty="0"/>
              <a:t>[</a:t>
            </a:r>
            <a:r>
              <a:rPr lang="en-US" sz="2400" i="1" dirty="0"/>
              <a:t>mid1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dirty="0"/>
              <a:t>]，</a:t>
            </a:r>
            <a:r>
              <a:rPr lang="zh-CN" altLang="en-US" sz="2400" dirty="0"/>
              <a:t>然后再继续把它分成三段。</a:t>
            </a:r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46" y="3789043"/>
            <a:ext cx="6461547" cy="2938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2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01"/>
    </mc:Choice>
    <mc:Fallback xmlns="">
      <p:transition spd="slow" advTm="121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）若</a:t>
            </a:r>
            <a:r>
              <a:rPr lang="en-US" altLang="zh-CN" sz="2400" i="1" dirty="0"/>
              <a:t>f(mid1) &gt;</a:t>
            </a:r>
            <a:r>
              <a:rPr lang="zh-CN" altLang="en-US" sz="2400" dirty="0"/>
              <a:t> </a:t>
            </a:r>
            <a:r>
              <a:rPr lang="en-US" altLang="zh-CN" sz="2400" i="1" dirty="0"/>
              <a:t>f(mid2)</a:t>
            </a:r>
            <a:r>
              <a:rPr lang="zh-CN" altLang="en-US" sz="2400" i="1" dirty="0"/>
              <a:t>，</a:t>
            </a:r>
            <a:r>
              <a:rPr lang="zh-CN" altLang="en-US" sz="2400" dirty="0"/>
              <a:t>极值点</a:t>
            </a:r>
            <a:r>
              <a:rPr lang="en-US" altLang="zh-CN" sz="2400" i="1" dirty="0"/>
              <a:t>v</a:t>
            </a:r>
            <a:r>
              <a:rPr lang="zh-CN" altLang="en-US" sz="2400" dirty="0"/>
              <a:t>一定在</a:t>
            </a:r>
            <a:r>
              <a:rPr lang="en-US" altLang="zh-CN" sz="2400" i="1" dirty="0"/>
              <a:t>mid2</a:t>
            </a:r>
            <a:r>
              <a:rPr lang="zh-CN" altLang="en-US" sz="2400" dirty="0"/>
              <a:t>的左侧。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下一步，令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r </a:t>
            </a:r>
            <a:r>
              <a:rPr lang="en-US" altLang="zh-CN" sz="2400" dirty="0"/>
              <a:t>= </a:t>
            </a:r>
            <a:r>
              <a:rPr lang="en-US" altLang="zh-CN" sz="2400" i="1" dirty="0"/>
              <a:t>mid2</a:t>
            </a:r>
            <a:r>
              <a:rPr lang="zh-CN" altLang="en-US" sz="2400" dirty="0"/>
              <a:t>，区间从</a:t>
            </a:r>
            <a:r>
              <a:rPr lang="en-US" altLang="zh-CN" sz="2400" dirty="0"/>
              <a:t>[</a:t>
            </a:r>
            <a:r>
              <a:rPr lang="en-US" altLang="zh-CN" sz="2400" i="1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r</a:t>
            </a:r>
            <a:r>
              <a:rPr lang="en-US" altLang="zh-CN" sz="2400" dirty="0"/>
              <a:t>]</a:t>
            </a:r>
            <a:r>
              <a:rPr lang="zh-CN" altLang="en-US" sz="2400" dirty="0"/>
              <a:t>缩小为</a:t>
            </a:r>
            <a:r>
              <a:rPr lang="en-US" altLang="zh-CN" sz="2400" dirty="0"/>
              <a:t>[</a:t>
            </a:r>
            <a:r>
              <a:rPr lang="en-US" altLang="zh-CN" sz="2400" i="1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mid2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9" y="3264557"/>
            <a:ext cx="7193247" cy="3169547"/>
          </a:xfrm>
          <a:prstGeom prst="rect">
            <a:avLst/>
          </a:prstGeom>
        </p:spPr>
      </p:pic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9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02"/>
    </mc:Choice>
    <mc:Fallback xmlns="">
      <p:transition spd="slow" advTm="58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如何取</a:t>
            </a:r>
            <a:r>
              <a:rPr lang="en-US" sz="3200" i="1" dirty="0">
                <a:solidFill>
                  <a:srgbClr val="0070C0"/>
                </a:solidFill>
              </a:rPr>
              <a:t>mid1</a:t>
            </a:r>
            <a:r>
              <a:rPr lang="zh-CN" altLang="en-US" sz="3200" dirty="0">
                <a:solidFill>
                  <a:srgbClr val="0070C0"/>
                </a:solidFill>
              </a:rPr>
              <a:t>和</a:t>
            </a:r>
            <a:r>
              <a:rPr lang="en-US" sz="3200" i="1" dirty="0">
                <a:solidFill>
                  <a:srgbClr val="0070C0"/>
                </a:solidFill>
              </a:rPr>
              <a:t>mid2</a:t>
            </a:r>
            <a:r>
              <a:rPr lang="en-US" sz="3200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种基本方法：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）三等分：</a:t>
            </a:r>
            <a:r>
              <a:rPr lang="en-US" sz="2400" i="1" dirty="0"/>
              <a:t>mid1</a:t>
            </a:r>
            <a:r>
              <a:rPr lang="zh-CN" altLang="en-US" sz="2400" dirty="0"/>
              <a:t>和</a:t>
            </a:r>
            <a:r>
              <a:rPr lang="en-US" sz="2400" i="1" dirty="0"/>
              <a:t>mid2</a:t>
            </a:r>
            <a:r>
              <a:rPr lang="zh-CN" altLang="en-US" sz="2400" dirty="0"/>
              <a:t>为</a:t>
            </a:r>
            <a:r>
              <a:rPr lang="en-US" altLang="zh-CN" sz="2400" dirty="0"/>
              <a:t>[</a:t>
            </a:r>
            <a:r>
              <a:rPr lang="en-US" sz="2400" i="1" dirty="0"/>
              <a:t>l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dirty="0"/>
              <a:t>]</a:t>
            </a:r>
            <a:r>
              <a:rPr lang="zh-CN" altLang="en-US" sz="2400" dirty="0"/>
              <a:t>的三等分点。那么区间每次可以减少三分之一。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）近似三等分：计算</a:t>
            </a:r>
            <a:r>
              <a:rPr lang="en-US" altLang="zh-CN" sz="2400" dirty="0"/>
              <a:t>[</a:t>
            </a:r>
            <a:r>
              <a:rPr lang="en-US" sz="2400" i="1" dirty="0"/>
              <a:t>l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dirty="0"/>
              <a:t>]</a:t>
            </a:r>
            <a:r>
              <a:rPr lang="zh-CN" altLang="en-US" sz="2400" dirty="0"/>
              <a:t>中间点</a:t>
            </a:r>
            <a:r>
              <a:rPr lang="en-US" sz="2400" dirty="0"/>
              <a:t>mid = (</a:t>
            </a:r>
            <a:r>
              <a:rPr lang="en-US" sz="2400" i="1" dirty="0"/>
              <a:t>l</a:t>
            </a:r>
            <a:r>
              <a:rPr lang="en-US" sz="2400" dirty="0"/>
              <a:t> + </a:t>
            </a:r>
            <a:r>
              <a:rPr lang="en-US" sz="2400" i="1" dirty="0"/>
              <a:t>r) </a:t>
            </a:r>
            <a:r>
              <a:rPr lang="en-US" sz="2400" dirty="0"/>
              <a:t>/ 2，</a:t>
            </a:r>
            <a:r>
              <a:rPr lang="zh-CN" altLang="en-US" sz="2400" dirty="0"/>
              <a:t>然后让</a:t>
            </a:r>
            <a:r>
              <a:rPr lang="en-US" sz="2400" i="1" dirty="0"/>
              <a:t>mid1</a:t>
            </a:r>
            <a:r>
              <a:rPr lang="zh-CN" altLang="en-US" sz="2400" dirty="0"/>
              <a:t>和</a:t>
            </a:r>
            <a:r>
              <a:rPr lang="en-US" sz="2400" i="1" dirty="0"/>
              <a:t>mid2</a:t>
            </a:r>
            <a:r>
              <a:rPr lang="zh-CN" altLang="en-US" sz="2400" dirty="0"/>
              <a:t>非常接近</a:t>
            </a:r>
            <a:r>
              <a:rPr lang="en-US" sz="2400" dirty="0"/>
              <a:t>mid，</a:t>
            </a:r>
            <a:r>
              <a:rPr lang="zh-CN" altLang="en-US" sz="2400" dirty="0"/>
              <a:t>例如</a:t>
            </a:r>
            <a:r>
              <a:rPr lang="en-US" sz="2400" i="1" dirty="0"/>
              <a:t>mid1 </a:t>
            </a:r>
            <a:r>
              <a:rPr lang="en-US" sz="2400" dirty="0"/>
              <a:t>= mid - eps，</a:t>
            </a:r>
            <a:r>
              <a:rPr lang="en-US" sz="2400" i="1" dirty="0"/>
              <a:t>mid2 </a:t>
            </a:r>
            <a:r>
              <a:rPr lang="en-US" sz="2400" dirty="0"/>
              <a:t>= mid + eps，</a:t>
            </a:r>
            <a:r>
              <a:rPr lang="zh-CN" altLang="en-US" sz="2400" dirty="0"/>
              <a:t>其中</a:t>
            </a:r>
            <a:r>
              <a:rPr lang="en-US" sz="2400" dirty="0"/>
              <a:t>eps</a:t>
            </a:r>
            <a:r>
              <a:rPr lang="zh-CN" altLang="en-US" sz="2400" dirty="0"/>
              <a:t>是一个很小的值。那么区间每次可以减少接近一半。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06"/>
    </mc:Choice>
    <mc:Fallback xmlns="">
      <p:transition spd="slow" advTm="104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例题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：模板三分法 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71389"/>
            <a:ext cx="9866312" cy="5170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次函数，保证在范围</a:t>
            </a:r>
            <a:r>
              <a:rPr lang="en-US" altLang="zh-CN" dirty="0"/>
              <a:t>[</a:t>
            </a:r>
            <a:r>
              <a:rPr lang="en-US" altLang="zh-CN" i="1" dirty="0"/>
              <a:t>l, r</a:t>
            </a:r>
            <a:r>
              <a:rPr lang="en-US" altLang="zh-CN" dirty="0"/>
              <a:t>]</a:t>
            </a:r>
            <a:r>
              <a:rPr lang="zh-CN" altLang="en-US" dirty="0"/>
              <a:t>内存在一点</a:t>
            </a:r>
            <a:r>
              <a:rPr lang="en-US" altLang="zh-CN" i="1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[</a:t>
            </a:r>
            <a:r>
              <a:rPr lang="en-US" altLang="zh-CN" i="1" dirty="0"/>
              <a:t>l, x</a:t>
            </a:r>
            <a:r>
              <a:rPr lang="en-US" altLang="zh-CN" dirty="0"/>
              <a:t>]</a:t>
            </a:r>
            <a:r>
              <a:rPr lang="zh-CN" altLang="en-US" dirty="0"/>
              <a:t>上单调增，</a:t>
            </a:r>
            <a:r>
              <a:rPr lang="en-US" altLang="zh-CN" dirty="0"/>
              <a:t>[</a:t>
            </a:r>
            <a:r>
              <a:rPr lang="en-US" altLang="zh-CN" i="1" dirty="0"/>
              <a:t>x, r</a:t>
            </a:r>
            <a:r>
              <a:rPr lang="en-US" altLang="zh-CN" dirty="0"/>
              <a:t>]</a:t>
            </a:r>
            <a:r>
              <a:rPr lang="zh-CN" altLang="en-US" dirty="0"/>
              <a:t>上单调减。试求出</a:t>
            </a:r>
            <a:r>
              <a:rPr lang="en-US" altLang="zh-CN" i="1" dirty="0"/>
              <a:t>x</a:t>
            </a:r>
            <a:r>
              <a:rPr lang="zh-CN" altLang="en-US" dirty="0"/>
              <a:t>的值。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400" b="1" dirty="0"/>
              <a:t>输入</a:t>
            </a:r>
            <a:r>
              <a:rPr lang="zh-CN" altLang="en-US" sz="2400" dirty="0"/>
              <a:t>：第一行一次包含一个正整数 </a:t>
            </a:r>
            <a:r>
              <a:rPr lang="en-US" altLang="zh-CN" sz="2400" dirty="0"/>
              <a:t>N </a:t>
            </a:r>
            <a:r>
              <a:rPr lang="zh-CN" altLang="en-US" sz="2400" dirty="0"/>
              <a:t>和两个实数 </a:t>
            </a:r>
            <a:r>
              <a:rPr lang="en-US" altLang="zh-CN" sz="2400" dirty="0"/>
              <a:t>l, r</a:t>
            </a:r>
            <a:r>
              <a:rPr lang="zh-CN" altLang="en-US" sz="2400" dirty="0"/>
              <a:t>，含义如题目描述所示。第二行包含 </a:t>
            </a:r>
            <a:r>
              <a:rPr lang="en-US" altLang="zh-CN" sz="2400" dirty="0"/>
              <a:t>N + 1 </a:t>
            </a:r>
            <a:r>
              <a:rPr lang="zh-CN" altLang="en-US" sz="2400" dirty="0"/>
              <a:t>个实数，从高到低依次表示该</a:t>
            </a:r>
            <a:r>
              <a:rPr lang="en-US" altLang="zh-CN" sz="2400" dirty="0"/>
              <a:t>N</a:t>
            </a:r>
            <a:r>
              <a:rPr lang="zh-CN" altLang="en-US" sz="2400" dirty="0"/>
              <a:t>次函数各项的系数。</a:t>
            </a:r>
          </a:p>
          <a:p>
            <a:pPr marL="0" indent="0">
              <a:buNone/>
            </a:pPr>
            <a:r>
              <a:rPr lang="zh-CN" altLang="en-US" sz="2400" b="1" dirty="0"/>
              <a:t>输出</a:t>
            </a:r>
            <a:r>
              <a:rPr lang="zh-CN" altLang="en-US" sz="2400" dirty="0"/>
              <a:t>：输出为一行，包含一个实数，即为 </a:t>
            </a:r>
            <a:r>
              <a:rPr lang="en-US" altLang="zh-CN" sz="2400" i="1" dirty="0"/>
              <a:t>x</a:t>
            </a:r>
            <a:r>
              <a:rPr lang="zh-CN" altLang="en-US" sz="2400" dirty="0"/>
              <a:t> 的值。四舍五入保留</a:t>
            </a:r>
            <a:r>
              <a:rPr lang="en-US" altLang="zh-CN" sz="2400" dirty="0"/>
              <a:t>5</a:t>
            </a:r>
            <a:r>
              <a:rPr lang="zh-CN" altLang="en-US" sz="2400" dirty="0"/>
              <a:t>位小数。</a:t>
            </a:r>
          </a:p>
          <a:p>
            <a:pPr marL="0" indent="0">
              <a:buNone/>
            </a:pPr>
            <a:r>
              <a:rPr lang="zh-CN" altLang="en-US" sz="2400" b="1" dirty="0"/>
              <a:t>输入样例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3 -0.9981 0.5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1 -3 -3 1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/>
              <a:t>输出样例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-0.41421</a:t>
            </a:r>
            <a:endParaRPr lang="zh-CN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9"/>
    </mc:Choice>
    <mc:Fallback xmlns="">
      <p:transition spd="slow" advTm="248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例题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：三分求极值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363272" cy="13632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题目描述：在直角坐标系中有一条抛物线</a:t>
            </a:r>
            <a:r>
              <a:rPr lang="en-US" altLang="zh-CN" sz="2400" dirty="0"/>
              <a:t>y = ax^2 + 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 + c</a:t>
            </a:r>
            <a:r>
              <a:rPr lang="zh-CN" altLang="en-US" sz="2400" dirty="0"/>
              <a:t>和一个点</a:t>
            </a:r>
            <a:r>
              <a:rPr lang="en-US" altLang="zh-CN" sz="2400" dirty="0"/>
              <a:t>P(x, y)</a:t>
            </a:r>
            <a:r>
              <a:rPr lang="zh-CN" altLang="en-US" sz="2400" dirty="0"/>
              <a:t>，求点</a:t>
            </a:r>
            <a:r>
              <a:rPr lang="en-US" altLang="zh-CN" sz="2400" dirty="0"/>
              <a:t>P</a:t>
            </a:r>
            <a:r>
              <a:rPr lang="zh-CN" altLang="en-US" sz="2400" dirty="0"/>
              <a:t>到抛物线的最短距离</a:t>
            </a:r>
            <a:r>
              <a:rPr lang="en-US" altLang="zh-CN" sz="2400" dirty="0"/>
              <a:t>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2050" name="Picture 2" descr="http://media.hihocoder.com/problem_images/20150404/142813642494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89" y="2492900"/>
            <a:ext cx="3750944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0378" y="2492897"/>
            <a:ext cx="461968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/>
              <a:t>输入</a:t>
            </a:r>
            <a:r>
              <a:rPr lang="zh-CN" altLang="en-US" sz="2000" dirty="0"/>
              <a:t>：第</a:t>
            </a:r>
            <a:r>
              <a:rPr lang="en-US" altLang="zh-CN" sz="2000" dirty="0"/>
              <a:t>1</a:t>
            </a:r>
            <a:r>
              <a:rPr lang="zh-CN" altLang="en-US" sz="2000" dirty="0"/>
              <a:t>行：</a:t>
            </a:r>
            <a:r>
              <a:rPr lang="en-US" altLang="zh-CN" sz="2000" dirty="0"/>
              <a:t>5</a:t>
            </a:r>
            <a:r>
              <a:rPr lang="zh-CN" altLang="en-US" sz="2000" dirty="0"/>
              <a:t>个整数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y</a:t>
            </a:r>
            <a:r>
              <a:rPr lang="zh-CN" altLang="en-US" sz="2000" dirty="0"/>
              <a:t>。前三个数构成抛物线的参数，后两个数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y</a:t>
            </a:r>
            <a:r>
              <a:rPr lang="zh-CN" altLang="en-US" sz="2000" dirty="0"/>
              <a:t>表示</a:t>
            </a:r>
            <a:r>
              <a:rPr lang="en-US" altLang="zh-CN" sz="2000" dirty="0"/>
              <a:t>P</a:t>
            </a:r>
            <a:r>
              <a:rPr lang="zh-CN" altLang="en-US" sz="2000" dirty="0"/>
              <a:t>点坐标。</a:t>
            </a:r>
            <a:r>
              <a:rPr lang="en-US" altLang="zh-CN" sz="2000" dirty="0"/>
              <a:t>-200</a:t>
            </a:r>
            <a:r>
              <a:rPr lang="zh-CN" altLang="en-US" sz="2000" dirty="0"/>
              <a:t> ≤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y</a:t>
            </a:r>
            <a:r>
              <a:rPr lang="zh-CN" altLang="en-US" sz="2000" dirty="0"/>
              <a:t> ≤ </a:t>
            </a:r>
            <a:r>
              <a:rPr lang="en-US" altLang="zh-CN" sz="2000" dirty="0"/>
              <a:t>200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输出</a:t>
            </a:r>
            <a:r>
              <a:rPr lang="zh-CN" altLang="en-US" sz="2000" dirty="0"/>
              <a:t>：第</a:t>
            </a:r>
            <a:r>
              <a:rPr lang="en-US" altLang="zh-CN" sz="2000" dirty="0"/>
              <a:t>1</a:t>
            </a:r>
            <a:r>
              <a:rPr lang="zh-CN" altLang="en-US" sz="2000" dirty="0"/>
              <a:t>行：</a:t>
            </a:r>
            <a:r>
              <a:rPr lang="en-US" altLang="zh-CN" sz="2000" dirty="0"/>
              <a:t>1</a:t>
            </a:r>
            <a:r>
              <a:rPr lang="zh-CN" altLang="en-US" sz="2000" dirty="0"/>
              <a:t>个实数</a:t>
            </a:r>
            <a:r>
              <a:rPr lang="en-US" altLang="zh-CN" sz="2000" dirty="0"/>
              <a:t>d</a:t>
            </a:r>
            <a:r>
              <a:rPr lang="zh-CN" altLang="en-US" sz="2000" dirty="0"/>
              <a:t>，保留</a:t>
            </a:r>
            <a:r>
              <a:rPr lang="en-US" altLang="zh-CN" sz="2000" dirty="0"/>
              <a:t>3</a:t>
            </a:r>
            <a:r>
              <a:rPr lang="zh-CN" altLang="en-US" sz="2000" dirty="0"/>
              <a:t>位小数</a:t>
            </a:r>
            <a:r>
              <a:rPr lang="en-US" altLang="zh-CN" sz="2000" dirty="0"/>
              <a:t>(</a:t>
            </a:r>
            <a:r>
              <a:rPr lang="zh-CN" altLang="en-US" sz="2000" dirty="0"/>
              <a:t>四舍五入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b="1" dirty="0"/>
              <a:t>样例输入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2 8 2 -2 6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样例输出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2.437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317893" y="5372393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题解：直接求距离很麻烦。观察这一题的距离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，发现它满足单谷函数的特征，用三分法很合适。</a:t>
            </a:r>
            <a:endParaRPr lang="zh-CN" altLang="en-US" sz="2400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6"/>
    </mc:Choice>
    <mc:Fallback xmlns="">
      <p:transition spd="slow" advTm="606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6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2718</TotalTime>
  <Words>658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默认设计模板</vt:lpstr>
      <vt:lpstr>PowerPoint 演示文稿</vt:lpstr>
      <vt:lpstr>求单峰函数最大值的近似值</vt:lpstr>
      <vt:lpstr>PowerPoint 演示文稿</vt:lpstr>
      <vt:lpstr>如何取mid1和mid2？</vt:lpstr>
      <vt:lpstr>例题1：模板三分法  </vt:lpstr>
      <vt:lpstr>例题2：三分求极值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2315</cp:revision>
  <dcterms:created xsi:type="dcterms:W3CDTF">2012-02-15T09:22:00Z</dcterms:created>
  <dcterms:modified xsi:type="dcterms:W3CDTF">2023-02-23T08:53:02Z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