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674" r:id="rId2"/>
    <p:sldId id="675" r:id="rId3"/>
    <p:sldId id="626" r:id="rId4"/>
    <p:sldId id="676" r:id="rId5"/>
    <p:sldId id="677" r:id="rId6"/>
    <p:sldId id="679" r:id="rId7"/>
    <p:sldId id="680" r:id="rId8"/>
    <p:sldId id="678" r:id="rId9"/>
    <p:sldId id="682" r:id="rId10"/>
    <p:sldId id="683" r:id="rId11"/>
    <p:sldId id="684" r:id="rId12"/>
    <p:sldId id="685" r:id="rId13"/>
    <p:sldId id="681" r:id="rId14"/>
    <p:sldId id="686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674"/>
            <p14:sldId id="675"/>
            <p14:sldId id="626"/>
            <p14:sldId id="676"/>
            <p14:sldId id="677"/>
            <p14:sldId id="679"/>
            <p14:sldId id="680"/>
            <p14:sldId id="678"/>
            <p14:sldId id="682"/>
            <p14:sldId id="683"/>
            <p14:sldId id="684"/>
            <p14:sldId id="685"/>
            <p14:sldId id="681"/>
            <p14:sldId id="686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D8EE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2359" autoAdjust="0"/>
  </p:normalViewPr>
  <p:slideViewPr>
    <p:cSldViewPr>
      <p:cViewPr>
        <p:scale>
          <a:sx n="75" d="100"/>
          <a:sy n="75" d="100"/>
        </p:scale>
        <p:origin x="1956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387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098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3423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200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3065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9797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843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0515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676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4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4241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31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2.5 </a:t>
            </a:r>
            <a:r>
              <a:rPr lang="zh-CN" altLang="en-US" dirty="0">
                <a:solidFill>
                  <a:srgbClr val="FF0000"/>
                </a:solidFill>
              </a:rPr>
              <a:t>倍增与</a:t>
            </a:r>
            <a:r>
              <a:rPr lang="en-US" altLang="zh-CN" dirty="0">
                <a:solidFill>
                  <a:srgbClr val="FF0000"/>
                </a:solidFill>
              </a:rPr>
              <a:t>ST</a:t>
            </a:r>
            <a:r>
              <a:rPr lang="zh-CN" altLang="en-US" dirty="0">
                <a:solidFill>
                  <a:srgbClr val="FF0000"/>
                </a:solidFill>
              </a:rPr>
              <a:t>算法</a:t>
            </a: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2928157" y="2060848"/>
            <a:ext cx="4103947" cy="1728192"/>
          </a:xfrm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2800" dirty="0" smtClean="0">
                <a:latin typeface="+mn-ea"/>
              </a:rPr>
              <a:t> 倍增</a:t>
            </a:r>
            <a:endParaRPr lang="en-US" altLang="zh-CN" sz="2800" dirty="0" smtClean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endParaRPr lang="en-US" sz="2800" dirty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en-US" sz="2800" dirty="0" smtClean="0"/>
              <a:t>ST</a:t>
            </a:r>
            <a:r>
              <a:rPr lang="zh-CN" altLang="en-US" sz="2800" dirty="0" smtClean="0"/>
              <a:t>算法</a:t>
            </a:r>
            <a:endParaRPr lang="en-US" sz="2800" dirty="0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2" name="Picture 2" descr="https://gimg2.baidu.com/image_search/src=http%3A%2F%2Fzxw.wangqi.com%2Fupload%2F2016-07%2F16072612016363.jpg&amp;refer=http%3A%2F%2Fzxw.wangqi.com&amp;app=2002&amp;size=f9999,10000&amp;q=a80&amp;n=0&amp;g=0n&amp;fmt=auto?sec=1652520282&amp;t=498ad99c1294e678f7cbb11325f1bf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4268000"/>
            <a:ext cx="36385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412776"/>
            <a:ext cx="3276286" cy="42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6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7"/>
    </mc:Choice>
    <mc:Fallback xmlns="">
      <p:transition spd="slow" advTm="1303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764704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ST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算法原理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6330" y="1574850"/>
            <a:ext cx="9793088" cy="40870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一个大区间若能被两个小区间覆盖，那么大区间的最值等于两个小区间的最值。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大区间被两个小区间覆盖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大区间的最小值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，等于两个小区间的最小值，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min{3, 4}=3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两个小区间有部分重合，重合不影响结果</a:t>
            </a: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031046" y="2708920"/>
          <a:ext cx="5377322" cy="122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4" imgW="2181141" imgH="495158" progId="Visio.Drawing.15">
                  <p:embed/>
                </p:oleObj>
              </mc:Choice>
              <mc:Fallback>
                <p:oleObj name="Visio" r:id="rId4" imgW="2181141" imgH="495158" progId="Visio.Drawing.15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046" y="2708920"/>
                        <a:ext cx="5377322" cy="12274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3572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548"/>
    </mc:Choice>
    <mc:Fallback xmlns="">
      <p:transition spd="slow" advTm="8254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764704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ST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算法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步骤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6330" y="1574850"/>
            <a:ext cx="10072278" cy="40870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整个数列分为很多小区间，并提前计算出每个小区间的最值；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任意一个区间最值查询，找到覆盖它的两个小区间，用两个小区间的最值算出答案。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如何高效完成这两个步骤？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3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22"/>
    </mc:Choice>
    <mc:Fallback xmlns="">
      <p:transition spd="slow" advTm="4372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719981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zh-CN" sz="2800" dirty="0">
                <a:solidFill>
                  <a:srgbClr val="FF0000"/>
                </a:solidFill>
              </a:rPr>
              <a:t>把数列按倍增分成小区间</a:t>
            </a:r>
            <a:endParaRPr lang="en-US" altLang="zh-CN" sz="4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1512069"/>
            <a:ext cx="10945216" cy="40870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长度为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的小区间，有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个小区间，每个小区间有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个元素；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长度为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的小区间，有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个小区间，每个小区间有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个元素；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长度为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的小区间，有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个小区间，每个小区间有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个元素；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共有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logn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673455"/>
              </p:ext>
            </p:extLst>
          </p:nvPr>
        </p:nvGraphicFramePr>
        <p:xfrm>
          <a:off x="6312024" y="3529112"/>
          <a:ext cx="4881269" cy="336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Visio" r:id="rId4" imgW="2590800" imgH="1790781" progId="Visio.Drawing.15">
                  <p:embed/>
                </p:oleObj>
              </mc:Choice>
              <mc:Fallback>
                <p:oleObj name="Visio" r:id="rId4" imgW="2590800" imgH="1790781" progId="Visio.Drawing.15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024" y="3529112"/>
                        <a:ext cx="4881269" cy="33620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84639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88"/>
    </mc:Choice>
    <mc:Fallback xmlns="">
      <p:transition spd="slow" advTm="7678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719981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查询任意区间的最值</a:t>
            </a:r>
            <a:endParaRPr lang="en-US" altLang="zh-CN" sz="4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212" y="1385490"/>
            <a:ext cx="11051380" cy="521186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任意元素为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起点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，有长度为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4、…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的小区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任意元素为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终点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，它前面也有长度为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4、…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的小区。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需要查询的区间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[L, R]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分为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个小区间，且这两个小区间属于同一个组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为起点的小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区间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为终点的小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区间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两个小区间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首尾相接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覆盖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[L, R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一次查询的计算复杂度是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O(1)</a:t>
            </a:r>
            <a:endParaRPr lang="zh-CN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736446"/>
              </p:ext>
            </p:extLst>
          </p:nvPr>
        </p:nvGraphicFramePr>
        <p:xfrm>
          <a:off x="7288304" y="3604270"/>
          <a:ext cx="4672176" cy="3218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4" imgW="2590800" imgH="1790781" progId="Visio.Drawing.15">
                  <p:embed/>
                </p:oleObj>
              </mc:Choice>
              <mc:Fallback>
                <p:oleObj name="Visio" r:id="rId4" imgW="2590800" imgH="1790781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8304" y="3604270"/>
                        <a:ext cx="4672176" cy="32180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892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509"/>
    </mc:Choice>
    <mc:Fallback xmlns="">
      <p:transition spd="slow" advTm="17050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719981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ST</a:t>
            </a:r>
            <a:r>
              <a:rPr lang="zh-CN" altLang="en-US" sz="2800" dirty="0" smtClean="0">
                <a:solidFill>
                  <a:srgbClr val="FF0000"/>
                </a:solidFill>
              </a:rPr>
              <a:t>算法应用场合</a:t>
            </a:r>
            <a:endParaRPr lang="en-US" altLang="zh-CN" sz="4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700808"/>
            <a:ext cx="10691340" cy="40870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静态数组的查询。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极大的查询次数。每次查询只需要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O(1)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核心思想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“大区间被两个小区间覆盖、小区间的重复覆盖不影响结果” 。</a:t>
            </a: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905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546"/>
    </mc:Choice>
    <mc:Fallback xmlns="">
      <p:transition spd="slow" advTm="9154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764704"/>
            <a:ext cx="7643192" cy="792088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倍增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1504" y="1484784"/>
            <a:ext cx="9793088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二进制的倍增特性，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用二进制展开：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N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 a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 a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+ a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 a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+ a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 …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35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 2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+ 2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+ 2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 32 + 2 + 1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二进制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划分是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快速增长，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位的权值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等于前面所有权值的和加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2</a:t>
            </a:r>
            <a:r>
              <a:rPr lang="en-US" altLang="zh-CN" sz="2400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 2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i-1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+ 2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i-2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 … + 2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+ 2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+ 1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514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64"/>
    </mc:Choice>
    <mc:Fallback xmlns="">
      <p:transition spd="slow" advTm="2516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764704"/>
            <a:ext cx="7643192" cy="792088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倍增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1504" y="1484784"/>
            <a:ext cx="9793088" cy="43204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2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i-1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+ 2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i-2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 … + 2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+ 1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个整数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，它的二进制只有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log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要从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增长到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4、…、2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为“跳板”，快速跳到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这些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跳板只有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 =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log</a:t>
            </a:r>
            <a:r>
              <a:rPr lang="en-US" altLang="zh-CN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21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371"/>
    </mc:Choice>
    <mc:Fallback xmlns="">
      <p:transition spd="slow" advTm="6437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764704"/>
            <a:ext cx="7643192" cy="792088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倍增法的局限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844824"/>
            <a:ext cx="9793088" cy="4320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需要提前计算出第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4、…、2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跳板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要求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数据是静态不变的，不是动态变化的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数据发生了变化，那么所有跳板得重新计算，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跳板失去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了意义。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677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47"/>
    </mc:Choice>
    <mc:Fallback xmlns="">
      <p:transition spd="slow" advTm="3604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764704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例题 </a:t>
            </a:r>
            <a:r>
              <a:rPr lang="zh-CN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国旗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计划 洛谷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P4155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1504" y="1718246"/>
            <a:ext cx="9793088" cy="40870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边境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上有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个边防站围成一圈，顺时针编号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个战士，每个战士常驻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个站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能在某个区间内移动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所有战士的移动区间不重合。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国旗计划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让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边防战士举着国旗环绕一圈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要求第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个战士一定要参加，最少需要多少战士？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434"/>
    </mc:Choice>
    <mc:Fallback xmlns="">
      <p:transition spd="slow" advTm="8143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764704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题解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6330" y="1574850"/>
            <a:ext cx="9793088" cy="40870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题目的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要求：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计算能覆盖整个圆圈的最少区间（战士）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贪心法：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选择区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间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后，下一个区间可以从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中选，它们的左端点都在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内部。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是最优的，因为它的右端点最远。选定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之后，再用贪心策略找下一个区间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987780"/>
              </p:ext>
            </p:extLst>
          </p:nvPr>
        </p:nvGraphicFramePr>
        <p:xfrm>
          <a:off x="5946428" y="4437112"/>
          <a:ext cx="5342990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4" imgW="1781043" imgH="495461" progId="Visio.Drawing.15">
                  <p:embed/>
                </p:oleObj>
              </mc:Choice>
              <mc:Fallback>
                <p:oleObj name="Visio" r:id="rId4" imgW="1781043" imgH="495461" progId="Visio.Drawing.15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6428" y="4437112"/>
                        <a:ext cx="5342990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84847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9"/>
    </mc:Choice>
    <mc:Fallback xmlns="">
      <p:transition spd="slow" advTm="6000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440" y="1052736"/>
            <a:ext cx="10441160" cy="56166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为起点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，遍历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所有的区间，复杂度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O(n)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。做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次查询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，总复杂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度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O(n</a:t>
            </a:r>
            <a:r>
              <a:rPr lang="en-US" altLang="zh-CN" sz="2400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，超时。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为了进行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高效的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次查询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，预计算出一些“跳板”，快速找到后面的区间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go[s][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：从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个区间出发，走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个最优区间后到达的区间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go[s][4]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，是从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出发到达的第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=16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个最优的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区间。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663952" y="1844824"/>
          <a:ext cx="5342990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4" imgW="1781043" imgH="495461" progId="Visio.Drawing.15">
                  <p:embed/>
                </p:oleObj>
              </mc:Choice>
              <mc:Fallback>
                <p:oleObj name="Visio" r:id="rId4" imgW="1781043" imgH="495461" progId="Visio.Drawing.15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1844824"/>
                        <a:ext cx="5342990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0855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83"/>
    </mc:Choice>
    <mc:Fallback xmlns="">
      <p:transition spd="slow" advTm="7678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440" y="1052736"/>
            <a:ext cx="10441160" cy="56166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跳到后面第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27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区间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共跳了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16+8+2+1=27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步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度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一次，用倍增法从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跳到终点复杂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度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logn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次查询，总复杂度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nlogn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889787"/>
              </p:ext>
            </p:extLst>
          </p:nvPr>
        </p:nvGraphicFramePr>
        <p:xfrm>
          <a:off x="4271598" y="2492896"/>
          <a:ext cx="6241092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4" imgW="2781185" imgH="547722" progId="Visio.Drawing.15">
                  <p:embed/>
                </p:oleObj>
              </mc:Choice>
              <mc:Fallback>
                <p:oleObj name="Visio" r:id="rId4" imgW="2781185" imgH="547722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598" y="2492896"/>
                        <a:ext cx="6241092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8592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66"/>
    </mc:Choice>
    <mc:Fallback xmlns="">
      <p:transition spd="slow" advTm="5396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764704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ST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算法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6330" y="1574850"/>
            <a:ext cx="9793088" cy="40870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Sparse Table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求解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RMQ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问题的优秀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RMQ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（区间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最值问题）：给定长度为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的静态数列，做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次询问，每次给定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L,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查询区间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[L, R]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内的最值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暴力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法：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搜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区间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[L, R]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的最小值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，逐一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比较区间内的每个数，比较的复杂度为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O(n)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次查询的总复杂度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。效率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很低。</a:t>
            </a: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73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67"/>
    </mc:Choice>
    <mc:Fallback xmlns="">
      <p:transition spd="slow" advTm="5836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11767</TotalTime>
  <Words>1049</Words>
  <Application>Microsoft Office PowerPoint</Application>
  <PresentationFormat>宽屏</PresentationFormat>
  <Paragraphs>93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Visio</vt:lpstr>
      <vt:lpstr>2.5 倍增与ST算法</vt:lpstr>
      <vt:lpstr> 倍增</vt:lpstr>
      <vt:lpstr> 倍增</vt:lpstr>
      <vt:lpstr> 倍增法的局限</vt:lpstr>
      <vt:lpstr> 例题 国旗计划 洛谷 P4155</vt:lpstr>
      <vt:lpstr> 题解</vt:lpstr>
      <vt:lpstr>PowerPoint 演示文稿</vt:lpstr>
      <vt:lpstr>PowerPoint 演示文稿</vt:lpstr>
      <vt:lpstr> ST算法</vt:lpstr>
      <vt:lpstr> ST算法原理</vt:lpstr>
      <vt:lpstr> ST算法步骤</vt:lpstr>
      <vt:lpstr>把数列按倍增分成小区间</vt:lpstr>
      <vt:lpstr>查询任意区间的最值</vt:lpstr>
      <vt:lpstr>ST算法应用场合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2342</cp:revision>
  <dcterms:created xsi:type="dcterms:W3CDTF">2012-02-15T09:22:00Z</dcterms:created>
  <dcterms:modified xsi:type="dcterms:W3CDTF">2023-02-23T08:53:45Z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