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674" r:id="rId2"/>
    <p:sldId id="675" r:id="rId3"/>
    <p:sldId id="626" r:id="rId4"/>
    <p:sldId id="676" r:id="rId5"/>
    <p:sldId id="688" r:id="rId6"/>
    <p:sldId id="687" r:id="rId7"/>
    <p:sldId id="689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674"/>
            <p14:sldId id="675"/>
            <p14:sldId id="626"/>
            <p14:sldId id="676"/>
            <p14:sldId id="688"/>
            <p14:sldId id="687"/>
            <p14:sldId id="689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D8EE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359" autoAdjust="0"/>
  </p:normalViewPr>
  <p:slideViewPr>
    <p:cSldViewPr>
      <p:cViewPr>
        <p:scale>
          <a:sx n="100" d="100"/>
          <a:sy n="100" d="100"/>
        </p:scale>
        <p:origin x="996" y="3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3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3423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2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06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79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843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0515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1676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4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4241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1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2017713" y="4699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2.8 </a:t>
            </a:r>
            <a:r>
              <a:rPr lang="zh-CN" altLang="en-US" dirty="0" smtClean="0">
                <a:solidFill>
                  <a:srgbClr val="FF0000"/>
                </a:solidFill>
              </a:rPr>
              <a:t>排序与排列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31504" y="1959248"/>
            <a:ext cx="4103947" cy="3096344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排序函数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排列</a:t>
            </a:r>
            <a:endParaRPr 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12776"/>
            <a:ext cx="3276286" cy="42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0"/>
    </mc:Choice>
    <mc:Fallback xmlns="">
      <p:transition spd="slow" advTm="748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48227"/>
              </p:ext>
            </p:extLst>
          </p:nvPr>
        </p:nvGraphicFramePr>
        <p:xfrm>
          <a:off x="1343472" y="1196751"/>
          <a:ext cx="9289032" cy="54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1053">
                  <a:extLst>
                    <a:ext uri="{9D8B030D-6E8A-4147-A177-3AD203B41FA5}">
                      <a16:colId xmlns:a16="http://schemas.microsoft.com/office/drawing/2014/main" val="4093292605"/>
                    </a:ext>
                  </a:extLst>
                </a:gridCol>
                <a:gridCol w="3536639">
                  <a:extLst>
                    <a:ext uri="{9D8B030D-6E8A-4147-A177-3AD203B41FA5}">
                      <a16:colId xmlns:a16="http://schemas.microsoft.com/office/drawing/2014/main" val="1297245626"/>
                    </a:ext>
                  </a:extLst>
                </a:gridCol>
                <a:gridCol w="4261340">
                  <a:extLst>
                    <a:ext uri="{9D8B030D-6E8A-4147-A177-3AD203B41FA5}">
                      <a16:colId xmlns:a16="http://schemas.microsoft.com/office/drawing/2014/main" val="3290240710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排序算法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时间复杂度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原理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8773012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选择排序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O(n</a:t>
                      </a:r>
                      <a:r>
                        <a:rPr lang="en-US" sz="2400" baseline="30000">
                          <a:effectLst/>
                        </a:rPr>
                        <a:t>2</a:t>
                      </a:r>
                      <a:r>
                        <a:rPr lang="en-US" sz="2400">
                          <a:effectLst/>
                        </a:rPr>
                        <a:t>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比较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8633453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插入排序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O(n</a:t>
                      </a:r>
                      <a:r>
                        <a:rPr lang="en-US" sz="2400" baseline="30000">
                          <a:effectLst/>
                        </a:rPr>
                        <a:t>2</a:t>
                      </a:r>
                      <a:r>
                        <a:rPr lang="en-US" sz="2400">
                          <a:effectLst/>
                        </a:rPr>
                        <a:t>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比较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3416449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冒泡排序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O(n</a:t>
                      </a:r>
                      <a:r>
                        <a:rPr lang="en-US" sz="2400" baseline="30000">
                          <a:effectLst/>
                        </a:rPr>
                        <a:t>2</a:t>
                      </a:r>
                      <a:r>
                        <a:rPr lang="en-US" sz="2400">
                          <a:effectLst/>
                        </a:rPr>
                        <a:t>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比较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6350458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归并排序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O(nlogn)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比较、分治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2569215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快速排序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O(nlogn)，</a:t>
                      </a:r>
                      <a:r>
                        <a:rPr lang="zh-CN" altLang="en-US" sz="2400">
                          <a:effectLst/>
                        </a:rPr>
                        <a:t>不稳定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比较、分治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26186188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堆排序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O(nlogn)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比较、二叉树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139771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计数排序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O(n+k)，</a:t>
                      </a:r>
                      <a:r>
                        <a:rPr lang="zh-CN" altLang="en-US" sz="2400">
                          <a:effectLst/>
                        </a:rPr>
                        <a:t>不稳定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对数值按位划分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7576358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基数排序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O(n)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对数值按位划分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31501728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桶排序</a:t>
                      </a:r>
                      <a:endParaRPr lang="zh-CN" alt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O(n)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对数值分类、分治</a:t>
                      </a:r>
                      <a:endParaRPr lang="zh-CN" alt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1639348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251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74"/>
    </mc:Choice>
    <mc:Fallback xmlns="">
      <p:transition spd="slow" advTm="11347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STL sort()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函数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9456" y="1484784"/>
            <a:ext cx="10729192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#include&lt;bits/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stdc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++.h&gt;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using namespace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my_less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j)      {return 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&lt; j);}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自定义小于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bool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my_greater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j)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return 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&gt; j);}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自定义大于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main ()</a:t>
            </a:r>
            <a:r>
              <a:rPr lang="en-US" altLang="zh-CN" sz="2000" dirty="0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vector&lt;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 a = {3,7,2,5,6,8,5,4};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sort(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a.begin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a.begin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()+4);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个排序，输出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2 3 5 7 6 8 5 4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//sort(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a.begin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a.end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());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从小到大排序， 输出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2 3 4 5 5 6 7 8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//sort(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a.begin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a.end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(),less&lt;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&gt;());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2 3 4 5 5 6 7 8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//sort(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a.begin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a.end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my_less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); 	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自定义排序，输出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2 3 4 5 5 6 7 8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//sort(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a.begin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a.end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(),greater&lt;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&gt;());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从大到小排序，输出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8 7 6 5 5 4 3 2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//sort(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a.begin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a.end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my_greater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);     //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8 7 6 5 5 4 3 2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for(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=0;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a.size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&lt;&lt;a[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]&lt;&lt; " ";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		 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return 0;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07"/>
    </mc:Choice>
    <mc:Fallback xmlns="">
      <p:transition spd="slow" advTm="4040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764704"/>
            <a:ext cx="7643192" cy="792088"/>
          </a:xfrm>
        </p:spPr>
        <p:txBody>
          <a:bodyPr>
            <a:normAutofit fontScale="90000"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排列  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STL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200" dirty="0" err="1" smtClean="0">
                <a:solidFill>
                  <a:srgbClr val="FF0000"/>
                </a:solidFill>
                <a:latin typeface="+mn-ea"/>
              </a:rPr>
              <a:t>next_permutation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()</a:t>
            </a:r>
            <a:br>
              <a:rPr lang="en-US" altLang="zh-CN" sz="3200" dirty="0">
                <a:solidFill>
                  <a:srgbClr val="FF0000"/>
                </a:solidFill>
                <a:latin typeface="+mn-ea"/>
              </a:rPr>
            </a:b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844824"/>
            <a:ext cx="7632848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include &lt;bits/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stdc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++.h&gt;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main(){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string s="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bca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";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do{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&lt;&lt;s&lt;&lt;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}while(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next_permutation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s.begin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(),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s.end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()));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}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725144"/>
            <a:ext cx="1728718" cy="16561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00256" y="2060848"/>
            <a:ext cx="3384376" cy="12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缺点：</a:t>
            </a:r>
            <a:endParaRPr lang="en-US" altLang="zh-CN" sz="2400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20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next_permutation</a:t>
            </a:r>
            <a:r>
              <a:rPr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个数中取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个数的部分排列</a:t>
            </a:r>
            <a:endParaRPr lang="zh-CN" altLang="en-US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677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74"/>
    </mc:Choice>
    <mc:Fallback xmlns="">
      <p:transition spd="slow" advTm="12237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手工写排列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----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笨办法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564184"/>
            <a:ext cx="9793088" cy="4734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#include &lt;bits/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stdc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++.h&gt;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main(){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s[4] = {1,2,3,4};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=0;i&lt;4;i++) 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个数中选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个数。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j=0;j&lt;4;j++)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if(j!=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     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每个循环的数不同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k=0;k&lt;4;k++)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if(k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!=j &amp;&amp; k!=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每个循环的数不同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("%d %d %d\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n",s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],s[j],s[k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]); 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打印一个排列</a:t>
            </a: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199227"/>
            <a:ext cx="1086646" cy="6623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9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01"/>
    </mc:Choice>
    <mc:Fallback xmlns="">
      <p:transition spd="slow" advTm="7970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手工写排列</a:t>
            </a:r>
            <a:r>
              <a:rPr lang="en-US" altLang="zh-CN" sz="3200" dirty="0" smtClean="0">
                <a:solidFill>
                  <a:srgbClr val="FF0000"/>
                </a:solidFill>
                <a:latin typeface="+mn-ea"/>
              </a:rPr>
              <a:t>----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优雅方法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564184"/>
            <a:ext cx="9793088" cy="5177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#include&lt;bits/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stdc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++.h&gt;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a[20] = {1,2,3,4,5,6,7,8,9,10,11,12,13};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bool vis[20];        //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记录第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个数是否用过</a:t>
            </a:r>
          </a:p>
          <a:p>
            <a:pPr marL="0" indent="0">
              <a:buNone/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b[20];           //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生成的一个全排列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s,int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t){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if(s == 3) {                     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递归结束，产生一个全排列</a:t>
            </a: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= 0;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&lt; 3; ++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     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&lt;&lt; b[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] &lt;&lt; " ";    //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输出一个排列</a:t>
            </a:r>
          </a:p>
          <a:p>
            <a:pPr marL="0" indent="0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&lt;&lt;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;     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;  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=0;i&lt;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t;i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       if(!vis[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]){vis[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] = true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; 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b[s] = a[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];    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(s+1,t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); 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vis[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] = false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; }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main(){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n = 4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;       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(0,n);     //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个数的全排列</a:t>
            </a:r>
          </a:p>
          <a:p>
            <a:pPr marL="0" indent="0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</a:p>
          <a:p>
            <a:pPr marL="0" indent="0">
              <a:buNone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496" y="199227"/>
            <a:ext cx="1086646" cy="6623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322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80"/>
    </mc:Choice>
    <mc:Fallback xmlns="">
      <p:transition spd="slow" advTm="7268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432" y="687673"/>
            <a:ext cx="7643192" cy="79208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+mn-ea"/>
              </a:rPr>
              <a:t>需要手写排列的例子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564184"/>
            <a:ext cx="8856984" cy="373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题目描述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加减乘除四种运算：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□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□ = □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□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□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□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□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 □ = □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□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÷ □ = □    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每个方块代表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1~13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中的某一个数字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，不能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重复。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一共有多少种方案？</a:t>
            </a:r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>
          <a:xfrm>
            <a:off x="7392144" y="127000"/>
            <a:ext cx="4464496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rgbClr val="0070C0"/>
                </a:solidFill>
              </a:rPr>
              <a:t>《</a:t>
            </a:r>
            <a:r>
              <a:rPr lang="zh-CN" altLang="en-US" sz="2000" dirty="0" smtClean="0">
                <a:solidFill>
                  <a:srgbClr val="0070C0"/>
                </a:solidFill>
              </a:rPr>
              <a:t>算法竞赛</a:t>
            </a:r>
            <a:r>
              <a:rPr lang="en-US" altLang="zh-CN" sz="2000" dirty="0" smtClean="0">
                <a:solidFill>
                  <a:srgbClr val="0070C0"/>
                </a:solidFill>
              </a:rPr>
              <a:t>》</a:t>
            </a:r>
            <a:r>
              <a:rPr lang="zh-CN" altLang="en-US" sz="2000" dirty="0" smtClean="0">
                <a:solidFill>
                  <a:srgbClr val="0070C0"/>
                </a:solidFill>
              </a:rPr>
              <a:t>清华大学出版社 </a:t>
            </a:r>
            <a:r>
              <a:rPr lang="zh-CN" altLang="en-US" sz="2000" dirty="0">
                <a:solidFill>
                  <a:srgbClr val="0070C0"/>
                </a:solidFill>
              </a:rPr>
              <a:t>罗勇军</a:t>
            </a:r>
            <a:endParaRPr lang="zh-CN" sz="20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7408" y="4941168"/>
            <a:ext cx="109452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rgbClr val="0070C0"/>
                </a:solidFill>
              </a:rPr>
              <a:t>next_permutation</a:t>
            </a:r>
            <a:r>
              <a:rPr lang="en-US" altLang="zh-CN" sz="2400" dirty="0" smtClean="0">
                <a:solidFill>
                  <a:srgbClr val="0070C0"/>
                </a:solidFill>
              </a:rPr>
              <a:t>()</a:t>
            </a:r>
            <a:r>
              <a:rPr lang="zh-CN" altLang="en-US" sz="2400" dirty="0" smtClean="0">
                <a:solidFill>
                  <a:srgbClr val="0070C0"/>
                </a:solidFill>
              </a:rPr>
              <a:t>，生成</a:t>
            </a:r>
            <a:r>
              <a:rPr lang="en-US" altLang="zh-CN" sz="2400" dirty="0">
                <a:solidFill>
                  <a:srgbClr val="0070C0"/>
                </a:solidFill>
              </a:rPr>
              <a:t>13! = </a:t>
            </a:r>
            <a:r>
              <a:rPr lang="en-US" altLang="zh-CN" sz="2400" dirty="0" smtClean="0">
                <a:solidFill>
                  <a:srgbClr val="0070C0"/>
                </a:solidFill>
              </a:rPr>
              <a:t>6,227,020,800</a:t>
            </a:r>
            <a:r>
              <a:rPr lang="zh-CN" altLang="en-US" sz="2400" dirty="0" smtClean="0">
                <a:solidFill>
                  <a:srgbClr val="0070C0"/>
                </a:solidFill>
              </a:rPr>
              <a:t>个全排列，然后判断。超时。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70C0"/>
                </a:solidFill>
              </a:rPr>
              <a:t>实际上不用</a:t>
            </a:r>
            <a:r>
              <a:rPr lang="zh-CN" altLang="en-US" sz="2400" dirty="0">
                <a:solidFill>
                  <a:srgbClr val="0070C0"/>
                </a:solidFill>
              </a:rPr>
              <a:t>生成一个完整排列。例如一个排列的前</a:t>
            </a:r>
            <a:r>
              <a:rPr lang="en-US" altLang="zh-CN" sz="2400" dirty="0">
                <a:solidFill>
                  <a:srgbClr val="0070C0"/>
                </a:solidFill>
              </a:rPr>
              <a:t>3</a:t>
            </a:r>
            <a:r>
              <a:rPr lang="zh-CN" altLang="en-US" sz="2400" dirty="0">
                <a:solidFill>
                  <a:srgbClr val="0070C0"/>
                </a:solidFill>
              </a:rPr>
              <a:t>个数，如果不满足“□ </a:t>
            </a:r>
            <a:r>
              <a:rPr lang="en-US" altLang="zh-CN" sz="2400" dirty="0">
                <a:solidFill>
                  <a:srgbClr val="0070C0"/>
                </a:solidFill>
              </a:rPr>
              <a:t>+ □ = □”</a:t>
            </a:r>
            <a:r>
              <a:rPr lang="zh-CN" altLang="en-US" sz="2400" dirty="0">
                <a:solidFill>
                  <a:srgbClr val="0070C0"/>
                </a:solidFill>
              </a:rPr>
              <a:t>，那么</a:t>
            </a:r>
            <a:r>
              <a:rPr lang="zh-CN" altLang="en-US" sz="2400" dirty="0" smtClean="0">
                <a:solidFill>
                  <a:srgbClr val="0070C0"/>
                </a:solidFill>
              </a:rPr>
              <a:t>后面不用再试下去了。自</a:t>
            </a:r>
            <a:r>
              <a:rPr lang="zh-CN" altLang="en-US" sz="2400" dirty="0">
                <a:solidFill>
                  <a:srgbClr val="0070C0"/>
                </a:solidFill>
              </a:rPr>
              <a:t>写排列，在执行过程中跳出。</a:t>
            </a:r>
          </a:p>
          <a:p>
            <a:endParaRPr lang="zh-CN" altLang="en-US" sz="2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3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052"/>
    </mc:Choice>
    <mc:Fallback xmlns="">
      <p:transition spd="slow" advTm="11105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4|9.6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12690</TotalTime>
  <Words>762</Words>
  <Application>Microsoft Office PowerPoint</Application>
  <PresentationFormat>宽屏</PresentationFormat>
  <Paragraphs>108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2.8 排序与排列</vt:lpstr>
      <vt:lpstr>PowerPoint 演示文稿</vt:lpstr>
      <vt:lpstr> STL sort()函数</vt:lpstr>
      <vt:lpstr>排列  STL next_permutation() </vt:lpstr>
      <vt:lpstr> 手工写排列----笨办法</vt:lpstr>
      <vt:lpstr> 手工写排列----优雅方法</vt:lpstr>
      <vt:lpstr> 需要手写排列的例子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2370</cp:revision>
  <dcterms:created xsi:type="dcterms:W3CDTF">2012-02-15T09:22:00Z</dcterms:created>
  <dcterms:modified xsi:type="dcterms:W3CDTF">2023-02-23T08:55:33Z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