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ink/inkAction1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37"/>
  </p:notesMasterIdLst>
  <p:handoutMasterIdLst>
    <p:handoutMasterId r:id="rId38"/>
  </p:handoutMasterIdLst>
  <p:sldIdLst>
    <p:sldId id="713" r:id="rId2"/>
    <p:sldId id="677" r:id="rId3"/>
    <p:sldId id="678" r:id="rId4"/>
    <p:sldId id="679" r:id="rId5"/>
    <p:sldId id="681" r:id="rId6"/>
    <p:sldId id="682" r:id="rId7"/>
    <p:sldId id="683" r:id="rId8"/>
    <p:sldId id="684" r:id="rId9"/>
    <p:sldId id="685" r:id="rId10"/>
    <p:sldId id="686" r:id="rId11"/>
    <p:sldId id="687" r:id="rId12"/>
    <p:sldId id="688" r:id="rId13"/>
    <p:sldId id="689" r:id="rId14"/>
    <p:sldId id="690" r:id="rId15"/>
    <p:sldId id="691" r:id="rId16"/>
    <p:sldId id="692" r:id="rId17"/>
    <p:sldId id="693" r:id="rId18"/>
    <p:sldId id="694" r:id="rId19"/>
    <p:sldId id="696" r:id="rId20"/>
    <p:sldId id="697" r:id="rId21"/>
    <p:sldId id="698" r:id="rId22"/>
    <p:sldId id="699" r:id="rId23"/>
    <p:sldId id="700" r:id="rId24"/>
    <p:sldId id="701" r:id="rId25"/>
    <p:sldId id="702" r:id="rId26"/>
    <p:sldId id="703" r:id="rId27"/>
    <p:sldId id="704" r:id="rId28"/>
    <p:sldId id="705" r:id="rId29"/>
    <p:sldId id="706" r:id="rId30"/>
    <p:sldId id="707" r:id="rId31"/>
    <p:sldId id="708" r:id="rId32"/>
    <p:sldId id="709" r:id="rId33"/>
    <p:sldId id="710" r:id="rId34"/>
    <p:sldId id="711" r:id="rId35"/>
    <p:sldId id="712" r:id="rId36"/>
  </p:sldIdLst>
  <p:sldSz cx="12192000" cy="6858000"/>
  <p:notesSz cx="6858000" cy="9144000"/>
  <p:custDataLst>
    <p:tags r:id="rId3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713"/>
            <p14:sldId id="677"/>
            <p14:sldId id="678"/>
            <p14:sldId id="679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3B"/>
    <a:srgbClr val="D8EE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74" autoAdjust="0"/>
    <p:restoredTop sz="92359" autoAdjust="0"/>
  </p:normalViewPr>
  <p:slideViewPr>
    <p:cSldViewPr>
      <p:cViewPr>
        <p:scale>
          <a:sx n="75" d="100"/>
          <a:sy n="75" d="100"/>
        </p:scale>
        <p:origin x="1539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1920" max="1600" units="cm"/>
          <inkml:channel name="Y" type="integer" min="-186" max="900" units="cm"/>
          <inkml:channel name="T" type="integer" max="2.14748E9" units="dev"/>
        </inkml:traceFormat>
        <inkml:channelProperties>
          <inkml:channelProperty channel="X" name="resolution" value="81.10599" units="1/cm"/>
          <inkml:channelProperty channel="Y" name="resolution" value="46.01695" units="1/cm"/>
          <inkml:channelProperty channel="T" name="resolution" value="1" units="1/dev"/>
        </inkml:channelProperties>
      </inkml:inkSource>
      <inkml:timestamp xml:id="ts0" timeString="2020-04-30T06:48:05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1214">
    <iact:property name="dataType"/>
    <iact:actionData xml:id="d0">
      <inkml:trace xmlns:inkml="http://www.w3.org/2003/InkML" xml:id="stk0" contextRef="#ctx0" brushRef="#br0">5651 14880 0,'0'21'98,"-21"-21"-90,21 22-5,-42-22 5,42 21 1,-21 0 1,-1-21-2,-20 21 2,21 0 18,-106 43-27,63-1 34,43-63-16,42 0 180,1 21-184,-1 1 3,21-22-4,-21 0 5,22 21-3,-22-21 3,0 0-6,0 21-12,0-21 6,22 0 1,-22 0 10,21 21-2,22 0 0,-43-21 1,-21-21 120,0 0-128,0 0 11,0-22-19,0 1 14,0 0 4,-21 21-5,21-1 6,0 1-6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387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098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3423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200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3065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9797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1843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0515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1676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49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4241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31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microsoft.com/office/2011/relationships/inkAction" Target="../ink/inkAction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 noChangeArrowheads="1"/>
          </p:cNvSpPr>
          <p:nvPr>
            <p:ph type="title"/>
          </p:nvPr>
        </p:nvSpPr>
        <p:spPr>
          <a:xfrm>
            <a:off x="2017713" y="4699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3.1 BFS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DFS</a:t>
            </a:r>
            <a:r>
              <a:rPr lang="zh-CN" altLang="en-US" dirty="0" smtClean="0">
                <a:solidFill>
                  <a:srgbClr val="FF0000"/>
                </a:solidFill>
              </a:rPr>
              <a:t>基础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内容占位符 2"/>
          <p:cNvSpPr>
            <a:spLocks noGrp="1" noChangeArrowheads="1"/>
          </p:cNvSpPr>
          <p:nvPr>
            <p:ph idx="1"/>
          </p:nvPr>
        </p:nvSpPr>
        <p:spPr>
          <a:xfrm>
            <a:off x="1631504" y="1959248"/>
            <a:ext cx="5976664" cy="3096344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搜索简介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搜索算法的基本思路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的代码实现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的常见操作和代码框架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对比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412776"/>
            <a:ext cx="3276286" cy="42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8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92"/>
    </mc:Choice>
    <mc:Fallback xmlns="">
      <p:transition spd="slow" advTm="2809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DFS</a:t>
            </a:r>
            <a:r>
              <a:rPr lang="zh-CN" altLang="en-US" sz="3200" dirty="0">
                <a:solidFill>
                  <a:srgbClr val="0070C0"/>
                </a:solidFill>
              </a:rPr>
              <a:t>：一只老鼠走迷宫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82788" y="1556792"/>
            <a:ext cx="8066112" cy="4351338"/>
          </a:xfrm>
        </p:spPr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只有一只老鼠；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在每个路口，都选择先走右边（当然，选择先走左边也可以），能走多远就走多远；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直到碰壁无法再继续往前走，然后往回退一步，这一次走左边，然后继续往下走；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用这个办法，能走遍所有的路，而且不会重复（回退不算重复走）。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一路到底、逐层回退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4509121"/>
            <a:ext cx="2921384" cy="194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12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28"/>
    </mc:Choice>
    <mc:Fallback xmlns="">
      <p:transition spd="slow" advTm="7292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DFS</a:t>
            </a:r>
            <a:r>
              <a:rPr lang="zh-CN" altLang="en-US" sz="3200" dirty="0">
                <a:solidFill>
                  <a:srgbClr val="0070C0"/>
                </a:solidFill>
              </a:rPr>
              <a:t>访问示例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252736"/>
          </a:xfrm>
        </p:spPr>
        <p:txBody>
          <a:bodyPr/>
          <a:lstStyle/>
          <a:p>
            <a:r>
              <a:rPr lang="zh-CN" altLang="en-US" sz="2400" dirty="0"/>
              <a:t>设先访问左节点，后访问右节点；</a:t>
            </a:r>
            <a:endParaRPr lang="en-US" altLang="zh-CN" sz="2400" dirty="0"/>
          </a:p>
          <a:p>
            <a:r>
              <a:rPr lang="zh-CN" altLang="en-US" sz="2400" dirty="0"/>
              <a:t>访问顺序是：</a:t>
            </a:r>
            <a:r>
              <a:rPr lang="en-US" altLang="zh-CN" sz="2400" dirty="0"/>
              <a:t>{E B A D C G F I H}</a:t>
            </a:r>
            <a:r>
              <a:rPr lang="zh-CN" altLang="en-US" sz="2400" dirty="0"/>
              <a:t>。</a:t>
            </a:r>
            <a:endParaRPr lang="en-US" sz="1800" dirty="0"/>
          </a:p>
        </p:txBody>
      </p:sp>
      <p:pic>
        <p:nvPicPr>
          <p:cNvPr id="5" name="Picture 2" descr="https://img-blog.csdnimg.cn/20200302120105623.jpg?x-oss-process=image/watermark,type_ZmFuZ3poZW5naGVpdGk,shadow_10,text_aHR0cHM6Ly9ibG9nLmNzZG4ubmV0L3dlaXhpbl80MzkxNDU5Mw==,size_16,color_FFFFFF,t_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3066097"/>
            <a:ext cx="4700414" cy="323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152300" y="2861075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19736" y="386104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49712" y="4797153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52300" y="4683281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79776" y="566124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48128" y="3789041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15980" y="4683280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30034" y="4683280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55904" y="5517233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9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601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863"/>
    </mc:Choice>
    <mc:Fallback xmlns="">
      <p:transition spd="slow" advTm="628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382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BFS=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队列”，为什么？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以老鼠走迷宫为例，从起点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开始，一层一层地扩散出去。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处理完离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近的第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层之后，再处理第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i+1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层。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这一操作用队列最方便，处理第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层的节点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时，把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i+1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层的邻居，放到队列尾部即可。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队列内的节点有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个特征：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）处理完第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层后，才会处理第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i+1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层；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）队列中最多有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层节点，其中第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层节点都在第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i+1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层前面。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2133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kern="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3600" kern="0" dirty="0">
                <a:solidFill>
                  <a:srgbClr val="FF0000"/>
                </a:solidFill>
                <a:latin typeface="+mn-ea"/>
              </a:rPr>
              <a:t>BFS</a:t>
            </a:r>
            <a:r>
              <a:rPr lang="zh-CN" altLang="en-US" sz="3600" kern="0" dirty="0">
                <a:solidFill>
                  <a:srgbClr val="FF0000"/>
                </a:solidFill>
                <a:latin typeface="+mn-ea"/>
              </a:rPr>
              <a:t>的性质和代码实现</a:t>
            </a:r>
            <a:endParaRPr lang="en-US" altLang="zh-CN" sz="3600" kern="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77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17"/>
    </mc:Choice>
    <mc:Fallback xmlns="">
      <p:transition spd="slow" advTm="83517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3712" y="116632"/>
            <a:ext cx="4618856" cy="418058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solidFill>
                  <a:srgbClr val="0070C0"/>
                </a:solidFill>
              </a:rPr>
              <a:t>代码</a:t>
            </a:r>
            <a:r>
              <a:rPr lang="en-US" altLang="zh-CN" sz="2800" dirty="0">
                <a:solidFill>
                  <a:srgbClr val="0070C0"/>
                </a:solidFill>
              </a:rPr>
              <a:t>1</a:t>
            </a:r>
            <a:r>
              <a:rPr lang="zh-CN" altLang="en-US" sz="2800" dirty="0">
                <a:solidFill>
                  <a:srgbClr val="0070C0"/>
                </a:solidFill>
              </a:rPr>
              <a:t>：静态版二叉树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9536" y="332656"/>
            <a:ext cx="8229600" cy="61653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600" dirty="0">
                <a:latin typeface="宋体" panose="02010600030101010101" pitchFamily="2" charset="-122"/>
                <a:ea typeface="宋体" panose="02010600030101010101" pitchFamily="2" charset="-122"/>
              </a:rPr>
              <a:t>#include &lt;bits/</a:t>
            </a:r>
            <a:r>
              <a:rPr lang="en-US" sz="600" dirty="0" err="1">
                <a:latin typeface="宋体" panose="02010600030101010101" pitchFamily="2" charset="-122"/>
                <a:ea typeface="宋体" panose="02010600030101010101" pitchFamily="2" charset="-122"/>
              </a:rPr>
              <a:t>stdc</a:t>
            </a:r>
            <a:r>
              <a:rPr lang="en-US" sz="600" dirty="0">
                <a:latin typeface="宋体" panose="02010600030101010101" pitchFamily="2" charset="-122"/>
                <a:ea typeface="宋体" panose="02010600030101010101" pitchFamily="2" charset="-122"/>
              </a:rPr>
              <a:t>++.h&gt;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600" dirty="0"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lang="en-US" sz="600" dirty="0" err="1"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lang="en-US" sz="6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600" dirty="0" err="1">
                <a:latin typeface="宋体" panose="02010600030101010101" pitchFamily="2" charset="-122"/>
                <a:ea typeface="宋体" panose="02010600030101010101" pitchFamily="2" charset="-122"/>
              </a:rPr>
              <a:t>const</a:t>
            </a:r>
            <a:r>
              <a:rPr lang="en-US" sz="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6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600" dirty="0" err="1">
                <a:latin typeface="宋体" panose="02010600030101010101" pitchFamily="2" charset="-122"/>
                <a:ea typeface="宋体" panose="02010600030101010101" pitchFamily="2" charset="-122"/>
              </a:rPr>
              <a:t>maxn</a:t>
            </a:r>
            <a:r>
              <a:rPr lang="en-US" sz="600" dirty="0">
                <a:latin typeface="宋体" panose="02010600030101010101" pitchFamily="2" charset="-122"/>
                <a:ea typeface="宋体" panose="02010600030101010101" pitchFamily="2" charset="-122"/>
              </a:rPr>
              <a:t> = 100005;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struct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Node{                  //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静态二叉树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char value;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lchild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rchild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;   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}node[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maxn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index = 0;                 //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记录节点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newNode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(char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val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node[index].value =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val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node[index].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lchild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= -1;   //-1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表示空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node[index].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rchild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= -1;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return index ++;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void insert(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&amp;father,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child,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l_r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){     //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插入孩子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if(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l_r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== 0)              //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左孩子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node[father].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lchild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= child;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else                      //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右孩子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node[father].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rchild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= child;	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buildtree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(){              //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建一棵二叉树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A =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newNode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('A');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B =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newNode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('B');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C =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newNode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('C');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D =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newNode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('D');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E =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newNode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('E');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F =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newNode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('F');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G =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newNode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('G');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H =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newNode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('H');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I =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newNode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('I');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insert(E,B,0);  insert(E,G,1);       //E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的左孩子是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B，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右孩子是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insert(B,A,0);  insert(B,D,1);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insert(G,F,0);  insert(G,I,1);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insert(D,C,0);  insert(I,H,0);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root = E;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return root;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main(){  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root =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buildtree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queue &lt;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&gt; q;       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q.push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(root);                          //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从根节点开始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while(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q.size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()){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q.front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(); 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&lt;&lt; node[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].value &lt;&lt; " ";    //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打印队头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q.pop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();                           //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去掉队头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if(node[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].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lchild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!= -1)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q.push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(node[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].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lchild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);   //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左孩子入队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if(node[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].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rchild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!= -1)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q.push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(node[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].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rchild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);   //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右孩子入队    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return 0;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740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971"/>
    </mc:Choice>
    <mc:Fallback xmlns="">
      <p:transition spd="slow" advTm="8297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3712" y="404664"/>
            <a:ext cx="5400600" cy="504056"/>
          </a:xfrm>
        </p:spPr>
        <p:txBody>
          <a:bodyPr/>
          <a:lstStyle/>
          <a:p>
            <a:r>
              <a:rPr lang="zh-CN" altLang="en-US" sz="2800" dirty="0">
                <a:solidFill>
                  <a:srgbClr val="0070C0"/>
                </a:solidFill>
              </a:rPr>
              <a:t>代码</a:t>
            </a:r>
            <a:r>
              <a:rPr lang="en-US" altLang="zh-CN" sz="2800" dirty="0">
                <a:solidFill>
                  <a:srgbClr val="0070C0"/>
                </a:solidFill>
              </a:rPr>
              <a:t>1</a:t>
            </a:r>
            <a:r>
              <a:rPr lang="zh-CN" altLang="en-US" sz="2800" dirty="0">
                <a:solidFill>
                  <a:srgbClr val="0070C0"/>
                </a:solidFill>
              </a:rPr>
              <a:t>：静态版二叉树（建树）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2" y="1052736"/>
            <a:ext cx="8856984" cy="446449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buildtree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(){           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建一棵二叉树</a:t>
            </a: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A =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newNode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('A');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B =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newNode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('B');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C =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newNode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('C');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D =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newNode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('D');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E =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newNode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('E');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F =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newNode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('F');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G =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newNode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('G');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H =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newNode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('H');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I =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newNode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('I');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insert(E,B,0);  insert(E,G,1);       //E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的左孩子是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B，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右孩子是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insert(B,A,0);  insert(B,D,1);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insert(G,F,0);  insert(G,I,1);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insert(D,C,0);  insert(I,H,0);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root = E;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return root;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sz="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Picture 2" descr="https://img-blog.csdnimg.cn/20200302120105623.jpg?x-oss-process=image/watermark,type_ZmFuZ3poZW5naGVpdGk,shadow_10,text_aHR0cHM6Ly9ibG9nLmNzZG4ubmV0L3dlaXhpbl80MzkxNDU5Mw==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3" y="3573017"/>
            <a:ext cx="3545133" cy="243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6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91"/>
    </mc:Choice>
    <mc:Fallback xmlns="">
      <p:transition spd="slow" advTm="5569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7728" y="404664"/>
            <a:ext cx="5554960" cy="504056"/>
          </a:xfrm>
        </p:spPr>
        <p:txBody>
          <a:bodyPr/>
          <a:lstStyle/>
          <a:p>
            <a:r>
              <a:rPr lang="zh-CN" altLang="en-US" sz="2800" dirty="0">
                <a:solidFill>
                  <a:srgbClr val="0070C0"/>
                </a:solidFill>
              </a:rPr>
              <a:t>代码</a:t>
            </a:r>
            <a:r>
              <a:rPr lang="en-US" altLang="zh-CN" sz="2800" dirty="0">
                <a:solidFill>
                  <a:srgbClr val="0070C0"/>
                </a:solidFill>
              </a:rPr>
              <a:t>1</a:t>
            </a:r>
            <a:r>
              <a:rPr lang="zh-CN" altLang="en-US" sz="2800" dirty="0">
                <a:solidFill>
                  <a:srgbClr val="0070C0"/>
                </a:solidFill>
              </a:rPr>
              <a:t>：静态版二叉树（队列）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9536" y="1196752"/>
            <a:ext cx="8229600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main(){   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root =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buildtree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queue &lt;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&gt; q;        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q.push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(root);                     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从根节点开始</a:t>
            </a: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while(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q.size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()){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q.front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();  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&lt;&lt; node[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].value &lt;&lt; " ";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打印队头</a:t>
            </a: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q.pop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();                       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去掉队头</a:t>
            </a: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if(node[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].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lchild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!= -1) 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	   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q.push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(node[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].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lchild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);     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左孩子入队</a:t>
            </a: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if(node[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].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rchild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!= -1) 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	   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q.push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(node[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].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rchild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);     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右孩子入队     </a:t>
            </a: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return 0;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042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36"/>
    </mc:Choice>
    <mc:Fallback xmlns="">
      <p:transition spd="slow" advTm="7693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3712" y="116632"/>
            <a:ext cx="4618856" cy="418058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solidFill>
                  <a:srgbClr val="0070C0"/>
                </a:solidFill>
              </a:rPr>
              <a:t>代码</a:t>
            </a:r>
            <a:r>
              <a:rPr lang="en-US" altLang="zh-CN" sz="2800" dirty="0">
                <a:solidFill>
                  <a:srgbClr val="0070C0"/>
                </a:solidFill>
              </a:rPr>
              <a:t>2</a:t>
            </a:r>
            <a:r>
              <a:rPr lang="zh-CN" altLang="en-US" sz="2800" dirty="0">
                <a:solidFill>
                  <a:srgbClr val="0070C0"/>
                </a:solidFill>
              </a:rPr>
              <a:t>：指针版二叉树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692696"/>
            <a:ext cx="8712968" cy="6165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00" dirty="0">
                <a:latin typeface="+mn-ea"/>
              </a:rPr>
              <a:t>#include &lt;bits/</a:t>
            </a:r>
            <a:r>
              <a:rPr lang="en-US" altLang="zh-CN" sz="100" dirty="0" err="1">
                <a:latin typeface="+mn-ea"/>
              </a:rPr>
              <a:t>stdc</a:t>
            </a:r>
            <a:r>
              <a:rPr lang="en-US" altLang="zh-CN" sz="100" dirty="0">
                <a:latin typeface="+mn-ea"/>
              </a:rPr>
              <a:t>++.h&gt;</a:t>
            </a:r>
          </a:p>
          <a:p>
            <a:pPr marL="0" indent="0">
              <a:buNone/>
            </a:pPr>
            <a:r>
              <a:rPr lang="en-US" altLang="zh-CN" sz="100" dirty="0">
                <a:latin typeface="+mn-ea"/>
              </a:rPr>
              <a:t>using namespace </a:t>
            </a:r>
            <a:r>
              <a:rPr lang="en-US" altLang="zh-CN" sz="100" dirty="0" err="1">
                <a:latin typeface="+mn-ea"/>
              </a:rPr>
              <a:t>std</a:t>
            </a:r>
            <a:r>
              <a:rPr lang="en-US" altLang="zh-CN" sz="100" dirty="0">
                <a:latin typeface="+mn-ea"/>
              </a:rPr>
              <a:t>;</a:t>
            </a:r>
          </a:p>
          <a:p>
            <a:pPr marL="0" indent="0">
              <a:buNone/>
            </a:pPr>
            <a:endParaRPr lang="en-US" altLang="zh-CN" sz="200" dirty="0">
              <a:latin typeface="+mn-e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struct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node{                      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指针二叉树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char value;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node *l, *r;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node(char value = '#', node *l = NULL,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node *r = NULL):value(value), l(l), r(r){}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remove_tree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(node *root){      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释放空间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if(root == NULL) return;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remove_tree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(root-&gt;l);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remove_tree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(root-&gt;r);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delete root;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00" dirty="0" err="1">
                <a:latin typeface="+mn-ea"/>
              </a:rPr>
              <a:t>int</a:t>
            </a:r>
            <a:r>
              <a:rPr lang="en-US" altLang="zh-CN" sz="100" dirty="0">
                <a:latin typeface="+mn-ea"/>
              </a:rPr>
              <a:t> main(){</a:t>
            </a:r>
          </a:p>
          <a:p>
            <a:pPr marL="0" indent="0">
              <a:buNone/>
            </a:pPr>
            <a:r>
              <a:rPr lang="en-US" altLang="zh-CN" sz="100" dirty="0">
                <a:latin typeface="+mn-ea"/>
              </a:rPr>
              <a:t>    node  *A,*B,*C,*D,*E,*F,*G,*H,*I;             //</a:t>
            </a:r>
            <a:r>
              <a:rPr lang="zh-CN" altLang="en-US" sz="100" dirty="0">
                <a:latin typeface="+mn-ea"/>
              </a:rPr>
              <a:t>以下建一棵二叉树</a:t>
            </a:r>
          </a:p>
          <a:p>
            <a:pPr marL="0" indent="0">
              <a:buNone/>
            </a:pPr>
            <a:r>
              <a:rPr lang="zh-CN" altLang="en-US" sz="100" dirty="0">
                <a:latin typeface="+mn-ea"/>
              </a:rPr>
              <a:t>    </a:t>
            </a:r>
            <a:r>
              <a:rPr lang="en-US" altLang="zh-CN" sz="100" dirty="0">
                <a:latin typeface="+mn-ea"/>
              </a:rPr>
              <a:t>A = new node('A'); B = new node('B'); C = new node('C'); </a:t>
            </a:r>
          </a:p>
          <a:p>
            <a:pPr marL="0" indent="0">
              <a:buNone/>
            </a:pPr>
            <a:r>
              <a:rPr lang="en-US" altLang="zh-CN" sz="100" dirty="0">
                <a:latin typeface="+mn-ea"/>
              </a:rPr>
              <a:t>    D = new node('D'); E = new node('E'); F = new node('F'); </a:t>
            </a:r>
          </a:p>
          <a:p>
            <a:pPr marL="0" indent="0">
              <a:buNone/>
            </a:pPr>
            <a:r>
              <a:rPr lang="en-US" altLang="zh-CN" sz="100" dirty="0">
                <a:latin typeface="+mn-ea"/>
              </a:rPr>
              <a:t>    G = new node('G'); H = new node('H'); I = new node('I');</a:t>
            </a:r>
          </a:p>
          <a:p>
            <a:pPr marL="0" indent="0">
              <a:buNone/>
            </a:pPr>
            <a:r>
              <a:rPr lang="en-US" altLang="zh-CN" sz="100" dirty="0">
                <a:latin typeface="+mn-ea"/>
              </a:rPr>
              <a:t>    E-&gt;l = B; E-&gt;r = G;      B-&gt;l = A; B-&gt;r = D;</a:t>
            </a:r>
          </a:p>
          <a:p>
            <a:pPr marL="0" indent="0">
              <a:buNone/>
            </a:pPr>
            <a:r>
              <a:rPr lang="en-US" altLang="zh-CN" sz="100" dirty="0">
                <a:latin typeface="+mn-ea"/>
              </a:rPr>
              <a:t>    G-&gt;l = F; G-&gt;r = I;      D-&gt;l = C; I-&gt;l = H;   //</a:t>
            </a:r>
            <a:r>
              <a:rPr lang="zh-CN" altLang="en-US" sz="100" dirty="0">
                <a:latin typeface="+mn-ea"/>
              </a:rPr>
              <a:t>以上建了一棵二叉树</a:t>
            </a:r>
          </a:p>
          <a:p>
            <a:pPr marL="0" indent="0">
              <a:buNone/>
            </a:pPr>
            <a:endParaRPr lang="zh-CN" altLang="en-US" sz="100" dirty="0">
              <a:latin typeface="+mn-ea"/>
            </a:endParaRPr>
          </a:p>
          <a:p>
            <a:pPr marL="0" indent="0">
              <a:buNone/>
            </a:pPr>
            <a:r>
              <a:rPr lang="zh-CN" altLang="en-US" sz="100" dirty="0">
                <a:latin typeface="+mn-ea"/>
              </a:rPr>
              <a:t>    </a:t>
            </a:r>
            <a:r>
              <a:rPr lang="en-US" altLang="zh-CN" sz="100" dirty="0">
                <a:latin typeface="+mn-ea"/>
              </a:rPr>
              <a:t>queue &lt;node&gt; q;               </a:t>
            </a:r>
          </a:p>
          <a:p>
            <a:pPr marL="0" indent="0">
              <a:buNone/>
            </a:pPr>
            <a:r>
              <a:rPr lang="en-US" altLang="zh-CN" sz="100" dirty="0">
                <a:latin typeface="+mn-ea"/>
              </a:rPr>
              <a:t>    </a:t>
            </a:r>
            <a:r>
              <a:rPr lang="en-US" altLang="zh-CN" sz="100" dirty="0" err="1">
                <a:latin typeface="+mn-ea"/>
              </a:rPr>
              <a:t>q.push</a:t>
            </a:r>
            <a:r>
              <a:rPr lang="en-US" altLang="zh-CN" sz="100" dirty="0">
                <a:latin typeface="+mn-ea"/>
              </a:rPr>
              <a:t>(*E);</a:t>
            </a:r>
          </a:p>
          <a:p>
            <a:pPr marL="0" indent="0">
              <a:buNone/>
            </a:pPr>
            <a:r>
              <a:rPr lang="en-US" altLang="zh-CN" sz="100" dirty="0">
                <a:latin typeface="+mn-ea"/>
              </a:rPr>
              <a:t>    while(</a:t>
            </a:r>
            <a:r>
              <a:rPr lang="en-US" altLang="zh-CN" sz="100" dirty="0" err="1">
                <a:latin typeface="+mn-ea"/>
              </a:rPr>
              <a:t>q.size</a:t>
            </a:r>
            <a:r>
              <a:rPr lang="en-US" altLang="zh-CN" sz="100" dirty="0">
                <a:latin typeface="+mn-ea"/>
              </a:rPr>
              <a:t>()){</a:t>
            </a:r>
          </a:p>
          <a:p>
            <a:pPr marL="0" indent="0">
              <a:buNone/>
            </a:pPr>
            <a:r>
              <a:rPr lang="en-US" altLang="zh-CN" sz="100" dirty="0">
                <a:latin typeface="+mn-ea"/>
              </a:rPr>
              <a:t>        node *</a:t>
            </a:r>
            <a:r>
              <a:rPr lang="en-US" altLang="zh-CN" sz="100" dirty="0" err="1">
                <a:latin typeface="+mn-ea"/>
              </a:rPr>
              <a:t>tmp</a:t>
            </a:r>
            <a:r>
              <a:rPr lang="en-US" altLang="zh-CN" sz="100" dirty="0"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zh-CN" sz="100" dirty="0">
                <a:latin typeface="+mn-ea"/>
              </a:rPr>
              <a:t>        </a:t>
            </a:r>
            <a:r>
              <a:rPr lang="en-US" altLang="zh-CN" sz="100" dirty="0" err="1">
                <a:latin typeface="+mn-ea"/>
              </a:rPr>
              <a:t>tmp</a:t>
            </a:r>
            <a:r>
              <a:rPr lang="en-US" altLang="zh-CN" sz="100" dirty="0">
                <a:latin typeface="+mn-ea"/>
              </a:rPr>
              <a:t> = &amp;(</a:t>
            </a:r>
            <a:r>
              <a:rPr lang="en-US" altLang="zh-CN" sz="100" dirty="0" err="1">
                <a:latin typeface="+mn-ea"/>
              </a:rPr>
              <a:t>q.front</a:t>
            </a:r>
            <a:r>
              <a:rPr lang="en-US" altLang="zh-CN" sz="100" dirty="0">
                <a:latin typeface="+mn-ea"/>
              </a:rPr>
              <a:t>());  </a:t>
            </a:r>
          </a:p>
          <a:p>
            <a:pPr marL="0" indent="0">
              <a:buNone/>
            </a:pPr>
            <a:r>
              <a:rPr lang="en-US" altLang="zh-CN" sz="100" dirty="0">
                <a:latin typeface="+mn-ea"/>
              </a:rPr>
              <a:t>        </a:t>
            </a:r>
            <a:r>
              <a:rPr lang="en-US" altLang="zh-CN" sz="100" dirty="0" err="1">
                <a:latin typeface="+mn-ea"/>
              </a:rPr>
              <a:t>cout</a:t>
            </a:r>
            <a:r>
              <a:rPr lang="en-US" altLang="zh-CN" sz="100" dirty="0">
                <a:latin typeface="+mn-ea"/>
              </a:rPr>
              <a:t> &lt;&lt; </a:t>
            </a:r>
            <a:r>
              <a:rPr lang="en-US" altLang="zh-CN" sz="100" dirty="0" err="1">
                <a:latin typeface="+mn-ea"/>
              </a:rPr>
              <a:t>tmp</a:t>
            </a:r>
            <a:r>
              <a:rPr lang="en-US" altLang="zh-CN" sz="100" dirty="0">
                <a:latin typeface="+mn-ea"/>
              </a:rPr>
              <a:t>-&gt;value &lt;&lt; " ";            //</a:t>
            </a:r>
            <a:r>
              <a:rPr lang="zh-CN" altLang="en-US" sz="100" dirty="0">
                <a:latin typeface="+mn-ea"/>
              </a:rPr>
              <a:t>打印队头</a:t>
            </a:r>
          </a:p>
          <a:p>
            <a:pPr marL="0" indent="0">
              <a:buNone/>
            </a:pPr>
            <a:r>
              <a:rPr lang="zh-CN" altLang="en-US" sz="100" dirty="0">
                <a:latin typeface="+mn-ea"/>
              </a:rPr>
              <a:t>        </a:t>
            </a:r>
            <a:r>
              <a:rPr lang="en-US" altLang="zh-CN" sz="100" dirty="0" err="1">
                <a:latin typeface="+mn-ea"/>
              </a:rPr>
              <a:t>q.pop</a:t>
            </a:r>
            <a:r>
              <a:rPr lang="en-US" altLang="zh-CN" sz="100" dirty="0">
                <a:latin typeface="+mn-ea"/>
              </a:rPr>
              <a:t>();                              //</a:t>
            </a:r>
            <a:r>
              <a:rPr lang="zh-CN" altLang="en-US" sz="100" dirty="0">
                <a:latin typeface="+mn-ea"/>
              </a:rPr>
              <a:t>去掉队头</a:t>
            </a:r>
          </a:p>
          <a:p>
            <a:pPr marL="0" indent="0">
              <a:buNone/>
            </a:pPr>
            <a:r>
              <a:rPr lang="zh-CN" altLang="en-US" sz="100" dirty="0">
                <a:latin typeface="+mn-ea"/>
              </a:rPr>
              <a:t>        </a:t>
            </a:r>
            <a:r>
              <a:rPr lang="en-US" altLang="zh-CN" sz="100" dirty="0">
                <a:latin typeface="+mn-ea"/>
              </a:rPr>
              <a:t>if(</a:t>
            </a:r>
            <a:r>
              <a:rPr lang="en-US" altLang="zh-CN" sz="100" dirty="0" err="1">
                <a:latin typeface="+mn-ea"/>
              </a:rPr>
              <a:t>tmp</a:t>
            </a:r>
            <a:r>
              <a:rPr lang="en-US" altLang="zh-CN" sz="100" dirty="0">
                <a:latin typeface="+mn-ea"/>
              </a:rPr>
              <a:t>-&gt;l) </a:t>
            </a:r>
            <a:r>
              <a:rPr lang="en-US" altLang="zh-CN" sz="100" dirty="0" err="1">
                <a:latin typeface="+mn-ea"/>
              </a:rPr>
              <a:t>q.push</a:t>
            </a:r>
            <a:r>
              <a:rPr lang="en-US" altLang="zh-CN" sz="100" dirty="0">
                <a:latin typeface="+mn-ea"/>
              </a:rPr>
              <a:t>(*(</a:t>
            </a:r>
            <a:r>
              <a:rPr lang="en-US" altLang="zh-CN" sz="100" dirty="0" err="1">
                <a:latin typeface="+mn-ea"/>
              </a:rPr>
              <a:t>tmp</a:t>
            </a:r>
            <a:r>
              <a:rPr lang="en-US" altLang="zh-CN" sz="100" dirty="0">
                <a:latin typeface="+mn-ea"/>
              </a:rPr>
              <a:t>-&gt;l));         //</a:t>
            </a:r>
            <a:r>
              <a:rPr lang="zh-CN" altLang="en-US" sz="100" dirty="0">
                <a:latin typeface="+mn-ea"/>
              </a:rPr>
              <a:t>左孩子入队</a:t>
            </a:r>
          </a:p>
          <a:p>
            <a:pPr marL="0" indent="0">
              <a:buNone/>
            </a:pPr>
            <a:r>
              <a:rPr lang="zh-CN" altLang="en-US" sz="100" dirty="0">
                <a:latin typeface="+mn-ea"/>
              </a:rPr>
              <a:t>        </a:t>
            </a:r>
            <a:r>
              <a:rPr lang="en-US" altLang="zh-CN" sz="100" dirty="0">
                <a:latin typeface="+mn-ea"/>
              </a:rPr>
              <a:t>if(</a:t>
            </a:r>
            <a:r>
              <a:rPr lang="en-US" altLang="zh-CN" sz="100" dirty="0" err="1">
                <a:latin typeface="+mn-ea"/>
              </a:rPr>
              <a:t>tmp</a:t>
            </a:r>
            <a:r>
              <a:rPr lang="en-US" altLang="zh-CN" sz="100" dirty="0">
                <a:latin typeface="+mn-ea"/>
              </a:rPr>
              <a:t>-&gt;r) </a:t>
            </a:r>
            <a:r>
              <a:rPr lang="en-US" altLang="zh-CN" sz="100" dirty="0" err="1">
                <a:latin typeface="+mn-ea"/>
              </a:rPr>
              <a:t>q.push</a:t>
            </a:r>
            <a:r>
              <a:rPr lang="en-US" altLang="zh-CN" sz="100" dirty="0">
                <a:latin typeface="+mn-ea"/>
              </a:rPr>
              <a:t>(*(</a:t>
            </a:r>
            <a:r>
              <a:rPr lang="en-US" altLang="zh-CN" sz="100" dirty="0" err="1">
                <a:latin typeface="+mn-ea"/>
              </a:rPr>
              <a:t>tmp</a:t>
            </a:r>
            <a:r>
              <a:rPr lang="en-US" altLang="zh-CN" sz="100" dirty="0">
                <a:latin typeface="+mn-ea"/>
              </a:rPr>
              <a:t>-&gt;r));         //</a:t>
            </a:r>
            <a:r>
              <a:rPr lang="zh-CN" altLang="en-US" sz="100" dirty="0">
                <a:latin typeface="+mn-ea"/>
              </a:rPr>
              <a:t>右孩子入队</a:t>
            </a:r>
          </a:p>
          <a:p>
            <a:pPr marL="0" indent="0">
              <a:buNone/>
            </a:pPr>
            <a:r>
              <a:rPr lang="zh-CN" altLang="en-US" sz="100" dirty="0">
                <a:latin typeface="+mn-ea"/>
              </a:rPr>
              <a:t>    </a:t>
            </a:r>
            <a:r>
              <a:rPr lang="en-US" altLang="zh-CN" sz="100" dirty="0">
                <a:latin typeface="+mn-ea"/>
              </a:rPr>
              <a:t>}</a:t>
            </a:r>
          </a:p>
          <a:p>
            <a:pPr marL="0" indent="0">
              <a:buNone/>
            </a:pPr>
            <a:r>
              <a:rPr lang="en-US" altLang="zh-CN" sz="100" dirty="0">
                <a:latin typeface="+mn-ea"/>
              </a:rPr>
              <a:t>    </a:t>
            </a:r>
            <a:r>
              <a:rPr lang="en-US" altLang="zh-CN" sz="100" dirty="0" err="1">
                <a:latin typeface="+mn-ea"/>
              </a:rPr>
              <a:t>remove_tree</a:t>
            </a:r>
            <a:r>
              <a:rPr lang="en-US" altLang="zh-CN" sz="100" dirty="0">
                <a:latin typeface="+mn-ea"/>
              </a:rPr>
              <a:t>(E); </a:t>
            </a:r>
          </a:p>
          <a:p>
            <a:pPr marL="0" indent="0">
              <a:buNone/>
            </a:pPr>
            <a:r>
              <a:rPr lang="en-US" altLang="zh-CN" sz="100" dirty="0">
                <a:latin typeface="+mn-ea"/>
              </a:rPr>
              <a:t>    return 0;</a:t>
            </a:r>
          </a:p>
          <a:p>
            <a:pPr marL="0" indent="0">
              <a:buNone/>
            </a:pPr>
            <a:r>
              <a:rPr lang="en-US" altLang="zh-CN" sz="10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602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58"/>
    </mc:Choice>
    <mc:Fallback xmlns="">
      <p:transition spd="slow" advTm="4635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3712" y="116632"/>
            <a:ext cx="5256584" cy="418058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solidFill>
                  <a:srgbClr val="0070C0"/>
                </a:solidFill>
              </a:rPr>
              <a:t>代码</a:t>
            </a:r>
            <a:r>
              <a:rPr lang="en-US" altLang="zh-CN" sz="2800" dirty="0">
                <a:solidFill>
                  <a:srgbClr val="0070C0"/>
                </a:solidFill>
              </a:rPr>
              <a:t>2</a:t>
            </a:r>
            <a:r>
              <a:rPr lang="zh-CN" altLang="en-US" sz="2800" dirty="0">
                <a:solidFill>
                  <a:srgbClr val="0070C0"/>
                </a:solidFill>
              </a:rPr>
              <a:t>：指针版二叉树（队列）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98340" y="320428"/>
            <a:ext cx="8229600" cy="653757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430"/>
              </a:spcBef>
              <a:buNone/>
            </a:pP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main(){</a:t>
            </a:r>
          </a:p>
          <a:p>
            <a:pPr marL="0" indent="0">
              <a:lnSpc>
                <a:spcPct val="100000"/>
              </a:lnSpc>
              <a:spcBef>
                <a:spcPts val="43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node  *A,*B,*C,*D,*E,*F,*G,*H,*I;       //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以下建一棵二叉树</a:t>
            </a:r>
          </a:p>
          <a:p>
            <a:pPr marL="0" indent="0">
              <a:lnSpc>
                <a:spcPct val="100000"/>
              </a:lnSpc>
              <a:spcBef>
                <a:spcPts val="430"/>
              </a:spcBef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A = new node('A'); B = new node('B'); C = new node('C'); </a:t>
            </a:r>
          </a:p>
          <a:p>
            <a:pPr marL="0" indent="0">
              <a:lnSpc>
                <a:spcPct val="100000"/>
              </a:lnSpc>
              <a:spcBef>
                <a:spcPts val="43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D = new node('D'); E = new node('E'); F = new node('F'); </a:t>
            </a:r>
          </a:p>
          <a:p>
            <a:pPr marL="0" indent="0">
              <a:lnSpc>
                <a:spcPct val="100000"/>
              </a:lnSpc>
              <a:spcBef>
                <a:spcPts val="43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G = new node('G'); H = new node('H'); I = new node('I');</a:t>
            </a:r>
          </a:p>
          <a:p>
            <a:pPr marL="0" indent="0">
              <a:lnSpc>
                <a:spcPct val="100000"/>
              </a:lnSpc>
              <a:spcBef>
                <a:spcPts val="43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E-&gt;l = B; E-&gt;r = G;      B-&gt;l = A; B-&gt;r = D;</a:t>
            </a:r>
          </a:p>
          <a:p>
            <a:pPr marL="0" indent="0">
              <a:lnSpc>
                <a:spcPct val="100000"/>
              </a:lnSpc>
              <a:spcBef>
                <a:spcPts val="43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G-&gt;l = F; G-&gt;r = I;      D-&gt;l = C; I-&gt;l = H; //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以上建了一棵二叉树</a:t>
            </a:r>
          </a:p>
          <a:p>
            <a:pPr marL="0" indent="0">
              <a:lnSpc>
                <a:spcPct val="100000"/>
              </a:lnSpc>
              <a:spcBef>
                <a:spcPts val="430"/>
              </a:spcBef>
              <a:buNone/>
            </a:pP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430"/>
              </a:spcBef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queue &lt;node&gt; q;               </a:t>
            </a:r>
          </a:p>
          <a:p>
            <a:pPr marL="0" indent="0">
              <a:lnSpc>
                <a:spcPct val="100000"/>
              </a:lnSpc>
              <a:spcBef>
                <a:spcPts val="43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q.push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(*E);</a:t>
            </a:r>
          </a:p>
          <a:p>
            <a:pPr marL="0" indent="0">
              <a:lnSpc>
                <a:spcPct val="100000"/>
              </a:lnSpc>
              <a:spcBef>
                <a:spcPts val="43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while(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q.size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()){</a:t>
            </a:r>
          </a:p>
          <a:p>
            <a:pPr marL="0" indent="0">
              <a:lnSpc>
                <a:spcPct val="100000"/>
              </a:lnSpc>
              <a:spcBef>
                <a:spcPts val="43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    node *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43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= &amp;(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q.front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());  </a:t>
            </a:r>
          </a:p>
          <a:p>
            <a:pPr marL="0" indent="0">
              <a:lnSpc>
                <a:spcPct val="100000"/>
              </a:lnSpc>
              <a:spcBef>
                <a:spcPts val="43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-&gt;value &lt;&lt; " ";            //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打印队头</a:t>
            </a:r>
          </a:p>
          <a:p>
            <a:pPr marL="0" indent="0">
              <a:lnSpc>
                <a:spcPct val="100000"/>
              </a:lnSpc>
              <a:spcBef>
                <a:spcPts val="430"/>
              </a:spcBef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q.pop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();                              //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去掉队头</a:t>
            </a:r>
          </a:p>
          <a:p>
            <a:pPr marL="0" indent="0">
              <a:lnSpc>
                <a:spcPct val="100000"/>
              </a:lnSpc>
              <a:spcBef>
                <a:spcPts val="430"/>
              </a:spcBef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if(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-&gt;l)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q.push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(*(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-&gt;l));         //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左孩子入队</a:t>
            </a:r>
          </a:p>
          <a:p>
            <a:pPr marL="0" indent="0">
              <a:lnSpc>
                <a:spcPct val="100000"/>
              </a:lnSpc>
              <a:spcBef>
                <a:spcPts val="430"/>
              </a:spcBef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if(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-&gt;r)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q.push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(*(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tmp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-&gt;r));         //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右孩子入队</a:t>
            </a:r>
          </a:p>
          <a:p>
            <a:pPr marL="0" indent="0">
              <a:lnSpc>
                <a:spcPct val="100000"/>
              </a:lnSpc>
              <a:spcBef>
                <a:spcPts val="430"/>
              </a:spcBef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430"/>
              </a:spcBef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remove_tree</a:t>
            </a: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(E); </a:t>
            </a:r>
          </a:p>
          <a:p>
            <a:pPr marL="0" indent="0">
              <a:lnSpc>
                <a:spcPct val="100000"/>
              </a:lnSpc>
              <a:spcBef>
                <a:spcPts val="43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</a:p>
          <a:p>
            <a:pPr marL="0" indent="0">
              <a:lnSpc>
                <a:spcPct val="100000"/>
              </a:lnSpc>
              <a:spcBef>
                <a:spcPts val="430"/>
              </a:spcBef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545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759"/>
    </mc:Choice>
    <mc:Fallback xmlns="">
      <p:transition spd="slow" advTm="67759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BFS</a:t>
            </a:r>
            <a:r>
              <a:rPr lang="zh-CN" altLang="en-US" sz="3200" dirty="0">
                <a:solidFill>
                  <a:srgbClr val="0070C0"/>
                </a:solidFill>
              </a:rPr>
              <a:t>应用场景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468760"/>
          </a:xfrm>
        </p:spPr>
        <p:txBody>
          <a:bodyPr/>
          <a:lstStyle/>
          <a:p>
            <a:r>
              <a:rPr lang="en-US" altLang="zh-CN" sz="2400" dirty="0"/>
              <a:t>BFS</a:t>
            </a:r>
            <a:r>
              <a:rPr lang="zh-CN" altLang="en-US" sz="2400" dirty="0"/>
              <a:t>是逐层扩散的，非常符合在图上计算最短路径，先扩散到的节点，离根节点更近。</a:t>
            </a:r>
            <a:endParaRPr lang="en-US" altLang="zh-CN" sz="2400" dirty="0"/>
          </a:p>
          <a:p>
            <a:r>
              <a:rPr lang="zh-CN" altLang="en-US" sz="2400" dirty="0"/>
              <a:t>很多最短路径算法，都是在</a:t>
            </a:r>
            <a:r>
              <a:rPr lang="en-US" altLang="zh-CN" sz="2400" dirty="0"/>
              <a:t>BFS</a:t>
            </a:r>
            <a:r>
              <a:rPr lang="zh-CN" altLang="en-US" sz="2400" dirty="0"/>
              <a:t>上发展出来的。</a:t>
            </a:r>
            <a:endParaRPr lang="en-US" sz="2400" dirty="0"/>
          </a:p>
        </p:txBody>
      </p:sp>
      <p:pic>
        <p:nvPicPr>
          <p:cNvPr id="18434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389327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70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65"/>
    </mc:Choice>
    <mc:Fallback xmlns="">
      <p:transition spd="slow" advTm="36665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的代码比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更简短。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的主要操作：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戳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DFS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序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树深度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子树节点数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中序输出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先序输出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后序输出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846584" y="33265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kern="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3600" kern="0" dirty="0">
                <a:solidFill>
                  <a:srgbClr val="FF0000"/>
                </a:solidFill>
                <a:latin typeface="+mn-ea"/>
              </a:rPr>
              <a:t>DFS</a:t>
            </a:r>
            <a:r>
              <a:rPr lang="zh-CN" altLang="en-US" sz="3600" kern="0" dirty="0">
                <a:solidFill>
                  <a:srgbClr val="FF0000"/>
                </a:solidFill>
                <a:latin typeface="+mn-ea"/>
              </a:rPr>
              <a:t>的常见操作和代码实现</a:t>
            </a:r>
            <a:endParaRPr lang="en-US" altLang="zh-CN" sz="3600" kern="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629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59"/>
    </mc:Choice>
    <mc:Fallback xmlns="">
      <p:transition spd="slow" advTm="4415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4000" dirty="0">
                <a:solidFill>
                  <a:srgbClr val="FF0000"/>
                </a:solidFill>
                <a:latin typeface="+mn-ea"/>
              </a:rPr>
              <a:t> 搜索简介</a:t>
            </a:r>
            <a:endParaRPr lang="en-US" altLang="zh-CN" sz="4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9596" y="1417639"/>
            <a:ext cx="7272808" cy="30229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搜索，是“暴力法”算法思想的具体实现。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搜索是“通用”的方法。一个问题，如果比较难，那么先尝试一下搜索，或许能启发出更好的算法。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竞赛时遇到不会的难题，用搜索提交一下，说不定判题数据很弱，就</a:t>
            </a:r>
            <a:r>
              <a:rPr lang="en-US" altLang="zh-CN" sz="2400" dirty="0"/>
              <a:t>AC</a:t>
            </a:r>
            <a:r>
              <a:rPr lang="zh-CN" altLang="en-US" sz="2400" dirty="0"/>
              <a:t>了！</a:t>
            </a:r>
          </a:p>
        </p:txBody>
      </p:sp>
      <p:pic>
        <p:nvPicPr>
          <p:cNvPr id="4100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4077072"/>
            <a:ext cx="2034163" cy="203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66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20"/>
    </mc:Choice>
    <mc:Fallback xmlns="">
      <p:transition spd="slow" advTm="3942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9929" y="397482"/>
            <a:ext cx="3745632" cy="1325563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DFS:</a:t>
            </a:r>
            <a:r>
              <a:rPr lang="zh-CN" altLang="en-US" sz="3200" dirty="0">
                <a:solidFill>
                  <a:srgbClr val="0070C0"/>
                </a:solidFill>
              </a:rPr>
              <a:t>时间戳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252736"/>
          </a:xfrm>
        </p:spPr>
        <p:txBody>
          <a:bodyPr/>
          <a:lstStyle/>
          <a:p>
            <a:r>
              <a:rPr lang="en-US" sz="2400" dirty="0" err="1"/>
              <a:t>dfn</a:t>
            </a:r>
            <a:r>
              <a:rPr lang="en-US" sz="2400" dirty="0"/>
              <a:t>[E]=1; </a:t>
            </a:r>
            <a:r>
              <a:rPr lang="en-US" sz="2400" dirty="0" err="1"/>
              <a:t>dfn</a:t>
            </a:r>
            <a:r>
              <a:rPr lang="en-US" sz="2400" dirty="0"/>
              <a:t>[B]=2; </a:t>
            </a:r>
            <a:r>
              <a:rPr lang="en-US" sz="2400" dirty="0" err="1"/>
              <a:t>dfn</a:t>
            </a:r>
            <a:r>
              <a:rPr lang="en-US" sz="2400" dirty="0"/>
              <a:t>[A]=3; </a:t>
            </a:r>
            <a:r>
              <a:rPr lang="en-US" sz="2400" dirty="0" err="1"/>
              <a:t>dfn</a:t>
            </a:r>
            <a:r>
              <a:rPr lang="en-US" sz="2400" dirty="0"/>
              <a:t>[D]=4; </a:t>
            </a:r>
            <a:r>
              <a:rPr lang="en-US" sz="2400" dirty="0" err="1"/>
              <a:t>dfn</a:t>
            </a:r>
            <a:r>
              <a:rPr lang="en-US" sz="2400" dirty="0"/>
              <a:t>[C]=5;</a:t>
            </a:r>
          </a:p>
          <a:p>
            <a:r>
              <a:rPr lang="en-US" sz="2400" dirty="0" err="1"/>
              <a:t>dfn</a:t>
            </a:r>
            <a:r>
              <a:rPr lang="en-US" sz="2400" dirty="0"/>
              <a:t>[G]=6; </a:t>
            </a:r>
            <a:r>
              <a:rPr lang="en-US" sz="2400" dirty="0" err="1"/>
              <a:t>dfn</a:t>
            </a:r>
            <a:r>
              <a:rPr lang="en-US" sz="2400" dirty="0"/>
              <a:t>[F]=7; </a:t>
            </a:r>
            <a:r>
              <a:rPr lang="en-US" sz="2400" dirty="0" err="1"/>
              <a:t>dfn</a:t>
            </a:r>
            <a:r>
              <a:rPr lang="en-US" sz="2400" dirty="0"/>
              <a:t>[I]=8; </a:t>
            </a:r>
            <a:r>
              <a:rPr lang="en-US" sz="2400" dirty="0" err="1"/>
              <a:t>dfn</a:t>
            </a:r>
            <a:r>
              <a:rPr lang="en-US" sz="2400" dirty="0"/>
              <a:t>[H]=9。</a:t>
            </a:r>
          </a:p>
        </p:txBody>
      </p:sp>
      <p:pic>
        <p:nvPicPr>
          <p:cNvPr id="17410" name="Picture 2" descr="https://img-blog.csdnimg.cn/20200302120105623.jpg?x-oss-process=image/watermark,type_ZmFuZ3poZW5naGVpdGk,shadow_10,text_aHR0cHM6Ly9ibG9nLmNzZG4ubmV0L3dlaXhpbl80MzkxNDU5Mw==,size_16,color_FFFFFF,t_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3066097"/>
            <a:ext cx="4700414" cy="323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152300" y="2861075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19736" y="386104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49712" y="4797153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52300" y="4683281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079776" y="566124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248128" y="3789041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15980" y="4683280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930034" y="4683280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055904" y="5517233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777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832"/>
    </mc:Choice>
    <mc:Fallback xmlns="">
      <p:transition spd="slow" advTm="748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DFS:</a:t>
            </a:r>
            <a:r>
              <a:rPr lang="zh-CN" altLang="en-US" sz="3200" dirty="0">
                <a:solidFill>
                  <a:srgbClr val="0070C0"/>
                </a:solidFill>
              </a:rPr>
              <a:t>时间戳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dfn_order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father){      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if(father != -1){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dfn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[father] = ++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dfn_timer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("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dfn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[%c]=%d; ", node[father].value,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dfn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[father]);    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打印访问节点的时间戳</a:t>
            </a: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dfn_order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(node[father].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lchild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dfn_order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(node[father].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rchild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);        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946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11"/>
    </mc:Choice>
    <mc:Fallback xmlns="">
      <p:transition spd="slow" advTm="4641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70C0"/>
                </a:solidFill>
              </a:rPr>
              <a:t>DFS: </a:t>
            </a:r>
            <a:r>
              <a:rPr lang="zh-CN" altLang="en-US" sz="3600" dirty="0">
                <a:solidFill>
                  <a:srgbClr val="0070C0"/>
                </a:solidFill>
              </a:rPr>
              <a:t>序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7880" y="1163217"/>
            <a:ext cx="8229600" cy="1944179"/>
          </a:xfrm>
        </p:spPr>
        <p:txBody>
          <a:bodyPr/>
          <a:lstStyle/>
          <a:p>
            <a:r>
              <a:rPr lang="zh-CN" altLang="en-US" sz="2400" dirty="0"/>
              <a:t>在递归时，每个节点会来回访问</a:t>
            </a:r>
            <a:r>
              <a:rPr lang="en-US" altLang="zh-CN" sz="2400" dirty="0"/>
              <a:t>2</a:t>
            </a:r>
            <a:r>
              <a:rPr lang="zh-CN" altLang="en-US" sz="2400" dirty="0"/>
              <a:t>次，即第</a:t>
            </a:r>
            <a:r>
              <a:rPr lang="en-US" altLang="zh-CN" sz="2400" dirty="0"/>
              <a:t>1</a:t>
            </a:r>
            <a:r>
              <a:rPr lang="zh-CN" altLang="en-US" sz="2400" dirty="0"/>
              <a:t>次访问和第</a:t>
            </a:r>
            <a:r>
              <a:rPr lang="en-US" altLang="zh-CN" sz="2400" dirty="0"/>
              <a:t>2</a:t>
            </a:r>
            <a:r>
              <a:rPr lang="zh-CN" altLang="en-US" sz="2400" dirty="0"/>
              <a:t>次回溯。</a:t>
            </a:r>
            <a:r>
              <a:rPr lang="pt-BR" sz="2400" dirty="0"/>
              <a:t>{E B A A D C C D B G F F I H H I G E}</a:t>
            </a:r>
          </a:p>
          <a:p>
            <a:r>
              <a:rPr lang="zh-CN" altLang="en-US" sz="2400" dirty="0"/>
              <a:t>特点：每个节点出现</a:t>
            </a:r>
            <a:r>
              <a:rPr lang="en-US" altLang="zh-CN" sz="2400" dirty="0"/>
              <a:t>2</a:t>
            </a:r>
            <a:r>
              <a:rPr lang="zh-CN" altLang="en-US" sz="2400" dirty="0"/>
              <a:t>次，被这</a:t>
            </a:r>
            <a:r>
              <a:rPr lang="en-US" altLang="zh-CN" sz="2400" dirty="0"/>
              <a:t>2</a:t>
            </a:r>
            <a:r>
              <a:rPr lang="zh-CN" altLang="en-US" sz="2400" dirty="0"/>
              <a:t>次包围起来的，是以它为父节点的一棵子树。例如 </a:t>
            </a:r>
            <a:r>
              <a:rPr lang="en-US" altLang="zh-CN" sz="2400" dirty="0"/>
              <a:t>{B A </a:t>
            </a:r>
            <a:r>
              <a:rPr lang="en-US" altLang="zh-CN" sz="2400" dirty="0" err="1"/>
              <a:t>A</a:t>
            </a:r>
            <a:r>
              <a:rPr lang="en-US" altLang="zh-CN" sz="2400" dirty="0"/>
              <a:t> D C </a:t>
            </a:r>
            <a:r>
              <a:rPr lang="en-US" altLang="zh-CN" sz="2400" dirty="0" err="1"/>
              <a:t>C</a:t>
            </a:r>
            <a:r>
              <a:rPr lang="en-US" altLang="zh-CN" sz="2400" dirty="0"/>
              <a:t> D B}</a:t>
            </a:r>
            <a:r>
              <a:rPr lang="zh-CN" altLang="en-US" sz="2400" dirty="0"/>
              <a:t>，是</a:t>
            </a:r>
            <a:r>
              <a:rPr lang="en-US" altLang="zh-CN" sz="2400" dirty="0"/>
              <a:t>B</a:t>
            </a:r>
            <a:r>
              <a:rPr lang="zh-CN" altLang="en-US" sz="2400" dirty="0"/>
              <a:t>为父节点的一棵子树。</a:t>
            </a:r>
            <a:endParaRPr lang="en-US" sz="1800" dirty="0"/>
          </a:p>
        </p:txBody>
      </p:sp>
      <p:pic>
        <p:nvPicPr>
          <p:cNvPr id="17410" name="Picture 2" descr="https://img-blog.csdnimg.cn/20200302120105623.jpg?x-oss-process=image/watermark,type_ZmFuZ3poZW5naGVpdGk,shadow_10,text_aHR0cHM6Ly9ibG9nLmNzZG4ubmV0L3dlaXhpbl80MzkxNDU5Mw==,size_16,color_FFFFFF,t_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3066097"/>
            <a:ext cx="4700414" cy="323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152300" y="2861075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91744" y="386104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99656" y="4797153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19736" y="505556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93822" y="4806901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151784" y="566124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799856" y="591966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152300" y="505556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439816" y="419147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384032" y="400506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25809" y="475585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28048" y="512757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12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76120" y="485829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25528" y="564068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08168" y="591966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15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64775" y="505556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16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320136" y="4221089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17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879976" y="3140969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18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805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369"/>
    </mc:Choice>
    <mc:Fallback xmlns="">
      <p:transition spd="slow" advTm="132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5640" y="332656"/>
            <a:ext cx="3457600" cy="1325563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70C0"/>
                </a:solidFill>
              </a:rPr>
              <a:t>DFS: </a:t>
            </a:r>
            <a:r>
              <a:rPr lang="zh-CN" altLang="en-US" sz="3600" dirty="0">
                <a:solidFill>
                  <a:srgbClr val="0070C0"/>
                </a:solidFill>
              </a:rPr>
              <a:t>序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1417639"/>
            <a:ext cx="9011344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visit_timer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= 0;     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visit_order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father){     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打印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序</a:t>
            </a: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if(father != -1){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("visit[%c]=%d; ", node[father].value, ++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visit_timer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);  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打印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序：第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次访问节点 </a:t>
            </a: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visit_order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(node[father].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lchild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visit_order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(node[father].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rchild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("visit[%c]=%d; ", node[father].value, ++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visit_timer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);  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打印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序：第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次回溯</a:t>
            </a: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21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23"/>
    </mc:Choice>
    <mc:Fallback xmlns="">
      <p:transition spd="slow" advTm="38023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16916" y="133966"/>
            <a:ext cx="2952328" cy="1325563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</a:rPr>
              <a:t>DFS: </a:t>
            </a:r>
            <a:r>
              <a:rPr lang="zh-CN" altLang="en-US" sz="3600" dirty="0">
                <a:solidFill>
                  <a:srgbClr val="0070C0"/>
                </a:solidFill>
              </a:rPr>
              <a:t>深度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7880" y="1163217"/>
            <a:ext cx="8229600" cy="1944179"/>
          </a:xfrm>
        </p:spPr>
        <p:txBody>
          <a:bodyPr/>
          <a:lstStyle/>
          <a:p>
            <a:r>
              <a:rPr lang="zh-CN" altLang="en-US" sz="2400" dirty="0"/>
              <a:t>从根节点往子树</a:t>
            </a:r>
            <a:r>
              <a:rPr lang="en-US" altLang="zh-CN" sz="2400" dirty="0"/>
              <a:t>DFS</a:t>
            </a:r>
            <a:r>
              <a:rPr lang="zh-CN" altLang="en-US" sz="2400" dirty="0"/>
              <a:t>，每个节点第一次被访问时，深度加</a:t>
            </a:r>
            <a:r>
              <a:rPr lang="en-US" altLang="zh-CN" sz="2400" dirty="0"/>
              <a:t>1</a:t>
            </a:r>
            <a:r>
              <a:rPr lang="zh-CN" altLang="en-US" sz="2400" dirty="0"/>
              <a:t>，从这个节点回溯时，深度减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000" dirty="0">
                <a:latin typeface="+mn-ea"/>
              </a:rPr>
              <a:t>deep[E]=1; deep[B]=2; deep[A]=3; deep[D]=3; deep[C]=4; deep[G]=2; deep[F]=3; deep[I]=3; deep[H]=4</a:t>
            </a:r>
            <a:r>
              <a:rPr lang="zh-CN" altLang="en-US" sz="2000" dirty="0">
                <a:latin typeface="+mn-ea"/>
              </a:rPr>
              <a:t>。</a:t>
            </a:r>
            <a:endParaRPr lang="en-US" sz="1600" dirty="0">
              <a:latin typeface="+mn-ea"/>
            </a:endParaRPr>
          </a:p>
        </p:txBody>
      </p:sp>
      <p:pic>
        <p:nvPicPr>
          <p:cNvPr id="17410" name="Picture 2" descr="https://img-blog.csdnimg.cn/20200302120105623.jpg?x-oss-process=image/watermark,type_ZmFuZ3poZW5naGVpdGk,shadow_10,text_aHR0cHM6Ly9ibG9nLmNzZG4ubmV0L3dlaXhpbl80MzkxNDU5Mw==,size_16,color_FFFFFF,t_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3066097"/>
            <a:ext cx="4700414" cy="323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152300" y="2861075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91744" y="386104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99656" y="4797153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93822" y="4806901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51784" y="566124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28048" y="400506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79976" y="475585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92144" y="485829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32104" y="564068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854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09"/>
    </mc:Choice>
    <mc:Fallback xmlns="">
      <p:transition spd="slow" advTm="662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1" grpId="0"/>
      <p:bldP spid="15" grpId="0"/>
      <p:bldP spid="16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DFS: </a:t>
            </a:r>
            <a:r>
              <a:rPr lang="zh-CN" altLang="en-US" sz="3200" dirty="0">
                <a:solidFill>
                  <a:srgbClr val="0070C0"/>
                </a:solidFill>
              </a:rPr>
              <a:t>深度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7880" y="1163216"/>
            <a:ext cx="8592616" cy="59381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deep[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maxn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 = {0};           //deep[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是节点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的深度</a:t>
            </a:r>
          </a:p>
          <a:p>
            <a:pPr marL="0" indent="0"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deep_timer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= 0;         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deep_node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father){      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if(father != -1){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deep[father] = ++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deep_timer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("deep[%c]=%d; ",node[father].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value,deep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[father]);    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打印树的深度，第一次访问时，深度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+1 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deep_node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(node[father].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lchild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deep_node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(node[father].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rchild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deep_timer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--;        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回溯时，深度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124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77"/>
    </mc:Choice>
    <mc:Fallback xmlns="">
      <p:transition spd="slow" advTm="22977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3832" y="291673"/>
            <a:ext cx="4834880" cy="95772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DFS: </a:t>
            </a:r>
            <a:r>
              <a:rPr lang="zh-CN" altLang="en-US" sz="3200" dirty="0">
                <a:solidFill>
                  <a:srgbClr val="0070C0"/>
                </a:solidFill>
              </a:rPr>
              <a:t>子树结点总数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7880" y="1163217"/>
            <a:ext cx="8229600" cy="1377134"/>
          </a:xfrm>
        </p:spPr>
        <p:txBody>
          <a:bodyPr/>
          <a:lstStyle/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例如，以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为父节点的子树，共有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个节点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{A B C D}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。只需要简单地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DFS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一次就能完成，每个节点的数量等于它的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个子树的数量相加，再加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，即加它自己。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0" name="Picture 2" descr="https://img-blog.csdnimg.cn/20200302120105623.jpg?x-oss-process=image/watermark,type_ZmFuZ3poZW5naGVpdGk,shadow_10,text_aHR0cHM6Ly9ibG9nLmNzZG4ubmV0L3dlaXhpbl80MzkxNDU5Mw==,size_16,color_FFFFFF,t_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3066097"/>
            <a:ext cx="4700414" cy="323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152300" y="2861075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9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91744" y="386104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99656" y="4797153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3822" y="4806901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51784" y="566124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28048" y="400506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79976" y="475585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92144" y="485829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32104" y="564068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700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72"/>
    </mc:Choice>
    <mc:Fallback xmlns="">
      <p:transition spd="slow" advTm="546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1" grpId="0"/>
      <p:bldP spid="15" grpId="0"/>
      <p:bldP spid="16" grpId="0"/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77880" cy="1325563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DFS: </a:t>
            </a:r>
            <a:r>
              <a:rPr lang="zh-CN" altLang="en-US" sz="3200" dirty="0">
                <a:solidFill>
                  <a:srgbClr val="0070C0"/>
                </a:solidFill>
              </a:rPr>
              <a:t>子树结点总数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num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maxn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] = {0};  //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num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是以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为父亲的子树上的节点总数</a:t>
            </a:r>
          </a:p>
          <a:p>
            <a:pPr marL="0" indent="0">
              <a:buNone/>
            </a:pP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num_node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father){          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if(father == -1)  return 0;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else{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num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[father] =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num_node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(node[father].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lchild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) + 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num_node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(node[father].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rchild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) + 1; 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("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num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[%c]=%d; ", node[father].value,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num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[father]);  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打印数量</a:t>
            </a: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num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[father];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143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43"/>
    </mc:Choice>
    <mc:Fallback xmlns="">
      <p:transition spd="slow" advTm="34343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1596" y="285753"/>
            <a:ext cx="4249688" cy="1325563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DFS: </a:t>
            </a:r>
            <a:r>
              <a:rPr lang="zh-CN" altLang="en-US" sz="3200" dirty="0">
                <a:solidFill>
                  <a:srgbClr val="0070C0"/>
                </a:solidFill>
              </a:rPr>
              <a:t>先（父）序序列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0940" y="1430907"/>
            <a:ext cx="8229600" cy="614911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先根结点，再左右子节点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pt-BR" dirty="0">
                <a:latin typeface="宋体" panose="02010600030101010101" pitchFamily="2" charset="-122"/>
                <a:ea typeface="宋体" panose="02010600030101010101" pitchFamily="2" charset="-122"/>
              </a:rPr>
              <a:t>pre order:  E B A D C G F I H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7410" name="Picture 2" descr="https://img-blog.csdnimg.cn/20200302120105623.jpg?x-oss-process=image/watermark,type_ZmFuZ3poZW5naGVpdGk,shadow_10,text_aHR0cHM6Ly9ibG9nLmNzZG4ubmV0L3dlaXhpbl80MzkxNDU5Mw==,size_16,color_FFFFFF,t_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3066097"/>
            <a:ext cx="4700414" cy="323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152300" y="2861075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91744" y="386104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99656" y="4797153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3822" y="4806901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51784" y="566124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28048" y="400506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79976" y="475585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92144" y="485829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32104" y="564068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9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67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735"/>
    </mc:Choice>
    <mc:Fallback xmlns="">
      <p:transition spd="slow" advTm="747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1" grpId="0"/>
      <p:bldP spid="15" grpId="0"/>
      <p:bldP spid="16" grpId="0"/>
      <p:bldP spid="18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DFS: </a:t>
            </a:r>
            <a:r>
              <a:rPr lang="zh-CN" altLang="en-US" sz="3200" dirty="0">
                <a:solidFill>
                  <a:srgbClr val="0070C0"/>
                </a:solidFill>
              </a:rPr>
              <a:t>先序序列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196951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>
                <a:latin typeface="宋体" panose="02010600030101010101" pitchFamily="2" charset="-122"/>
                <a:ea typeface="宋体" panose="02010600030101010101" pitchFamily="2" charset="-122"/>
              </a:rPr>
              <a:t>void preorder (int father){             //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求先序序列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pt-BR" sz="2400" dirty="0">
                <a:latin typeface="宋体" panose="02010600030101010101" pitchFamily="2" charset="-122"/>
                <a:ea typeface="宋体" panose="02010600030101010101" pitchFamily="2" charset="-122"/>
              </a:rPr>
              <a:t>if(father != -1){</a:t>
            </a:r>
          </a:p>
          <a:p>
            <a:pPr marL="0" indent="0">
              <a:buNone/>
            </a:pPr>
            <a:r>
              <a:rPr lang="pt-BR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cout &lt;&lt; node[father].value &lt;&lt;" ";//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先序输出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pt-BR" sz="2400" dirty="0">
                <a:latin typeface="宋体" panose="02010600030101010101" pitchFamily="2" charset="-122"/>
                <a:ea typeface="宋体" panose="02010600030101010101" pitchFamily="2" charset="-122"/>
              </a:rPr>
              <a:t>preorder (node[father].lchild);</a:t>
            </a:r>
          </a:p>
          <a:p>
            <a:pPr marL="0" indent="0">
              <a:buNone/>
            </a:pPr>
            <a:r>
              <a:rPr lang="pt-BR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preorder (node[father].rchild);</a:t>
            </a:r>
          </a:p>
          <a:p>
            <a:pPr marL="0" indent="0">
              <a:buNone/>
            </a:pPr>
            <a:r>
              <a:rPr lang="pt-BR" sz="2400" dirty="0"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</a:p>
          <a:p>
            <a:pPr marL="0" indent="0">
              <a:buNone/>
            </a:pPr>
            <a:r>
              <a:rPr lang="pt-BR" sz="24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13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69"/>
    </mc:Choice>
    <mc:Fallback xmlns="">
      <p:transition spd="slow" advTm="3146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12289"/>
          <p:cNvSpPr txBox="1">
            <a:spLocks noChangeArrowheads="1"/>
          </p:cNvSpPr>
          <p:nvPr/>
        </p:nvSpPr>
        <p:spPr bwMode="auto">
          <a:xfrm>
            <a:off x="2854326" y="655639"/>
            <a:ext cx="64801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600" b="1" dirty="0">
                <a:solidFill>
                  <a:srgbClr val="0070C0"/>
                </a:solidFill>
                <a:latin typeface="黑体" panose="02010609060101010101" pitchFamily="49" charset="-122"/>
              </a:rPr>
              <a:t>蛮力的技术：搜索</a:t>
            </a:r>
            <a:r>
              <a:rPr lang="zh-CN" altLang="en-US" sz="36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19458" name="Picture 4" descr="https://timgsa.baidu.com/timg?image&amp;quality=80&amp;size=b9999_10000&amp;sec=1552544870070&amp;di=281848656633c0088dfb5ce3fe9837bb&amp;imgtype=jpg&amp;src=http%3A%2F%2Fimg4.imgtn.bdimg.com%2Fit%2Fu%3D3019335809%2C2194798035%26fm%3D214%26gp%3D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3966156"/>
            <a:ext cx="3672408" cy="24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279576" y="1772817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暴力法（</a:t>
            </a:r>
            <a:r>
              <a:rPr lang="en-US" altLang="zh-CN" sz="2400" dirty="0"/>
              <a:t>Brute force</a:t>
            </a:r>
            <a:r>
              <a:rPr lang="zh-CN" altLang="en-US" sz="2400" dirty="0"/>
              <a:t>，又译为蛮力法）。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把所有可能性都列举出来，一一验证。</a:t>
            </a:r>
            <a:r>
              <a:rPr lang="zh-CN" altLang="en-US" sz="2400" dirty="0">
                <a:solidFill>
                  <a:srgbClr val="FF0000"/>
                </a:solidFill>
              </a:rPr>
              <a:t>简单直接！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利用计算机强大的计算能力和存储能力。</a:t>
            </a:r>
          </a:p>
        </p:txBody>
      </p:sp>
      <p:pic>
        <p:nvPicPr>
          <p:cNvPr id="6" name="图片 1" descr="路障1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393" y="3888543"/>
            <a:ext cx="3466675" cy="259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27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32"/>
    </mc:Choice>
    <mc:Fallback xmlns="">
      <p:transition spd="slow" advTm="35632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8122" y="236652"/>
            <a:ext cx="4314100" cy="1325563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DFS: </a:t>
            </a:r>
            <a:r>
              <a:rPr lang="zh-CN" altLang="en-US" sz="3200" dirty="0">
                <a:solidFill>
                  <a:srgbClr val="0070C0"/>
                </a:solidFill>
              </a:rPr>
              <a:t>中（父）序序列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0940" y="1430907"/>
            <a:ext cx="8229600" cy="1091607"/>
          </a:xfrm>
        </p:spPr>
        <p:txBody>
          <a:bodyPr/>
          <a:lstStyle/>
          <a:p>
            <a:r>
              <a:rPr lang="zh-CN" altLang="en-US" sz="2400" dirty="0"/>
              <a:t>先左子结点，再父节点，最后右子节点</a:t>
            </a:r>
            <a:endParaRPr lang="en-US" altLang="zh-CN" sz="2400" dirty="0"/>
          </a:p>
          <a:p>
            <a:r>
              <a:rPr lang="pt-BR" sz="2400" dirty="0"/>
              <a:t>in order:   A B C D E F G H I</a:t>
            </a:r>
            <a:endParaRPr lang="en-US" sz="2400" dirty="0"/>
          </a:p>
        </p:txBody>
      </p:sp>
      <p:pic>
        <p:nvPicPr>
          <p:cNvPr id="17410" name="Picture 2" descr="https://img-blog.csdnimg.cn/20200302120105623.jpg?x-oss-process=image/watermark,type_ZmFuZ3poZW5naGVpdGk,shadow_10,text_aHR0cHM6Ly9ibG9nLmNzZG4ubmV0L3dlaXhpbl80MzkxNDU5Mw==,size_16,color_FFFFFF,t_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3066097"/>
            <a:ext cx="4700414" cy="323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152300" y="2861075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91744" y="386104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99656" y="4797153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3822" y="4806901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51784" y="566124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28048" y="400506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79976" y="475585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92144" y="485829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9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32104" y="564068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055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286"/>
    </mc:Choice>
    <mc:Fallback xmlns="">
      <p:transition spd="slow" advTm="932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1" grpId="0"/>
      <p:bldP spid="15" grpId="0"/>
      <p:bldP spid="16" grpId="0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DFS: </a:t>
            </a:r>
            <a:r>
              <a:rPr lang="zh-CN" altLang="en-US" sz="3200" dirty="0">
                <a:solidFill>
                  <a:srgbClr val="0070C0"/>
                </a:solidFill>
              </a:rPr>
              <a:t>中序序列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556991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>
                <a:latin typeface="宋体" panose="02010600030101010101" pitchFamily="2" charset="-122"/>
                <a:ea typeface="宋体" panose="02010600030101010101" pitchFamily="2" charset="-122"/>
              </a:rPr>
              <a:t>void inorder (int father){              //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求中序序列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pt-BR" sz="2400" dirty="0">
                <a:latin typeface="宋体" panose="02010600030101010101" pitchFamily="2" charset="-122"/>
                <a:ea typeface="宋体" panose="02010600030101010101" pitchFamily="2" charset="-122"/>
              </a:rPr>
              <a:t>if(father != -1){</a:t>
            </a:r>
          </a:p>
          <a:p>
            <a:pPr marL="0" indent="0">
              <a:buNone/>
            </a:pPr>
            <a:r>
              <a:rPr lang="pt-BR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inorder (node[father].lchild);;</a:t>
            </a:r>
          </a:p>
          <a:p>
            <a:pPr marL="0" indent="0">
              <a:buNone/>
            </a:pPr>
            <a:r>
              <a:rPr lang="pt-BR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cout &lt;&lt; node[father].value &lt;&lt;" ";//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中序输出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pt-BR" sz="2400" dirty="0">
                <a:latin typeface="宋体" panose="02010600030101010101" pitchFamily="2" charset="-122"/>
                <a:ea typeface="宋体" panose="02010600030101010101" pitchFamily="2" charset="-122"/>
              </a:rPr>
              <a:t>inorder (node[father].rchild);</a:t>
            </a:r>
          </a:p>
          <a:p>
            <a:pPr marL="0" indent="0">
              <a:buNone/>
            </a:pPr>
            <a:r>
              <a:rPr lang="pt-BR" sz="2400" dirty="0"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</a:p>
          <a:p>
            <a:pPr marL="0" indent="0">
              <a:buNone/>
            </a:pPr>
            <a:r>
              <a:rPr lang="pt-BR" sz="24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9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23"/>
    </mc:Choice>
    <mc:Fallback xmlns="">
      <p:transition spd="slow" advTm="18723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DFS: </a:t>
            </a:r>
            <a:r>
              <a:rPr lang="zh-CN" altLang="en-US" sz="3200" dirty="0">
                <a:solidFill>
                  <a:srgbClr val="0070C0"/>
                </a:solidFill>
              </a:rPr>
              <a:t>后（父）序序列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0940" y="1430907"/>
            <a:ext cx="8229600" cy="1091607"/>
          </a:xfrm>
        </p:spPr>
        <p:txBody>
          <a:bodyPr/>
          <a:lstStyle/>
          <a:p>
            <a:r>
              <a:rPr lang="zh-CN" altLang="en-US" sz="2400" dirty="0"/>
              <a:t>先左右子结点，最后父节点</a:t>
            </a:r>
            <a:endParaRPr lang="en-US" altLang="zh-CN" sz="2400" dirty="0"/>
          </a:p>
          <a:p>
            <a:r>
              <a:rPr lang="en-US" sz="2400" dirty="0"/>
              <a:t>post order: A C D B F H I G E</a:t>
            </a:r>
          </a:p>
        </p:txBody>
      </p:sp>
      <p:pic>
        <p:nvPicPr>
          <p:cNvPr id="17410" name="Picture 2" descr="https://img-blog.csdnimg.cn/20200302120105623.jpg?x-oss-process=image/watermark,type_ZmFuZ3poZW5naGVpdGk,shadow_10,text_aHR0cHM6Ly9ibG9nLmNzZG4ubmV0L3dlaXhpbl80MzkxNDU5Mw==,size_16,color_FFFFFF,t_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3066097"/>
            <a:ext cx="4700414" cy="323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152300" y="2861075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9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91744" y="386104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99656" y="4797153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3822" y="4806901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51784" y="566124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28048" y="400506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79976" y="475585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92144" y="485829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32104" y="564068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5" name="墨迹 4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421200" y="5356800"/>
              <a:ext cx="160560" cy="137520"/>
            </p14:xfrm>
          </p:contentPart>
        </mc:Choice>
        <mc:Fallback xmlns="">
          <p:pic>
            <p:nvPicPr>
              <p:cNvPr id="5" name="墨迹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11840" y="5347440"/>
                <a:ext cx="179280" cy="156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5937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52"/>
    </mc:Choice>
    <mc:Fallback xmlns="">
      <p:transition spd="slow" advTm="405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1" grpId="0"/>
      <p:bldP spid="15" grpId="0"/>
      <p:bldP spid="16" grpId="0"/>
      <p:bldP spid="18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</a:rPr>
              <a:t>DFS: </a:t>
            </a:r>
            <a:r>
              <a:rPr lang="zh-CN" altLang="en-US" sz="3200" dirty="0">
                <a:solidFill>
                  <a:srgbClr val="0070C0"/>
                </a:solidFill>
              </a:rPr>
              <a:t>后序序列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556991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>
                <a:latin typeface="宋体" panose="02010600030101010101" pitchFamily="2" charset="-122"/>
                <a:ea typeface="宋体" panose="02010600030101010101" pitchFamily="2" charset="-122"/>
              </a:rPr>
              <a:t>void postorder (int father){            //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求后序序列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pt-BR" sz="2400" dirty="0">
                <a:latin typeface="宋体" panose="02010600030101010101" pitchFamily="2" charset="-122"/>
                <a:ea typeface="宋体" panose="02010600030101010101" pitchFamily="2" charset="-122"/>
              </a:rPr>
              <a:t>if(father != -1){</a:t>
            </a:r>
          </a:p>
          <a:p>
            <a:pPr marL="0" indent="0">
              <a:buNone/>
            </a:pPr>
            <a:r>
              <a:rPr lang="pt-BR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postorder (node[father].lchild);;</a:t>
            </a:r>
          </a:p>
          <a:p>
            <a:pPr marL="0" indent="0">
              <a:buNone/>
            </a:pPr>
            <a:r>
              <a:rPr lang="pt-BR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postorder (node[father].rchild);</a:t>
            </a:r>
          </a:p>
          <a:p>
            <a:pPr marL="0" indent="0">
              <a:buNone/>
            </a:pPr>
            <a:r>
              <a:rPr lang="pt-BR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cout &lt;&lt; node[father].value &lt;&lt;" ";//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后序输出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4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18"/>
    </mc:Choice>
    <mc:Fallback xmlns="">
      <p:transition spd="slow" advTm="18218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9856" y="277466"/>
            <a:ext cx="4104456" cy="490066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DFS</a:t>
            </a:r>
            <a:r>
              <a:rPr lang="zh-CN" altLang="en-US" sz="3200" dirty="0">
                <a:solidFill>
                  <a:srgbClr val="0070C0"/>
                </a:solidFill>
              </a:rPr>
              <a:t>代码框架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324" y="767532"/>
            <a:ext cx="8686676" cy="59738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ans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;                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答案，用全局变量表示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层数，其他参数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){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if 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出局判断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){ 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到达最底层，或者满足条件退出 </a:t>
            </a: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更新答案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;  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答案一般用全局变量表示</a:t>
            </a: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return;    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返回到上一层</a:t>
            </a: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剪枝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         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在进一步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之前剪枝</a:t>
            </a: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for 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枚举下一层可能的情况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 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对每一个情况继续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DFS 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if (used[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 == 0) { 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如果状态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没有用过，就可以进入下一层</a:t>
            </a: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used[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 = 1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;//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标记状态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表示已经用过，在更底层不能再使用</a:t>
            </a: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层数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+1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，其他参数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);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下一层 </a:t>
            </a: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used[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 = 0;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恢复状态，回溯时不影响上一层对这个状态的使用</a:t>
            </a: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return;       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返回到上一层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368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059"/>
    </mc:Choice>
    <mc:Fallback xmlns="">
      <p:transition spd="slow" advTm="92059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5480" y="1772816"/>
            <a:ext cx="7922096" cy="4351338"/>
          </a:xfrm>
        </p:spPr>
        <p:txBody>
          <a:bodyPr/>
          <a:lstStyle/>
          <a:p>
            <a:r>
              <a:rPr lang="zh-CN" altLang="en-US" sz="2400" dirty="0"/>
              <a:t>以图为例，图中的所有</a:t>
            </a:r>
            <a:r>
              <a:rPr lang="en-US" altLang="zh-CN" sz="2400" dirty="0"/>
              <a:t>n</a:t>
            </a:r>
            <a:r>
              <a:rPr lang="zh-CN" altLang="en-US" sz="2400" dirty="0"/>
              <a:t>个点和所有</a:t>
            </a:r>
            <a:r>
              <a:rPr lang="en-US" altLang="zh-CN" sz="2400" dirty="0"/>
              <a:t>m</a:t>
            </a:r>
            <a:r>
              <a:rPr lang="zh-CN" altLang="en-US" sz="2400" dirty="0"/>
              <a:t>条边都应该至少访问一次，所以复杂度至少是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n+m</a:t>
            </a:r>
            <a:r>
              <a:rPr lang="en-US" altLang="zh-CN" sz="2400" dirty="0"/>
              <a:t>)</a:t>
            </a:r>
            <a:r>
              <a:rPr lang="zh-CN" altLang="en-US" sz="2400" dirty="0"/>
              <a:t>的。</a:t>
            </a:r>
            <a:endParaRPr lang="en-US" altLang="zh-CN" sz="2400" dirty="0"/>
          </a:p>
          <a:p>
            <a:r>
              <a:rPr lang="zh-CN" altLang="en-US" sz="2400" dirty="0"/>
              <a:t>很多情况下，点和边会计算多次。例如计算图上两个点之间的最短路径，一条路径包含很多点和边，一个点或一个边可能属于不同的路径，需要计算多次，复杂度就会超过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n+m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BFS</a:t>
            </a:r>
            <a:r>
              <a:rPr lang="zh-CN" altLang="en-US" sz="2400" dirty="0"/>
              <a:t>和</a:t>
            </a:r>
            <a:r>
              <a:rPr lang="en-US" altLang="zh-CN" sz="2400" dirty="0"/>
              <a:t>DFS</a:t>
            </a:r>
            <a:r>
              <a:rPr lang="zh-CN" altLang="en-US" sz="2400" dirty="0"/>
              <a:t>基础上，发展出了剪枝、记忆化、双向广搜、迭代加深搜索、</a:t>
            </a:r>
            <a:r>
              <a:rPr lang="en-US" altLang="zh-CN" sz="2400" dirty="0"/>
              <a:t>A*</a:t>
            </a:r>
            <a:r>
              <a:rPr lang="zh-CN" altLang="en-US" sz="2400" dirty="0"/>
              <a:t>等技术，大大增强了搜索的能力。</a:t>
            </a:r>
          </a:p>
          <a:p>
            <a:r>
              <a:rPr lang="en-US" altLang="zh-CN" sz="2400" dirty="0"/>
              <a:t>DFS</a:t>
            </a:r>
            <a:r>
              <a:rPr lang="zh-CN" altLang="en-US" sz="2400" dirty="0"/>
              <a:t>的代码比</a:t>
            </a:r>
            <a:r>
              <a:rPr lang="en-US" altLang="zh-CN" sz="2400" dirty="0"/>
              <a:t>BFS</a:t>
            </a:r>
            <a:r>
              <a:rPr lang="zh-CN" altLang="en-US" sz="2400" dirty="0"/>
              <a:t>更简单，如果一个问题用</a:t>
            </a:r>
            <a:r>
              <a:rPr lang="en-US" altLang="zh-CN" sz="2400" dirty="0"/>
              <a:t>BFS</a:t>
            </a:r>
            <a:r>
              <a:rPr lang="zh-CN" altLang="en-US" sz="2400" dirty="0"/>
              <a:t>和</a:t>
            </a:r>
            <a:r>
              <a:rPr lang="en-US" altLang="zh-CN" sz="2400" dirty="0"/>
              <a:t>DFS</a:t>
            </a:r>
            <a:r>
              <a:rPr lang="zh-CN" altLang="en-US" sz="2400" dirty="0"/>
              <a:t>都行，一般用</a:t>
            </a:r>
            <a:r>
              <a:rPr lang="en-US" altLang="zh-CN" sz="2400" dirty="0"/>
              <a:t>DFS</a:t>
            </a:r>
            <a:r>
              <a:rPr lang="zh-CN" altLang="en-US" sz="2400" dirty="0"/>
              <a:t>。</a:t>
            </a:r>
            <a:endParaRPr lang="en-US" sz="2400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2133600" y="427038"/>
            <a:ext cx="749079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kern="0" dirty="0">
                <a:solidFill>
                  <a:srgbClr val="FF0000"/>
                </a:solidFill>
                <a:latin typeface="+mn-ea"/>
              </a:rPr>
              <a:t> 复杂度</a:t>
            </a:r>
            <a:endParaRPr lang="en-US" altLang="zh-CN" sz="3600" kern="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103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751"/>
    </mc:Choice>
    <mc:Fallback xmlns="">
      <p:transition spd="slow" advTm="7275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5361"/>
          <p:cNvSpPr>
            <a:spLocks noGrp="1" noRot="1" noChangeArrowheads="1"/>
          </p:cNvSpPr>
          <p:nvPr>
            <p:ph type="title"/>
          </p:nvPr>
        </p:nvSpPr>
        <p:spPr>
          <a:xfrm>
            <a:off x="2443164" y="687389"/>
            <a:ext cx="6961187" cy="858837"/>
          </a:xfrm>
        </p:spPr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B</a:t>
            </a:r>
            <a:r>
              <a:rPr lang="zh-CN" altLang="en-US" sz="3600" dirty="0">
                <a:solidFill>
                  <a:srgbClr val="0070C0"/>
                </a:solidFill>
              </a:rPr>
              <a:t>rute force：蛮力、穷举、暴力</a:t>
            </a:r>
          </a:p>
        </p:txBody>
      </p:sp>
      <p:sp>
        <p:nvSpPr>
          <p:cNvPr id="21506" name="文本占位符 15362"/>
          <p:cNvSpPr>
            <a:spLocks noGrp="1" noRot="1" noChangeArrowheads="1"/>
          </p:cNvSpPr>
          <p:nvPr>
            <p:ph idx="1"/>
          </p:nvPr>
        </p:nvSpPr>
        <p:spPr>
          <a:xfrm>
            <a:off x="1991544" y="1916833"/>
            <a:ext cx="7848872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Rob Pike, 最伟大的C 语言大师之一, 在《Notes on C Programming》中说：花哨的算法比简单算法更容易出bug、更难实现，尽量使用简单的算法配合简单的数据结构。</a:t>
            </a: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Ken Thompson（Unix的设计者和实现者，图灵奖），禅宗偈语般地说：拿不准就穷举（When in doubt , use brute force）。 </a:t>
            </a:r>
          </a:p>
        </p:txBody>
      </p:sp>
    </p:spTree>
    <p:extLst>
      <p:ext uri="{BB962C8B-B14F-4D97-AF65-F5344CB8AC3E}">
        <p14:creationId xmlns:p14="http://schemas.microsoft.com/office/powerpoint/2010/main" val="307096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963"/>
    </mc:Choice>
    <mc:Fallback xmlns="">
      <p:transition spd="slow" advTm="5796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19457"/>
          <p:cNvSpPr txBox="1">
            <a:spLocks noChangeArrowheads="1"/>
          </p:cNvSpPr>
          <p:nvPr/>
        </p:nvSpPr>
        <p:spPr bwMode="auto">
          <a:xfrm>
            <a:off x="1993900" y="1168400"/>
            <a:ext cx="80772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    </a:t>
            </a:r>
            <a:r>
              <a:rPr lang="zh-CN" altLang="en-US" sz="2800" dirty="0">
                <a:latin typeface="Times New Roman" panose="02020603050405020304" pitchFamily="18" charset="0"/>
              </a:rPr>
              <a:t>虽然巧妙和高效的算法很少来自于蛮力法，基于以下原因，蛮力法也是一种重要的算法设计技术：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3554" name="文本框 19458"/>
          <p:cNvSpPr txBox="1">
            <a:spLocks noChangeArrowheads="1"/>
          </p:cNvSpPr>
          <p:nvPr/>
        </p:nvSpPr>
        <p:spPr bwMode="auto">
          <a:xfrm>
            <a:off x="1995488" y="2606675"/>
            <a:ext cx="80010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   （1）理论上，蛮力法可以解决可计算领域的各种问题。</a:t>
            </a:r>
          </a:p>
          <a:p>
            <a:pPr algn="just" eaLnBrk="0" hangingPunct="0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   （2）蛮力法经常用来解决一些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较小规模</a:t>
            </a:r>
            <a:r>
              <a:rPr lang="zh-CN" altLang="en-US" sz="2400" dirty="0">
                <a:latin typeface="Times New Roman" panose="02020603050405020304" pitchFamily="18" charset="0"/>
              </a:rPr>
              <a:t>的问题。</a:t>
            </a:r>
          </a:p>
          <a:p>
            <a:pPr algn="just" eaLnBrk="0" hangingPunct="0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   （3）对于一些重要的问题蛮力法可以产生一些</a:t>
            </a:r>
          </a:p>
          <a:p>
            <a:pPr algn="just" eaLnBrk="0" hangingPunct="0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            合理的算法，他们具备一些实用价值，而</a:t>
            </a:r>
          </a:p>
          <a:p>
            <a:pPr algn="just" eaLnBrk="0" hangingPunct="0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           且不受问题规模的限制。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   （4）蛮力法可以作为某类问题时间性能的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底限</a:t>
            </a:r>
            <a:r>
              <a:rPr lang="zh-CN" altLang="en-US" sz="2400" dirty="0">
                <a:latin typeface="Times New Roman" panose="02020603050405020304" pitchFamily="18" charset="0"/>
              </a:rPr>
              <a:t>，来衡量同样问题的更高效算法。 </a:t>
            </a:r>
          </a:p>
        </p:txBody>
      </p:sp>
      <p:pic>
        <p:nvPicPr>
          <p:cNvPr id="23555" name="图片 19459" descr="david_goliath_victory_sm_nw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531" y="3212976"/>
            <a:ext cx="1617594" cy="161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50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146"/>
    </mc:Choice>
    <mc:Fallback xmlns="">
      <p:transition spd="slow" advTm="6714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文本框 18433"/>
          <p:cNvSpPr txBox="1">
            <a:spLocks noChangeArrowheads="1"/>
          </p:cNvSpPr>
          <p:nvPr/>
        </p:nvSpPr>
        <p:spPr bwMode="auto">
          <a:xfrm>
            <a:off x="2540001" y="2092325"/>
            <a:ext cx="6435725" cy="454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蛮力的基本方法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>
                <a:latin typeface="Times New Roman" panose="02020603050405020304" pitchFamily="18" charset="0"/>
              </a:rPr>
              <a:t>扫描</a:t>
            </a:r>
          </a:p>
          <a:p>
            <a:pPr eaLnBrk="0" hangingPunct="0">
              <a:spcBef>
                <a:spcPct val="50000"/>
              </a:spcBef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1">
                <a:latin typeface="Times New Roman" panose="02020603050405020304" pitchFamily="18" charset="0"/>
              </a:rPr>
              <a:t> 关键</a:t>
            </a:r>
            <a:r>
              <a:rPr lang="en-US" altLang="zh-CN" sz="2800" b="1">
                <a:latin typeface="Times New Roman" panose="02020603050405020304" pitchFamily="18" charset="0"/>
              </a:rPr>
              <a:t>——</a:t>
            </a:r>
            <a:r>
              <a:rPr lang="zh-CN" altLang="en-US" sz="2800" b="1"/>
              <a:t>依次处理所有元素</a:t>
            </a:r>
          </a:p>
          <a:p>
            <a:pPr eaLnBrk="0" hangingPunct="0">
              <a:spcBef>
                <a:spcPct val="50000"/>
              </a:spcBef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1"/>
              <a:t> 基本的扫描技术</a:t>
            </a:r>
            <a:r>
              <a:rPr lang="en-US" altLang="zh-CN" sz="2800" b="1"/>
              <a:t>——</a:t>
            </a:r>
            <a:r>
              <a:rPr lang="zh-CN" altLang="en-US" sz="2800" b="1"/>
              <a:t>遍历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）集合的遍历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）线性表的遍历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400" b="1"/>
              <a:t>（</a:t>
            </a:r>
            <a:r>
              <a:rPr lang="en-US" altLang="zh-CN" sz="2400" b="1"/>
              <a:t>3</a:t>
            </a:r>
            <a:r>
              <a:rPr lang="zh-CN" altLang="en-US" sz="2400" b="1"/>
              <a:t>）树的遍历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400" b="1"/>
              <a:t>（</a:t>
            </a:r>
            <a:r>
              <a:rPr lang="en-US" altLang="zh-CN" sz="2400" b="1"/>
              <a:t>4</a:t>
            </a:r>
            <a:r>
              <a:rPr lang="zh-CN" altLang="en-US" sz="2400" b="1"/>
              <a:t>）图的遍历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4578" name="矩形 18434"/>
          <p:cNvSpPr>
            <a:spLocks noChangeArrowheads="1"/>
          </p:cNvSpPr>
          <p:nvPr/>
        </p:nvSpPr>
        <p:spPr bwMode="auto">
          <a:xfrm>
            <a:off x="2424113" y="3583415"/>
            <a:ext cx="59753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400" b="1"/>
          </a:p>
          <a:p>
            <a:endParaRPr lang="en-US" altLang="zh-CN" sz="2400" b="1"/>
          </a:p>
        </p:txBody>
      </p:sp>
      <p:sp>
        <p:nvSpPr>
          <p:cNvPr id="24579" name="文本框 18435"/>
          <p:cNvSpPr txBox="1">
            <a:spLocks noChangeArrowheads="1"/>
          </p:cNvSpPr>
          <p:nvPr/>
        </p:nvSpPr>
        <p:spPr bwMode="auto">
          <a:xfrm>
            <a:off x="1847529" y="676275"/>
            <a:ext cx="81580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</a:rPr>
              <a:t>蛮力法需要枚举出所有情况，往往不容易。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24580" name="图片 18436" descr="3763e5bd33f1c63319d81f8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3789041"/>
            <a:ext cx="2950172" cy="224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91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11"/>
    </mc:Choice>
    <mc:Fallback xmlns="">
      <p:transition spd="slow" advTm="3491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1844825"/>
            <a:ext cx="8229600" cy="25146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BFS</a:t>
            </a:r>
            <a:r>
              <a:rPr lang="zh-CN" altLang="en-US" sz="2400" dirty="0"/>
              <a:t>：</a:t>
            </a:r>
            <a:r>
              <a:rPr lang="en-US" sz="2400" dirty="0"/>
              <a:t>Breadth-First Search，</a:t>
            </a:r>
            <a:r>
              <a:rPr lang="zh-CN" altLang="en-US" sz="2400" dirty="0"/>
              <a:t>宽度优先搜索，或称为广度优先搜索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DFS</a:t>
            </a:r>
            <a:r>
              <a:rPr lang="zh-CN" altLang="en-US" sz="2400" dirty="0"/>
              <a:t>：</a:t>
            </a:r>
            <a:r>
              <a:rPr lang="en-US" sz="2400" dirty="0"/>
              <a:t>Depth-First Search</a:t>
            </a:r>
            <a:r>
              <a:rPr lang="zh-CN" altLang="en-US" sz="2400" dirty="0"/>
              <a:t>，深度优先搜索</a:t>
            </a:r>
            <a:endParaRPr lang="en-US" sz="2400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2133600" y="427038"/>
            <a:ext cx="792284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kern="0" dirty="0">
                <a:solidFill>
                  <a:srgbClr val="FF0000"/>
                </a:solidFill>
                <a:latin typeface="+mn-ea"/>
              </a:rPr>
              <a:t> 搜索的基本思路</a:t>
            </a:r>
            <a:endParaRPr lang="en-US" altLang="zh-CN" sz="3600" kern="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4338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4389951"/>
            <a:ext cx="3804840" cy="177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88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91"/>
    </mc:Choice>
    <mc:Fallback xmlns="">
      <p:transition spd="slow" advTm="3219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BFS</a:t>
            </a:r>
            <a:r>
              <a:rPr lang="zh-CN" altLang="en-US" sz="3200" dirty="0">
                <a:solidFill>
                  <a:srgbClr val="0070C0"/>
                </a:solidFill>
              </a:rPr>
              <a:t>：一群老鼠走迷宫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1628800"/>
            <a:ext cx="8928992" cy="4351338"/>
          </a:xfrm>
        </p:spPr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假设老鼠无限多；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在每个路口，都派出部分老鼠探索所有没走过的路；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走某条路的老鼠，如果碰壁无法前行，就停下；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如果到达的路口已经有别的老鼠探索过了，也停下；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所有的道路都会走到，而且不会重复。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全面扩散、逐层递进</a:t>
            </a: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5362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1" y="4226148"/>
            <a:ext cx="2686227" cy="222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09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41"/>
    </mc:Choice>
    <mc:Fallback xmlns="">
      <p:transition spd="slow" advTm="6014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BFS</a:t>
            </a:r>
            <a:r>
              <a:rPr lang="zh-CN" altLang="en-US" sz="3200" dirty="0">
                <a:solidFill>
                  <a:srgbClr val="0070C0"/>
                </a:solidFill>
              </a:rPr>
              <a:t>访问示例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252736"/>
          </a:xfrm>
        </p:spPr>
        <p:txBody>
          <a:bodyPr/>
          <a:lstStyle/>
          <a:p>
            <a:r>
              <a:rPr lang="en-US" altLang="zh-CN" sz="2400" dirty="0"/>
              <a:t>BFS</a:t>
            </a:r>
            <a:r>
              <a:rPr lang="zh-CN" altLang="en-US" sz="2400" dirty="0"/>
              <a:t>访问顺序：</a:t>
            </a:r>
            <a:r>
              <a:rPr lang="en-US" altLang="zh-CN" sz="2400" dirty="0"/>
              <a:t>{E B G A D F I C H}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r>
              <a:rPr lang="zh-CN" altLang="en-US" sz="2400" dirty="0"/>
              <a:t>即“第</a:t>
            </a:r>
            <a:r>
              <a:rPr lang="en-US" altLang="zh-CN" sz="2400" dirty="0"/>
              <a:t>1</a:t>
            </a:r>
            <a:r>
              <a:rPr lang="zh-CN" altLang="en-US" sz="2400" dirty="0"/>
              <a:t>层</a:t>
            </a:r>
            <a:r>
              <a:rPr lang="en-US" altLang="zh-CN" sz="2400" dirty="0"/>
              <a:t>E–</a:t>
            </a:r>
            <a:r>
              <a:rPr lang="zh-CN" altLang="en-US" sz="2400" dirty="0"/>
              <a:t>第</a:t>
            </a:r>
            <a:r>
              <a:rPr lang="en-US" altLang="zh-CN" sz="2400" dirty="0"/>
              <a:t>2</a:t>
            </a:r>
            <a:r>
              <a:rPr lang="zh-CN" altLang="en-US" sz="2400" dirty="0"/>
              <a:t>层</a:t>
            </a:r>
            <a:r>
              <a:rPr lang="en-US" altLang="zh-CN" sz="2400" dirty="0"/>
              <a:t>BG–</a:t>
            </a:r>
            <a:r>
              <a:rPr lang="zh-CN" altLang="en-US" sz="2400" dirty="0"/>
              <a:t>第</a:t>
            </a:r>
            <a:r>
              <a:rPr lang="en-US" altLang="zh-CN" sz="2400" dirty="0"/>
              <a:t>3</a:t>
            </a:r>
            <a:r>
              <a:rPr lang="zh-CN" altLang="en-US" sz="2400" dirty="0"/>
              <a:t>层</a:t>
            </a:r>
            <a:r>
              <a:rPr lang="en-US" altLang="zh-CN" sz="2400" dirty="0"/>
              <a:t>ADFI–</a:t>
            </a:r>
            <a:r>
              <a:rPr lang="zh-CN" altLang="en-US" sz="2400" dirty="0"/>
              <a:t>第</a:t>
            </a:r>
            <a:r>
              <a:rPr lang="en-US" altLang="zh-CN" sz="2400" dirty="0"/>
              <a:t>4</a:t>
            </a:r>
            <a:r>
              <a:rPr lang="zh-CN" altLang="en-US" sz="2400" dirty="0"/>
              <a:t>层</a:t>
            </a:r>
            <a:r>
              <a:rPr lang="en-US" altLang="zh-CN" sz="2400" dirty="0"/>
              <a:t>CH”</a:t>
            </a:r>
            <a:r>
              <a:rPr lang="zh-CN" altLang="en-US" sz="2400" dirty="0"/>
              <a:t>。</a:t>
            </a:r>
            <a:endParaRPr lang="en-US" sz="2400" dirty="0"/>
          </a:p>
        </p:txBody>
      </p:sp>
      <p:pic>
        <p:nvPicPr>
          <p:cNvPr id="5" name="Picture 2" descr="https://img-blog.csdnimg.cn/20200302120105623.jpg?x-oss-process=image/watermark,type_ZmFuZ3poZW5naGVpdGk,shadow_10,text_aHR0cHM6Ly9ibG9nLmNzZG4ubmV0L3dlaXhpbl80MzkxNDU5Mw==,size_16,color_FFFFFF,t_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3066097"/>
            <a:ext cx="4700414" cy="323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152300" y="2861075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19736" y="386104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49712" y="4797153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52300" y="4683281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79776" y="566124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48128" y="3789041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15980" y="4683280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30034" y="4683280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55904" y="5517233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9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337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37"/>
    </mc:Choice>
    <mc:Fallback xmlns="">
      <p:transition spd="slow" advTm="423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3.7|2|2.4|4.6|1.8|1.7|1.2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4.7|0.5|4.6|1.5|1|1.1|3.5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5.7|7.5|5.5|3.5|8.6|3|2.6|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9.2|4.1|7.6|6|5.2|4.3|1.5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5|3|3.1|3.1|5.6|5.2|2.2|1.1|1.4|4.9|3.5|2.1|2.3|4.2|2.4|1.3|1.4|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1.4|3.1|12.2|9|2.1|3.9|1.5|0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8|4.8|4|3.1|3.2|1.7|1|1|1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9|3.1|3|3.5|2.4|3.9|2.7|0.3|0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8|7.3|2.9|3.7|2.4|2.7|3.9|0.9|0.9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16251</TotalTime>
  <Words>3299</Words>
  <Application>Microsoft Office PowerPoint</Application>
  <PresentationFormat>宽屏</PresentationFormat>
  <Paragraphs>415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3.1 BFS和DFS基础</vt:lpstr>
      <vt:lpstr> 搜索简介</vt:lpstr>
      <vt:lpstr>PowerPoint 演示文稿</vt:lpstr>
      <vt:lpstr>Brute force：蛮力、穷举、暴力</vt:lpstr>
      <vt:lpstr>PowerPoint 演示文稿</vt:lpstr>
      <vt:lpstr>PowerPoint 演示文稿</vt:lpstr>
      <vt:lpstr>PowerPoint 演示文稿</vt:lpstr>
      <vt:lpstr>BFS：一群老鼠走迷宫</vt:lpstr>
      <vt:lpstr>BFS访问示例</vt:lpstr>
      <vt:lpstr>DFS：一只老鼠走迷宫</vt:lpstr>
      <vt:lpstr>DFS访问示例</vt:lpstr>
      <vt:lpstr>PowerPoint 演示文稿</vt:lpstr>
      <vt:lpstr>代码1：静态版二叉树</vt:lpstr>
      <vt:lpstr>代码1：静态版二叉树（建树）</vt:lpstr>
      <vt:lpstr>代码1：静态版二叉树（队列）</vt:lpstr>
      <vt:lpstr>代码2：指针版二叉树</vt:lpstr>
      <vt:lpstr>代码2：指针版二叉树（队列）</vt:lpstr>
      <vt:lpstr>BFS应用场景</vt:lpstr>
      <vt:lpstr>PowerPoint 演示文稿</vt:lpstr>
      <vt:lpstr>DFS:时间戳</vt:lpstr>
      <vt:lpstr>DFS:时间戳</vt:lpstr>
      <vt:lpstr>DFS: 序</vt:lpstr>
      <vt:lpstr>DFS: 序</vt:lpstr>
      <vt:lpstr>DFS: 深度</vt:lpstr>
      <vt:lpstr>DFS: 深度</vt:lpstr>
      <vt:lpstr>DFS: 子树结点总数</vt:lpstr>
      <vt:lpstr>DFS: 子树结点总数</vt:lpstr>
      <vt:lpstr>DFS: 先（父）序序列</vt:lpstr>
      <vt:lpstr>DFS: 先序序列</vt:lpstr>
      <vt:lpstr>DFS: 中（父）序序列</vt:lpstr>
      <vt:lpstr>DFS: 中序序列</vt:lpstr>
      <vt:lpstr>DFS: 后（父）序序列</vt:lpstr>
      <vt:lpstr>DFS: 后序序列</vt:lpstr>
      <vt:lpstr>DFS代码框架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2438</cp:revision>
  <dcterms:created xsi:type="dcterms:W3CDTF">2012-02-15T09:22:00Z</dcterms:created>
  <dcterms:modified xsi:type="dcterms:W3CDTF">2023-02-23T08:59:04Z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