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28"/>
  </p:notesMasterIdLst>
  <p:handoutMasterIdLst>
    <p:handoutMasterId r:id="rId29"/>
  </p:handoutMasterIdLst>
  <p:sldIdLst>
    <p:sldId id="724" r:id="rId2"/>
    <p:sldId id="699" r:id="rId3"/>
    <p:sldId id="700" r:id="rId4"/>
    <p:sldId id="701" r:id="rId5"/>
    <p:sldId id="702" r:id="rId6"/>
    <p:sldId id="703" r:id="rId7"/>
    <p:sldId id="704" r:id="rId8"/>
    <p:sldId id="705" r:id="rId9"/>
    <p:sldId id="706" r:id="rId10"/>
    <p:sldId id="707" r:id="rId11"/>
    <p:sldId id="708" r:id="rId12"/>
    <p:sldId id="709" r:id="rId13"/>
    <p:sldId id="710" r:id="rId14"/>
    <p:sldId id="711" r:id="rId15"/>
    <p:sldId id="712" r:id="rId16"/>
    <p:sldId id="713" r:id="rId17"/>
    <p:sldId id="714" r:id="rId18"/>
    <p:sldId id="715" r:id="rId19"/>
    <p:sldId id="716" r:id="rId20"/>
    <p:sldId id="717" r:id="rId21"/>
    <p:sldId id="718" r:id="rId22"/>
    <p:sldId id="719" r:id="rId23"/>
    <p:sldId id="720" r:id="rId24"/>
    <p:sldId id="721" r:id="rId25"/>
    <p:sldId id="722" r:id="rId26"/>
    <p:sldId id="723" r:id="rId27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724"/>
            <p14:sldId id="699"/>
            <p14:sldId id="700"/>
            <p14:sldId id="701"/>
            <p14:sldId id="702"/>
            <p14:sldId id="703"/>
            <p14:sldId id="704"/>
            <p14:sldId id="705"/>
            <p14:sldId id="706"/>
            <p14:sldId id="707"/>
            <p14:sldId id="708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3B"/>
    <a:srgbClr val="D8EE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74" autoAdjust="0"/>
    <p:restoredTop sz="92359" autoAdjust="0"/>
  </p:normalViewPr>
  <p:slideViewPr>
    <p:cSldViewPr>
      <p:cViewPr>
        <p:scale>
          <a:sx n="66" d="100"/>
          <a:sy n="66" d="100"/>
        </p:scale>
        <p:origin x="1899" y="1095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387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098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3423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E3221-5F71-413E-94DE-7A5C6386986E}" type="slidenum">
              <a:rPr lang="en-US" alt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6006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6200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3065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9797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1843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0515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1676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649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4241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31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2017713" y="469900"/>
            <a:ext cx="4294311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dirty="0" smtClean="0">
                <a:solidFill>
                  <a:srgbClr val="FF0000"/>
                </a:solidFill>
              </a:rPr>
              <a:t>3.2 </a:t>
            </a:r>
            <a:r>
              <a:rPr lang="zh-CN" altLang="en-US" sz="4000" dirty="0" smtClean="0">
                <a:solidFill>
                  <a:srgbClr val="FF0000"/>
                </a:solidFill>
              </a:rPr>
              <a:t>剪枝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1703512" y="2276872"/>
            <a:ext cx="6408712" cy="324036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dirty="0" smtClean="0">
                <a:latin typeface="+mn-ea"/>
              </a:rPr>
              <a:t> 剪枝概述</a:t>
            </a:r>
            <a:endParaRPr lang="en-US" altLang="zh-CN" dirty="0">
              <a:latin typeface="+mn-ea"/>
            </a:endParaRPr>
          </a:p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dirty="0" smtClean="0">
                <a:latin typeface="+mn-ea"/>
              </a:rPr>
              <a:t> 例题</a:t>
            </a:r>
            <a:endParaRPr lang="en-US" altLang="zh-CN" sz="32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357" y="1158948"/>
            <a:ext cx="3276286" cy="4283541"/>
          </a:xfrm>
          <a:prstGeom prst="rect">
            <a:avLst/>
          </a:prstGeom>
        </p:spPr>
      </p:pic>
      <p:sp>
        <p:nvSpPr>
          <p:cNvPr id="7" name="页脚占位符 7"/>
          <p:cNvSpPr txBox="1">
            <a:spLocks/>
          </p:cNvSpPr>
          <p:nvPr/>
        </p:nvSpPr>
        <p:spPr>
          <a:xfrm>
            <a:off x="7544544" y="279400"/>
            <a:ext cx="4464496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5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75"/>
    </mc:Choice>
    <mc:Fallback xmlns="">
      <p:transition spd="slow" advTm="2437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19458"/>
          <p:cNvSpPr txBox="1">
            <a:spLocks noChangeArrowheads="1"/>
          </p:cNvSpPr>
          <p:nvPr/>
        </p:nvSpPr>
        <p:spPr bwMode="auto">
          <a:xfrm>
            <a:off x="2135560" y="1579341"/>
            <a:ext cx="792088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）剪枝。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杨辉三角优化后，总复杂度还有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n!n</a:t>
            </a:r>
            <a:r>
              <a:rPr lang="en-US" altLang="zh-CN" sz="2400" dirty="0"/>
              <a:t>)</a:t>
            </a:r>
            <a:r>
              <a:rPr lang="zh-CN" altLang="en-US" sz="2400" dirty="0"/>
              <a:t>，仍然太大，继续做</a:t>
            </a:r>
            <a:r>
              <a:rPr lang="zh-CN" altLang="en-US" sz="2400" b="1" dirty="0"/>
              <a:t>最优性剪枝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对某个排列求三角形和时，如果前面几个元素和已经大于</a:t>
            </a:r>
            <a:r>
              <a:rPr lang="en-US" altLang="zh-CN" sz="2400" dirty="0"/>
              <a:t>sum</a:t>
            </a:r>
            <a:r>
              <a:rPr lang="zh-CN" altLang="en-US" sz="2400" dirty="0"/>
              <a:t>，就不用再算了。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例如</a:t>
            </a:r>
            <a:r>
              <a:rPr lang="en-US" altLang="zh-CN" sz="2000" dirty="0"/>
              <a:t>n</a:t>
            </a:r>
            <a:r>
              <a:rPr lang="zh-CN" altLang="en-US" sz="2000" dirty="0"/>
              <a:t> </a:t>
            </a: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/>
              <a:t>9</a:t>
            </a:r>
            <a:r>
              <a:rPr lang="zh-CN" altLang="en-US" sz="2000" dirty="0"/>
              <a:t>时，计算排列</a:t>
            </a:r>
            <a:r>
              <a:rPr lang="en-US" altLang="zh-CN" sz="2000" dirty="0"/>
              <a:t>{2,</a:t>
            </a:r>
            <a:r>
              <a:rPr lang="zh-CN" altLang="en-US" sz="2000" dirty="0"/>
              <a:t> </a:t>
            </a:r>
            <a:r>
              <a:rPr lang="en-US" altLang="zh-CN" sz="2000" dirty="0"/>
              <a:t>1,</a:t>
            </a:r>
            <a:r>
              <a:rPr lang="zh-CN" altLang="en-US" sz="2000" dirty="0"/>
              <a:t> </a:t>
            </a:r>
            <a:r>
              <a:rPr lang="en-US" altLang="zh-CN" sz="2000" dirty="0"/>
              <a:t>3,</a:t>
            </a:r>
            <a:r>
              <a:rPr lang="zh-CN" altLang="en-US" sz="2000" dirty="0"/>
              <a:t> </a:t>
            </a:r>
            <a:r>
              <a:rPr lang="en-US" altLang="zh-CN" sz="2000" dirty="0"/>
              <a:t>4,</a:t>
            </a:r>
            <a:r>
              <a:rPr lang="zh-CN" altLang="en-US" sz="2000" dirty="0"/>
              <a:t> </a:t>
            </a:r>
            <a:r>
              <a:rPr lang="en-US" altLang="zh-CN" sz="2000" dirty="0"/>
              <a:t>5,</a:t>
            </a:r>
            <a:r>
              <a:rPr lang="zh-CN" altLang="en-US" sz="2000" dirty="0"/>
              <a:t> </a:t>
            </a:r>
            <a:r>
              <a:rPr lang="en-US" altLang="zh-CN" sz="2000" dirty="0"/>
              <a:t>6,</a:t>
            </a:r>
            <a:r>
              <a:rPr lang="zh-CN" altLang="en-US" sz="2000" dirty="0"/>
              <a:t> </a:t>
            </a:r>
            <a:r>
              <a:rPr lang="en-US" altLang="zh-CN" sz="2000" dirty="0"/>
              <a:t>7,</a:t>
            </a:r>
            <a:r>
              <a:rPr lang="zh-CN" altLang="en-US" sz="2000" dirty="0"/>
              <a:t> </a:t>
            </a:r>
            <a:r>
              <a:rPr lang="en-US" altLang="zh-CN" sz="2000" dirty="0"/>
              <a:t>8,</a:t>
            </a:r>
            <a:r>
              <a:rPr lang="zh-CN" altLang="en-US" sz="2000" dirty="0"/>
              <a:t> </a:t>
            </a:r>
            <a:r>
              <a:rPr lang="en-US" altLang="zh-CN" sz="2000" dirty="0"/>
              <a:t>9}</a:t>
            </a:r>
            <a:r>
              <a:rPr lang="zh-CN" altLang="en-US" sz="2000" dirty="0"/>
              <a:t>，如果前</a:t>
            </a:r>
            <a:r>
              <a:rPr lang="en-US" altLang="zh-CN" sz="2000" dirty="0"/>
              <a:t>5</a:t>
            </a:r>
            <a:r>
              <a:rPr lang="zh-CN" altLang="en-US" sz="2000" dirty="0"/>
              <a:t>个元素</a:t>
            </a:r>
            <a:r>
              <a:rPr lang="en-US" altLang="zh-CN" sz="2000" dirty="0"/>
              <a:t>{2,</a:t>
            </a:r>
            <a:r>
              <a:rPr lang="zh-CN" altLang="en-US" sz="2000" dirty="0"/>
              <a:t> </a:t>
            </a:r>
            <a:r>
              <a:rPr lang="en-US" altLang="zh-CN" sz="2000" dirty="0"/>
              <a:t>1,</a:t>
            </a:r>
            <a:r>
              <a:rPr lang="zh-CN" altLang="en-US" sz="2000" dirty="0"/>
              <a:t> </a:t>
            </a:r>
            <a:r>
              <a:rPr lang="en-US" altLang="zh-CN" sz="2000" dirty="0"/>
              <a:t>3,</a:t>
            </a:r>
            <a:r>
              <a:rPr lang="zh-CN" altLang="en-US" sz="2000" dirty="0"/>
              <a:t> </a:t>
            </a:r>
            <a:r>
              <a:rPr lang="en-US" altLang="zh-CN" sz="2000" dirty="0"/>
              <a:t>4,</a:t>
            </a:r>
            <a:r>
              <a:rPr lang="zh-CN" altLang="en-US" sz="2000" dirty="0"/>
              <a:t> </a:t>
            </a:r>
            <a:r>
              <a:rPr lang="en-US" altLang="zh-CN" sz="2000" dirty="0"/>
              <a:t>5}</a:t>
            </a:r>
            <a:r>
              <a:rPr lang="zh-CN" altLang="en-US" sz="2000" dirty="0"/>
              <a:t>求和已经大于</a:t>
            </a:r>
            <a:r>
              <a:rPr lang="en-US" altLang="zh-CN" sz="2000" dirty="0"/>
              <a:t>sum</a:t>
            </a:r>
            <a:r>
              <a:rPr lang="zh-CN" altLang="en-US" sz="2000" dirty="0"/>
              <a:t>，那么后面的</a:t>
            </a:r>
            <a:r>
              <a:rPr lang="en-US" altLang="zh-CN" sz="2000" dirty="0"/>
              <a:t>{6,</a:t>
            </a:r>
            <a:r>
              <a:rPr lang="zh-CN" altLang="en-US" sz="2000" dirty="0"/>
              <a:t> </a:t>
            </a:r>
            <a:r>
              <a:rPr lang="en-US" altLang="zh-CN" sz="2000" dirty="0"/>
              <a:t>7,</a:t>
            </a:r>
            <a:r>
              <a:rPr lang="zh-CN" altLang="en-US" sz="2000" dirty="0"/>
              <a:t> </a:t>
            </a:r>
            <a:r>
              <a:rPr lang="en-US" altLang="zh-CN" sz="2000" dirty="0"/>
              <a:t>8,</a:t>
            </a:r>
            <a:r>
              <a:rPr lang="zh-CN" altLang="en-US" sz="2000" dirty="0"/>
              <a:t> </a:t>
            </a:r>
            <a:r>
              <a:rPr lang="en-US" altLang="zh-CN" sz="2000" dirty="0"/>
              <a:t>9}</a:t>
            </a:r>
            <a:r>
              <a:rPr lang="zh-CN" altLang="en-US" sz="2000" dirty="0"/>
              <a:t>～</a:t>
            </a:r>
            <a:r>
              <a:rPr lang="en-US" altLang="zh-CN" sz="2000" dirty="0"/>
              <a:t>{9,</a:t>
            </a:r>
            <a:r>
              <a:rPr lang="zh-CN" altLang="en-US" sz="2000" dirty="0"/>
              <a:t> </a:t>
            </a:r>
            <a:r>
              <a:rPr lang="en-US" altLang="zh-CN" sz="2000" dirty="0"/>
              <a:t>8,</a:t>
            </a:r>
            <a:r>
              <a:rPr lang="zh-CN" altLang="en-US" sz="2000" dirty="0"/>
              <a:t> </a:t>
            </a:r>
            <a:r>
              <a:rPr lang="en-US" altLang="zh-CN" sz="2000" dirty="0"/>
              <a:t>7,</a:t>
            </a:r>
            <a:r>
              <a:rPr lang="zh-CN" altLang="en-US" sz="2000" dirty="0"/>
              <a:t> </a:t>
            </a:r>
            <a:r>
              <a:rPr lang="en-US" altLang="zh-CN" sz="2000" dirty="0"/>
              <a:t>6}</a:t>
            </a:r>
            <a:r>
              <a:rPr lang="zh-CN" altLang="en-US" sz="2000" dirty="0"/>
              <a:t>都可以跳过，下一个排序从</a:t>
            </a:r>
            <a:r>
              <a:rPr lang="en-US" altLang="zh-CN" sz="2000" dirty="0"/>
              <a:t>{2,</a:t>
            </a:r>
            <a:r>
              <a:rPr lang="zh-CN" altLang="en-US" sz="2000" dirty="0"/>
              <a:t> </a:t>
            </a:r>
            <a:r>
              <a:rPr lang="en-US" altLang="zh-CN" sz="2000" dirty="0"/>
              <a:t>1,</a:t>
            </a:r>
            <a:r>
              <a:rPr lang="zh-CN" altLang="en-US" sz="2000" dirty="0"/>
              <a:t> </a:t>
            </a:r>
            <a:r>
              <a:rPr lang="en-US" altLang="zh-CN" sz="2000" dirty="0"/>
              <a:t>3,</a:t>
            </a:r>
            <a:r>
              <a:rPr lang="zh-CN" altLang="en-US" sz="2000" dirty="0"/>
              <a:t> </a:t>
            </a:r>
            <a:r>
              <a:rPr lang="en-US" altLang="zh-CN" sz="2000" dirty="0"/>
              <a:t>4,</a:t>
            </a:r>
            <a:r>
              <a:rPr lang="zh-CN" altLang="en-US" sz="2000" dirty="0"/>
              <a:t> </a:t>
            </a:r>
            <a:r>
              <a:rPr lang="en-US" altLang="zh-CN" sz="2000" dirty="0"/>
              <a:t>6,</a:t>
            </a:r>
            <a:r>
              <a:rPr lang="zh-CN" altLang="en-US" sz="2000" dirty="0"/>
              <a:t> </a:t>
            </a:r>
            <a:r>
              <a:rPr lang="en-US" altLang="zh-CN" sz="2000" dirty="0"/>
              <a:t>5,</a:t>
            </a:r>
            <a:r>
              <a:rPr lang="zh-CN" altLang="en-US" sz="2000" dirty="0"/>
              <a:t> </a:t>
            </a:r>
            <a:r>
              <a:rPr lang="en-US" altLang="zh-CN" sz="2000" dirty="0"/>
              <a:t>7,</a:t>
            </a:r>
            <a:r>
              <a:rPr lang="zh-CN" altLang="en-US" sz="2000" dirty="0"/>
              <a:t> </a:t>
            </a:r>
            <a:r>
              <a:rPr lang="en-US" altLang="zh-CN" sz="2000" dirty="0"/>
              <a:t>8,</a:t>
            </a:r>
            <a:r>
              <a:rPr lang="zh-CN" altLang="en-US" sz="2000" dirty="0"/>
              <a:t> </a:t>
            </a:r>
            <a:r>
              <a:rPr lang="en-US" altLang="zh-CN" sz="2000" dirty="0"/>
              <a:t>9}</a:t>
            </a:r>
            <a:r>
              <a:rPr lang="zh-CN" altLang="en-US" sz="2000" dirty="0"/>
              <a:t>开始。</a:t>
            </a:r>
          </a:p>
          <a:p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）输出字典序最小的全排列：</a:t>
            </a:r>
            <a:r>
              <a:rPr lang="en-US" altLang="zh-CN" sz="2400" dirty="0"/>
              <a:t>STL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next_permutation</a:t>
            </a:r>
            <a:r>
              <a:rPr lang="en-US" altLang="zh-CN" sz="2400" dirty="0"/>
              <a:t>()</a:t>
            </a:r>
            <a:r>
              <a:rPr lang="zh-CN" altLang="en-US" sz="2400" dirty="0"/>
              <a:t> 。</a:t>
            </a:r>
          </a:p>
        </p:txBody>
      </p:sp>
      <p:sp>
        <p:nvSpPr>
          <p:cNvPr id="5" name="标题 15361"/>
          <p:cNvSpPr txBox="1">
            <a:spLocks noRot="1" noChangeArrowheads="1"/>
          </p:cNvSpPr>
          <p:nvPr/>
        </p:nvSpPr>
        <p:spPr>
          <a:xfrm>
            <a:off x="2443164" y="687389"/>
            <a:ext cx="6961187" cy="85883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solidFill>
                  <a:srgbClr val="0070C0"/>
                </a:solidFill>
              </a:rPr>
              <a:t>题解</a:t>
            </a:r>
            <a:r>
              <a:rPr lang="en-US" altLang="zh-CN" sz="3200" dirty="0">
                <a:solidFill>
                  <a:srgbClr val="0070C0"/>
                </a:solidFill>
              </a:rPr>
              <a:t>2</a:t>
            </a:r>
            <a:r>
              <a:rPr lang="zh-CN" altLang="en-US" sz="3200" dirty="0">
                <a:solidFill>
                  <a:srgbClr val="0070C0"/>
                </a:solidFill>
              </a:rPr>
              <a:t>：三角计算优化</a:t>
            </a:r>
            <a:r>
              <a:rPr lang="en-US" altLang="zh-CN" sz="3200" dirty="0">
                <a:solidFill>
                  <a:srgbClr val="0070C0"/>
                </a:solidFill>
              </a:rPr>
              <a:t>+</a:t>
            </a:r>
            <a:r>
              <a:rPr lang="zh-CN" altLang="en-US" sz="3200" dirty="0">
                <a:solidFill>
                  <a:srgbClr val="0070C0"/>
                </a:solidFill>
              </a:rPr>
              <a:t>剪枝</a:t>
            </a:r>
          </a:p>
        </p:txBody>
      </p:sp>
    </p:spTree>
    <p:extLst>
      <p:ext uri="{BB962C8B-B14F-4D97-AF65-F5344CB8AC3E}">
        <p14:creationId xmlns:p14="http://schemas.microsoft.com/office/powerpoint/2010/main" val="90626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550"/>
    </mc:Choice>
    <mc:Fallback xmlns="">
      <p:transition spd="slow" advTm="17955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4337"/>
          <p:cNvSpPr>
            <a:spLocks noGrp="1" noRot="1" noChangeArrowheads="1"/>
          </p:cNvSpPr>
          <p:nvPr>
            <p:ph type="title"/>
          </p:nvPr>
        </p:nvSpPr>
        <p:spPr>
          <a:xfrm>
            <a:off x="1981200" y="515938"/>
            <a:ext cx="8075240" cy="11430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zh-CN" altLang="en-US" sz="3200" dirty="0">
                <a:solidFill>
                  <a:srgbClr val="FF0000"/>
                </a:solidFill>
              </a:rPr>
              <a:t>洛谷 </a:t>
            </a:r>
            <a:r>
              <a:rPr lang="en-US" altLang="zh-CN" sz="3200" dirty="0">
                <a:solidFill>
                  <a:srgbClr val="FF0000"/>
                </a:solidFill>
              </a:rPr>
              <a:t>P1433  </a:t>
            </a:r>
            <a:r>
              <a:rPr lang="zh-CN" altLang="en-US" sz="3200" dirty="0">
                <a:solidFill>
                  <a:srgbClr val="FF0000"/>
                </a:solidFill>
              </a:rPr>
              <a:t>吃奶酪</a:t>
            </a:r>
            <a:r>
              <a:rPr lang="en-US" altLang="zh-CN" sz="3200" dirty="0">
                <a:solidFill>
                  <a:srgbClr val="FF0000"/>
                </a:solidFill>
              </a:rPr>
              <a:t>     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22530" name="文本占位符 14338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2135561" y="1772816"/>
            <a:ext cx="7635875" cy="2736304"/>
          </a:xfrm>
        </p:spPr>
        <p:txBody>
          <a:bodyPr/>
          <a:lstStyle/>
          <a:p>
            <a:r>
              <a:rPr lang="zh-CN" altLang="en-US" sz="2400" dirty="0"/>
              <a:t>房间里有</a:t>
            </a:r>
            <a:r>
              <a:rPr lang="en-US" altLang="zh-CN" sz="2400" dirty="0"/>
              <a:t>n</a:t>
            </a:r>
            <a:r>
              <a:rPr lang="zh-CN" altLang="en-US" sz="2400" dirty="0"/>
              <a:t>块奶酪，给出每块奶酪的坐标。</a:t>
            </a:r>
            <a:endParaRPr lang="en-US" altLang="zh-CN" sz="2400" dirty="0"/>
          </a:p>
          <a:p>
            <a:r>
              <a:rPr lang="zh-CN" altLang="en-US" sz="2400" dirty="0"/>
              <a:t>一只小老鼠要把它们都吃掉，它的初始坐标是</a:t>
            </a:r>
            <a:r>
              <a:rPr lang="en-US" altLang="zh-CN" sz="2400" dirty="0"/>
              <a:t>(0, 0)</a:t>
            </a:r>
            <a:r>
              <a:rPr lang="zh-CN" altLang="en-US" sz="2400" dirty="0"/>
              <a:t>，问至少要跑多少距离？</a:t>
            </a:r>
            <a:endParaRPr lang="en-US" altLang="zh-CN" sz="2400" dirty="0"/>
          </a:p>
          <a:p>
            <a:r>
              <a:rPr lang="en-US" altLang="zh-CN" sz="2400" dirty="0"/>
              <a:t>1 ≤ n ≤ 15</a:t>
            </a:r>
            <a:r>
              <a:rPr lang="zh-CN" altLang="en-US" sz="2400" dirty="0"/>
              <a:t>。</a:t>
            </a:r>
            <a:r>
              <a:rPr lang="en-US" altLang="zh-CN" sz="2400" dirty="0"/>
              <a:t> </a:t>
            </a:r>
            <a:endParaRPr 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12" y="4005065"/>
            <a:ext cx="4423928" cy="241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456"/>
    </mc:Choice>
    <mc:Fallback xmlns="">
      <p:transition spd="slow" advTm="6645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19458"/>
          <p:cNvSpPr txBox="1">
            <a:spLocks noChangeArrowheads="1"/>
          </p:cNvSpPr>
          <p:nvPr/>
        </p:nvSpPr>
        <p:spPr bwMode="auto">
          <a:xfrm>
            <a:off x="2495600" y="1558461"/>
            <a:ext cx="7124848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zh-CN" altLang="en-US" sz="2400" dirty="0"/>
              <a:t>全排列问题，</a:t>
            </a:r>
            <a:r>
              <a:rPr lang="en-US" altLang="zh-CN" sz="2400" dirty="0"/>
              <a:t>15</a:t>
            </a:r>
            <a:r>
              <a:rPr lang="zh-CN" altLang="en-US" sz="2400" dirty="0"/>
              <a:t>个奶酪有</a:t>
            </a:r>
            <a:r>
              <a:rPr lang="en-US" altLang="zh-CN" sz="2400" dirty="0"/>
              <a:t>15! = 1.3</a:t>
            </a:r>
            <a:r>
              <a:rPr lang="zh-CN" altLang="en-US" sz="2400" dirty="0"/>
              <a:t>万亿种排列。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zh-CN" altLang="en-US" sz="2400" dirty="0"/>
              <a:t>暴力法：用</a:t>
            </a:r>
            <a:r>
              <a:rPr lang="en-US" altLang="zh-CN" sz="2400" dirty="0"/>
              <a:t>DFS</a:t>
            </a:r>
            <a:r>
              <a:rPr lang="zh-CN" altLang="en-US" sz="2400" dirty="0"/>
              <a:t>搜所有的排列。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zh-CN" altLang="en-US" sz="2400" dirty="0"/>
              <a:t>在测试数据比较水的情况下，可以用最优性剪枝。用</a:t>
            </a:r>
            <a:r>
              <a:rPr lang="en-US" altLang="zh-CN" sz="2400" dirty="0"/>
              <a:t>sum</a:t>
            </a:r>
            <a:r>
              <a:rPr lang="zh-CN" altLang="en-US" sz="2400" dirty="0"/>
              <a:t>记录当前已经得到的最短距离，每次计算新的路径时，如果大于</a:t>
            </a:r>
            <a:r>
              <a:rPr lang="en-US" altLang="zh-CN" sz="2400" dirty="0"/>
              <a:t>sum</a:t>
            </a:r>
            <a:r>
              <a:rPr lang="zh-CN" altLang="en-US" sz="2400" dirty="0"/>
              <a:t>，就退出。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zh-CN" altLang="en-US" sz="2400" dirty="0"/>
              <a:t>标准解法是状态压缩</a:t>
            </a:r>
            <a:r>
              <a:rPr lang="en-US" altLang="zh-CN" sz="2400" dirty="0"/>
              <a:t>DP</a:t>
            </a:r>
            <a:r>
              <a:rPr lang="zh-CN" altLang="en-US" sz="2400" dirty="0"/>
              <a:t>，它不受测试数据的影响，复杂度是</a:t>
            </a:r>
            <a:r>
              <a:rPr lang="en-US" altLang="zh-CN" sz="2400" dirty="0"/>
              <a:t>O(n2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</p:txBody>
      </p:sp>
      <p:sp>
        <p:nvSpPr>
          <p:cNvPr id="5" name="标题 15361"/>
          <p:cNvSpPr txBox="1">
            <a:spLocks noRot="1" noChangeArrowheads="1"/>
          </p:cNvSpPr>
          <p:nvPr/>
        </p:nvSpPr>
        <p:spPr>
          <a:xfrm>
            <a:off x="2443164" y="687389"/>
            <a:ext cx="6961187" cy="85883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solidFill>
                  <a:srgbClr val="0070C0"/>
                </a:solidFill>
              </a:rPr>
              <a:t>题解</a:t>
            </a:r>
          </a:p>
        </p:txBody>
      </p:sp>
    </p:spTree>
    <p:extLst>
      <p:ext uri="{BB962C8B-B14F-4D97-AF65-F5344CB8AC3E}">
        <p14:creationId xmlns:p14="http://schemas.microsoft.com/office/powerpoint/2010/main" val="287948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359"/>
    </mc:Choice>
    <mc:Fallback xmlns="">
      <p:transition spd="slow" advTm="102359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4337"/>
          <p:cNvSpPr>
            <a:spLocks noGrp="1" noRot="1" noChangeArrowheads="1"/>
          </p:cNvSpPr>
          <p:nvPr>
            <p:ph type="title"/>
          </p:nvPr>
        </p:nvSpPr>
        <p:spPr>
          <a:xfrm>
            <a:off x="1981200" y="515938"/>
            <a:ext cx="8075240" cy="11430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3200" dirty="0" err="1">
                <a:solidFill>
                  <a:srgbClr val="FF0000"/>
                </a:solidFill>
              </a:rPr>
              <a:t>hdu</a:t>
            </a:r>
            <a:r>
              <a:rPr lang="en-US" altLang="zh-CN" sz="3200" dirty="0">
                <a:solidFill>
                  <a:srgbClr val="FF0000"/>
                </a:solidFill>
              </a:rPr>
              <a:t> 1010 Tempter of the Bone     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22530" name="文本占位符 14338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2135561" y="1772816"/>
            <a:ext cx="7635875" cy="2736304"/>
          </a:xfrm>
        </p:spPr>
        <p:txBody>
          <a:bodyPr/>
          <a:lstStyle/>
          <a:p>
            <a:r>
              <a:rPr lang="zh-CN" altLang="en-US" sz="2400" dirty="0"/>
              <a:t>一个迷宫有</a:t>
            </a:r>
            <a:r>
              <a:rPr lang="en-US" altLang="zh-CN" sz="2400" dirty="0"/>
              <a:t>N*M</a:t>
            </a:r>
            <a:r>
              <a:rPr lang="zh-CN" altLang="en-US" sz="2400" dirty="0"/>
              <a:t>格，有一些格子是地板能走，有一些格子是障碍不能走。</a:t>
            </a:r>
            <a:endParaRPr lang="en-US" altLang="zh-CN" sz="2400" dirty="0"/>
          </a:p>
          <a:p>
            <a:r>
              <a:rPr lang="zh-CN" altLang="en-US" sz="2400" dirty="0"/>
              <a:t>给一个起点</a:t>
            </a:r>
            <a:r>
              <a:rPr lang="en-US" altLang="zh-CN" sz="2400" dirty="0"/>
              <a:t>S</a:t>
            </a:r>
            <a:r>
              <a:rPr lang="zh-CN" altLang="en-US" sz="2400" dirty="0"/>
              <a:t>和一个终点</a:t>
            </a:r>
            <a:r>
              <a:rPr lang="en-US" altLang="zh-CN" sz="2400" dirty="0"/>
              <a:t>D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一只小狗从</a:t>
            </a:r>
            <a:r>
              <a:rPr lang="en-US" altLang="zh-CN" sz="2400" dirty="0"/>
              <a:t>S</a:t>
            </a:r>
            <a:r>
              <a:rPr lang="zh-CN" altLang="en-US" sz="2400" dirty="0"/>
              <a:t>出发，每步走一块地板，在每个地板不能停留，而且走过的地板都不能再走。</a:t>
            </a:r>
            <a:endParaRPr lang="en-US" altLang="zh-CN" sz="2400" dirty="0"/>
          </a:p>
          <a:p>
            <a:r>
              <a:rPr lang="zh-CN" altLang="en-US" sz="2400" dirty="0"/>
              <a:t>给定一个</a:t>
            </a:r>
            <a:r>
              <a:rPr lang="en-US" altLang="zh-CN" sz="2400" dirty="0"/>
              <a:t>T</a:t>
            </a:r>
            <a:r>
              <a:rPr lang="zh-CN" altLang="en-US" sz="2400" dirty="0"/>
              <a:t>，问小狗能正好走</a:t>
            </a:r>
            <a:r>
              <a:rPr lang="en-US" altLang="zh-CN" sz="2400" dirty="0"/>
              <a:t>T</a:t>
            </a:r>
            <a:r>
              <a:rPr lang="zh-CN" altLang="en-US" sz="2400" dirty="0"/>
              <a:t>步到达</a:t>
            </a:r>
            <a:r>
              <a:rPr lang="en-US" altLang="zh-CN" sz="2400" dirty="0"/>
              <a:t>D</a:t>
            </a:r>
            <a:r>
              <a:rPr lang="zh-CN" altLang="en-US" sz="2400" dirty="0"/>
              <a:t>吗？</a:t>
            </a:r>
          </a:p>
        </p:txBody>
      </p:sp>
    </p:spTree>
    <p:extLst>
      <p:ext uri="{BB962C8B-B14F-4D97-AF65-F5344CB8AC3E}">
        <p14:creationId xmlns:p14="http://schemas.microsoft.com/office/powerpoint/2010/main" val="190067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44"/>
    </mc:Choice>
    <mc:Fallback xmlns="">
      <p:transition spd="slow" advTm="55444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19458"/>
          <p:cNvSpPr txBox="1">
            <a:spLocks noChangeArrowheads="1"/>
          </p:cNvSpPr>
          <p:nvPr/>
        </p:nvSpPr>
        <p:spPr bwMode="auto">
          <a:xfrm>
            <a:off x="2450592" y="1628800"/>
            <a:ext cx="7124848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zh-CN" altLang="en-US" sz="2400" dirty="0"/>
              <a:t>路径问题，应该用</a:t>
            </a:r>
            <a:r>
              <a:rPr lang="en-US" altLang="zh-CN" sz="2400" dirty="0"/>
              <a:t>DFS</a:t>
            </a:r>
            <a:r>
              <a:rPr lang="zh-CN" altLang="en-US" sz="2400" dirty="0"/>
              <a:t>，因为</a:t>
            </a:r>
            <a:r>
              <a:rPr lang="en-US" altLang="zh-CN" sz="2400" dirty="0"/>
              <a:t>DFS“</a:t>
            </a:r>
            <a:r>
              <a:rPr lang="zh-CN" altLang="en-US" sz="2400" dirty="0"/>
              <a:t>一路到底”，天然就产生了一条路径。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zh-CN" altLang="en-US" sz="2400" dirty="0"/>
              <a:t>暴力搜索的复杂度。在所有可能的路径中，看其中是否有长度为</a:t>
            </a:r>
            <a:r>
              <a:rPr lang="en-US" altLang="zh-CN" sz="2400" dirty="0"/>
              <a:t>T</a:t>
            </a:r>
            <a:r>
              <a:rPr lang="zh-CN" altLang="en-US" sz="2400" dirty="0"/>
              <a:t>的路径。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zh-CN" altLang="en-US" sz="2400" dirty="0"/>
              <a:t>有多少可能的路径？</a:t>
            </a:r>
            <a:r>
              <a:rPr lang="en-US" altLang="zh-CN" sz="2400" dirty="0"/>
              <a:t>1 &lt; N, M &lt; 7</a:t>
            </a:r>
            <a:r>
              <a:rPr lang="zh-CN" altLang="en-US" sz="2400" dirty="0"/>
              <a:t>，最多</a:t>
            </a:r>
            <a:r>
              <a:rPr lang="en-US" altLang="zh-CN" sz="2400" dirty="0"/>
              <a:t>36</a:t>
            </a:r>
            <a:r>
              <a:rPr lang="zh-CN" altLang="en-US" sz="2400" dirty="0"/>
              <a:t>个格子，设最长路径是</a:t>
            </a:r>
            <a:r>
              <a:rPr lang="en-US" altLang="zh-CN" sz="2400" dirty="0"/>
              <a:t>36</a:t>
            </a:r>
            <a:r>
              <a:rPr lang="zh-CN" altLang="en-US" sz="2400" dirty="0"/>
              <a:t>，每个点有</a:t>
            </a:r>
            <a:r>
              <a:rPr lang="en-US" altLang="zh-CN" sz="2400" dirty="0"/>
              <a:t>3</a:t>
            </a:r>
            <a:r>
              <a:rPr lang="zh-CN" altLang="en-US" sz="2400" dirty="0"/>
              <a:t>个出口，那么就有</a:t>
            </a:r>
            <a:r>
              <a:rPr lang="en-US" altLang="zh-CN" sz="2400" dirty="0"/>
              <a:t>3</a:t>
            </a:r>
            <a:r>
              <a:rPr lang="en-US" altLang="zh-CN" sz="2400" baseline="30000" dirty="0"/>
              <a:t>36</a:t>
            </a:r>
            <a:r>
              <a:rPr lang="zh-CN" altLang="en-US" sz="2400" dirty="0"/>
              <a:t>个路径，是天文数字。即使加上限制条件，即格子不能重复走，那么也会搜到百万以上的路径。</a:t>
            </a:r>
          </a:p>
        </p:txBody>
      </p:sp>
      <p:sp>
        <p:nvSpPr>
          <p:cNvPr id="5" name="标题 15361"/>
          <p:cNvSpPr txBox="1">
            <a:spLocks noRot="1" noChangeArrowheads="1"/>
          </p:cNvSpPr>
          <p:nvPr/>
        </p:nvSpPr>
        <p:spPr>
          <a:xfrm>
            <a:off x="2443164" y="687389"/>
            <a:ext cx="6961187" cy="85883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solidFill>
                  <a:srgbClr val="0070C0"/>
                </a:solidFill>
              </a:rPr>
              <a:t>题解（</a:t>
            </a:r>
            <a:r>
              <a:rPr lang="en-US" altLang="zh-CN" sz="3200" dirty="0">
                <a:solidFill>
                  <a:srgbClr val="0070C0"/>
                </a:solidFill>
              </a:rPr>
              <a:t>1</a:t>
            </a:r>
            <a:r>
              <a:rPr lang="zh-CN" altLang="en-US" sz="3200" dirty="0">
                <a:solidFill>
                  <a:srgbClr val="0070C0"/>
                </a:solidFill>
              </a:rPr>
              <a:t>）：暴力搜索</a:t>
            </a:r>
          </a:p>
        </p:txBody>
      </p:sp>
    </p:spTree>
    <p:extLst>
      <p:ext uri="{BB962C8B-B14F-4D97-AF65-F5344CB8AC3E}">
        <p14:creationId xmlns:p14="http://schemas.microsoft.com/office/powerpoint/2010/main" val="404357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238"/>
    </mc:Choice>
    <mc:Fallback xmlns="">
      <p:transition spd="slow" advTm="89238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19458"/>
          <p:cNvSpPr txBox="1">
            <a:spLocks noChangeArrowheads="1"/>
          </p:cNvSpPr>
          <p:nvPr/>
        </p:nvSpPr>
        <p:spPr bwMode="auto">
          <a:xfrm>
            <a:off x="2450592" y="1628801"/>
            <a:ext cx="7124848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个</a:t>
            </a:r>
            <a:r>
              <a:rPr lang="zh-CN" altLang="en-US" sz="2400" b="1" dirty="0"/>
              <a:t>可行性剪枝</a:t>
            </a:r>
            <a:r>
              <a:rPr lang="zh-CN" altLang="en-US" sz="2400" dirty="0"/>
              <a:t>：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）当前走了</a:t>
            </a:r>
            <a:r>
              <a:rPr lang="en-US" altLang="zh-CN" sz="2400" dirty="0"/>
              <a:t>k</a:t>
            </a:r>
            <a:r>
              <a:rPr lang="zh-CN" altLang="en-US" sz="2400" dirty="0"/>
              <a:t>步，如果</a:t>
            </a:r>
            <a:r>
              <a:rPr lang="en-US" altLang="zh-CN" sz="2400" dirty="0"/>
              <a:t>k &gt; T</a:t>
            </a:r>
            <a:r>
              <a:rPr lang="zh-CN" altLang="en-US" sz="2400" dirty="0"/>
              <a:t>，已经走的超过了限制步数，还没有找到</a:t>
            </a:r>
            <a:r>
              <a:rPr lang="en-US" altLang="zh-CN" sz="2400" dirty="0"/>
              <a:t>D</a:t>
            </a:r>
            <a:r>
              <a:rPr lang="zh-CN" altLang="en-US" sz="2400" dirty="0"/>
              <a:t>点，则剪掉。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）设从起点</a:t>
            </a:r>
            <a:r>
              <a:rPr lang="en-US" altLang="zh-CN" sz="2400" dirty="0"/>
              <a:t>S</a:t>
            </a:r>
            <a:r>
              <a:rPr lang="zh-CN" altLang="en-US" sz="2400" dirty="0"/>
              <a:t>走了</a:t>
            </a:r>
            <a:r>
              <a:rPr lang="en-US" altLang="zh-CN" sz="2400" dirty="0"/>
              <a:t>k</a:t>
            </a:r>
            <a:r>
              <a:rPr lang="zh-CN" altLang="en-US" sz="2400" dirty="0"/>
              <a:t>步到了当前位置</a:t>
            </a:r>
            <a:r>
              <a:rPr lang="en-US" altLang="zh-CN" sz="2400" dirty="0"/>
              <a:t>(x,</a:t>
            </a:r>
            <a:r>
              <a:rPr lang="zh-CN" altLang="en-US" sz="2400" dirty="0"/>
              <a:t> </a:t>
            </a:r>
            <a:r>
              <a:rPr lang="en-US" altLang="zh-CN" sz="2400" dirty="0"/>
              <a:t>y)</a:t>
            </a:r>
            <a:r>
              <a:rPr lang="zh-CN" altLang="en-US" sz="2400" dirty="0"/>
              <a:t>，而</a:t>
            </a:r>
            <a:r>
              <a:rPr lang="en-US" altLang="zh-CN" sz="2400" dirty="0"/>
              <a:t>(x,</a:t>
            </a:r>
            <a:r>
              <a:rPr lang="zh-CN" altLang="en-US" sz="2400" dirty="0"/>
              <a:t> </a:t>
            </a:r>
            <a:r>
              <a:rPr lang="en-US" altLang="zh-CN" sz="2400" dirty="0"/>
              <a:t>y)</a:t>
            </a:r>
            <a:r>
              <a:rPr lang="zh-CN" altLang="en-US" sz="2400" dirty="0"/>
              <a:t>到</a:t>
            </a:r>
            <a:r>
              <a:rPr lang="en-US" altLang="zh-CN" sz="2400" dirty="0"/>
              <a:t>D</a:t>
            </a:r>
            <a:r>
              <a:rPr lang="zh-CN" altLang="en-US" sz="2400" dirty="0"/>
              <a:t>点</a:t>
            </a:r>
            <a:r>
              <a:rPr lang="en-US" altLang="zh-CN" sz="2400" dirty="0"/>
              <a:t>(c,</a:t>
            </a:r>
            <a:r>
              <a:rPr lang="zh-CN" altLang="en-US" sz="2400" dirty="0"/>
              <a:t> </a:t>
            </a:r>
            <a:r>
              <a:rPr lang="en-US" altLang="zh-CN" sz="2400" dirty="0"/>
              <a:t>d)</a:t>
            </a:r>
            <a:r>
              <a:rPr lang="zh-CN" altLang="en-US" sz="2400" dirty="0"/>
              <a:t>的最短距离为</a:t>
            </a:r>
            <a:r>
              <a:rPr lang="en-US" altLang="zh-CN" sz="2400" dirty="0"/>
              <a:t>f</a:t>
            </a:r>
            <a:r>
              <a:rPr lang="zh-CN" altLang="en-US" sz="2400" dirty="0"/>
              <a:t>，如果有</a:t>
            </a:r>
            <a:r>
              <a:rPr lang="en-US" altLang="zh-CN" sz="2400" dirty="0" err="1"/>
              <a:t>k+f</a:t>
            </a:r>
            <a:r>
              <a:rPr lang="en-US" altLang="zh-CN" sz="2400" dirty="0"/>
              <a:t> &gt;T</a:t>
            </a:r>
            <a:r>
              <a:rPr lang="zh-CN" altLang="en-US" sz="2400" dirty="0"/>
              <a:t>，这说明剩下还允许走的步数肯定超过了允许走的步数，剪掉。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000" dirty="0"/>
              <a:t>剪枝（</a:t>
            </a:r>
            <a:r>
              <a:rPr lang="en-US" altLang="zh-CN" sz="2000" dirty="0"/>
              <a:t>2</a:t>
            </a:r>
            <a:r>
              <a:rPr lang="zh-CN" altLang="en-US" sz="2000" dirty="0"/>
              <a:t>）比剪枝（</a:t>
            </a:r>
            <a:r>
              <a:rPr lang="en-US" altLang="zh-CN" sz="2000" dirty="0"/>
              <a:t>1</a:t>
            </a:r>
            <a:r>
              <a:rPr lang="zh-CN" altLang="en-US" sz="2000" dirty="0"/>
              <a:t>）严格，保留（</a:t>
            </a:r>
            <a:r>
              <a:rPr lang="en-US" altLang="zh-CN" sz="2000" dirty="0"/>
              <a:t>2</a:t>
            </a:r>
            <a:r>
              <a:rPr lang="zh-CN" altLang="en-US" sz="2000" dirty="0"/>
              <a:t>）就行了，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）是多余的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400" dirty="0"/>
          </a:p>
          <a:p>
            <a:r>
              <a:rPr lang="zh-CN" altLang="en-US" sz="2400" dirty="0"/>
              <a:t>这</a:t>
            </a:r>
            <a:r>
              <a:rPr lang="en-US" altLang="zh-CN" sz="2400" dirty="0"/>
              <a:t>2</a:t>
            </a:r>
            <a:r>
              <a:rPr lang="zh-CN" altLang="en-US" sz="2400" dirty="0"/>
              <a:t>个剪枝效果一般。</a:t>
            </a:r>
          </a:p>
          <a:p>
            <a:endParaRPr lang="zh-CN" altLang="en-US" sz="2400" dirty="0"/>
          </a:p>
        </p:txBody>
      </p:sp>
      <p:sp>
        <p:nvSpPr>
          <p:cNvPr id="5" name="标题 15361"/>
          <p:cNvSpPr txBox="1">
            <a:spLocks noRot="1" noChangeArrowheads="1"/>
          </p:cNvSpPr>
          <p:nvPr/>
        </p:nvSpPr>
        <p:spPr>
          <a:xfrm>
            <a:off x="2443164" y="687389"/>
            <a:ext cx="6961187" cy="85883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solidFill>
                  <a:srgbClr val="0070C0"/>
                </a:solidFill>
              </a:rPr>
              <a:t>题解（</a:t>
            </a:r>
            <a:r>
              <a:rPr lang="en-US" altLang="zh-CN" sz="3200" dirty="0">
                <a:solidFill>
                  <a:srgbClr val="0070C0"/>
                </a:solidFill>
              </a:rPr>
              <a:t>2</a:t>
            </a:r>
            <a:r>
              <a:rPr lang="zh-CN" altLang="en-US" sz="3200" dirty="0">
                <a:solidFill>
                  <a:srgbClr val="0070C0"/>
                </a:solidFill>
              </a:rPr>
              <a:t>）：可行性剪枝</a:t>
            </a:r>
          </a:p>
        </p:txBody>
      </p:sp>
    </p:spTree>
    <p:extLst>
      <p:ext uri="{BB962C8B-B14F-4D97-AF65-F5344CB8AC3E}">
        <p14:creationId xmlns:p14="http://schemas.microsoft.com/office/powerpoint/2010/main" val="414293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953"/>
    </mc:Choice>
    <mc:Fallback xmlns="">
      <p:transition spd="slow" advTm="104953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19458"/>
          <p:cNvSpPr txBox="1">
            <a:spLocks noChangeArrowheads="1"/>
          </p:cNvSpPr>
          <p:nvPr/>
        </p:nvSpPr>
        <p:spPr bwMode="auto">
          <a:xfrm>
            <a:off x="2274065" y="1210541"/>
            <a:ext cx="742233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对每个方格用</a:t>
            </a:r>
            <a:r>
              <a:rPr lang="en-US" altLang="zh-CN" sz="2400" dirty="0"/>
              <a:t>0</a:t>
            </a:r>
            <a:r>
              <a:rPr lang="zh-CN" altLang="en-US" sz="2400" dirty="0"/>
              <a:t>、</a:t>
            </a:r>
            <a:r>
              <a:rPr lang="en-US" altLang="zh-CN" sz="2400" dirty="0"/>
              <a:t>1</a:t>
            </a:r>
            <a:r>
              <a:rPr lang="zh-CN" altLang="en-US" sz="2400" dirty="0"/>
              <a:t>进行交错标记。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从</a:t>
            </a:r>
            <a:r>
              <a:rPr lang="en-US" altLang="zh-CN" sz="2400" dirty="0"/>
              <a:t>0</a:t>
            </a:r>
            <a:r>
              <a:rPr lang="zh-CN" altLang="en-US" sz="2400" dirty="0"/>
              <a:t>格子走一步，只能到</a:t>
            </a:r>
            <a:r>
              <a:rPr lang="en-US" altLang="zh-CN" sz="2400" dirty="0"/>
              <a:t>1</a:t>
            </a:r>
            <a:r>
              <a:rPr lang="zh-CN" altLang="en-US" sz="2400" dirty="0"/>
              <a:t>格子，从</a:t>
            </a:r>
            <a:r>
              <a:rPr lang="en-US" altLang="zh-CN" sz="2400" dirty="0"/>
              <a:t>1</a:t>
            </a:r>
            <a:r>
              <a:rPr lang="zh-CN" altLang="en-US" sz="2400" dirty="0"/>
              <a:t>格子走一步只能到</a:t>
            </a:r>
            <a:r>
              <a:rPr lang="en-US" altLang="zh-CN" sz="2400" dirty="0"/>
              <a:t>0</a:t>
            </a:r>
            <a:r>
              <a:rPr lang="zh-CN" altLang="en-US" sz="2400" dirty="0"/>
              <a:t>格子。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起点</a:t>
            </a:r>
            <a:r>
              <a:rPr lang="en-US" altLang="zh-CN" sz="2400" dirty="0"/>
              <a:t>S</a:t>
            </a:r>
            <a:r>
              <a:rPr lang="zh-CN" altLang="en-US" sz="2400" dirty="0"/>
              <a:t>和终点</a:t>
            </a:r>
            <a:r>
              <a:rPr lang="en-US" altLang="zh-CN" sz="2400" dirty="0"/>
              <a:t>D</a:t>
            </a:r>
            <a:r>
              <a:rPr lang="zh-CN" altLang="en-US" sz="2400" dirty="0"/>
              <a:t>，如果它们都是</a:t>
            </a:r>
            <a:r>
              <a:rPr lang="en-US" altLang="zh-CN" sz="2400" dirty="0"/>
              <a:t>0</a:t>
            </a:r>
            <a:r>
              <a:rPr lang="zh-CN" altLang="en-US" sz="2400" dirty="0"/>
              <a:t>或</a:t>
            </a:r>
            <a:r>
              <a:rPr lang="en-US" altLang="zh-CN" sz="2400" dirty="0"/>
              <a:t>1</a:t>
            </a:r>
            <a:r>
              <a:rPr lang="zh-CN" altLang="en-US" sz="2400" dirty="0"/>
              <a:t>，那么偶数步才能走到；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如果一个是</a:t>
            </a:r>
            <a:r>
              <a:rPr lang="en-US" altLang="zh-CN" sz="2400" dirty="0"/>
              <a:t>0</a:t>
            </a:r>
            <a:r>
              <a:rPr lang="zh-CN" altLang="en-US" sz="2400" dirty="0"/>
              <a:t>一个是</a:t>
            </a:r>
            <a:r>
              <a:rPr lang="en-US" altLang="zh-CN" sz="2400" dirty="0"/>
              <a:t>1</a:t>
            </a:r>
            <a:r>
              <a:rPr lang="zh-CN" altLang="en-US" sz="2400" dirty="0"/>
              <a:t>，那么奇数步才能走到。</a:t>
            </a:r>
          </a:p>
        </p:txBody>
      </p:sp>
      <p:sp>
        <p:nvSpPr>
          <p:cNvPr id="5" name="标题 15361"/>
          <p:cNvSpPr txBox="1">
            <a:spLocks noRot="1" noChangeArrowheads="1"/>
          </p:cNvSpPr>
          <p:nvPr/>
        </p:nvSpPr>
        <p:spPr>
          <a:xfrm>
            <a:off x="2453410" y="351705"/>
            <a:ext cx="6961187" cy="85883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solidFill>
                  <a:srgbClr val="0070C0"/>
                </a:solidFill>
              </a:rPr>
              <a:t>题解（</a:t>
            </a:r>
            <a:r>
              <a:rPr lang="en-US" altLang="zh-CN" sz="3200" dirty="0">
                <a:solidFill>
                  <a:srgbClr val="0070C0"/>
                </a:solidFill>
              </a:rPr>
              <a:t>3</a:t>
            </a:r>
            <a:r>
              <a:rPr lang="zh-CN" altLang="en-US" sz="3200" dirty="0">
                <a:solidFill>
                  <a:srgbClr val="0070C0"/>
                </a:solidFill>
              </a:rPr>
              <a:t>）：“奇偶剪枝”</a:t>
            </a:r>
          </a:p>
        </p:txBody>
      </p:sp>
      <p:pic>
        <p:nvPicPr>
          <p:cNvPr id="10242" name="Picture 2" descr="C:\Users\hp\AppData\Local\Temp\ksohtml13564\wp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565" y="3717032"/>
            <a:ext cx="2958874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49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381"/>
    </mc:Choice>
    <mc:Fallback xmlns="">
      <p:transition spd="slow" advTm="10238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19458"/>
          <p:cNvSpPr txBox="1">
            <a:spLocks noChangeArrowheads="1"/>
          </p:cNvSpPr>
          <p:nvPr/>
        </p:nvSpPr>
        <p:spPr bwMode="auto">
          <a:xfrm>
            <a:off x="2279576" y="1124745"/>
            <a:ext cx="7776864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zh-CN" altLang="en-US" sz="2400" dirty="0"/>
              <a:t>给定起点</a:t>
            </a:r>
            <a:r>
              <a:rPr lang="en-US" altLang="zh-CN" sz="2400" dirty="0"/>
              <a:t>S</a:t>
            </a:r>
            <a:r>
              <a:rPr lang="zh-CN" altLang="en-US" sz="2400" dirty="0"/>
              <a:t>、终点</a:t>
            </a:r>
            <a:r>
              <a:rPr lang="en-US" altLang="zh-CN" sz="2400" dirty="0"/>
              <a:t>D</a:t>
            </a:r>
            <a:r>
              <a:rPr lang="zh-CN" altLang="en-US" sz="2400" dirty="0"/>
              <a:t>，以及限制的步数</a:t>
            </a:r>
            <a:r>
              <a:rPr lang="en-US" altLang="zh-CN" sz="2400" dirty="0"/>
              <a:t>T</a:t>
            </a:r>
            <a:r>
              <a:rPr lang="zh-CN" altLang="en-US" sz="2400" dirty="0"/>
              <a:t>，可以立刻判断是否有解：</a:t>
            </a:r>
            <a:endParaRPr lang="en-US" altLang="zh-CN" sz="24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en-US" altLang="zh-CN" sz="2000" dirty="0"/>
              <a:t>S</a:t>
            </a:r>
            <a:r>
              <a:rPr lang="zh-CN" altLang="en-US" sz="2000" dirty="0"/>
              <a:t>和</a:t>
            </a:r>
            <a:r>
              <a:rPr lang="en-US" altLang="zh-CN" sz="2000" dirty="0"/>
              <a:t>D</a:t>
            </a:r>
            <a:r>
              <a:rPr lang="zh-CN" altLang="en-US" sz="2000" dirty="0"/>
              <a:t>同</a:t>
            </a:r>
            <a:r>
              <a:rPr lang="en-US" altLang="zh-CN" sz="2000" dirty="0"/>
              <a:t>0</a:t>
            </a:r>
            <a:r>
              <a:rPr lang="zh-CN" altLang="en-US" sz="2000" dirty="0"/>
              <a:t>或同</a:t>
            </a:r>
            <a:r>
              <a:rPr lang="en-US" altLang="zh-CN" sz="2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/>
              <a:t>T</a:t>
            </a:r>
            <a:r>
              <a:rPr lang="zh-CN" altLang="en-US" sz="2000" dirty="0"/>
              <a:t>是偶数，可能有解；</a:t>
            </a:r>
            <a:r>
              <a:rPr lang="en-US" altLang="zh-CN" sz="2000" dirty="0"/>
              <a:t>T</a:t>
            </a:r>
            <a:r>
              <a:rPr lang="zh-CN" altLang="en-US" sz="2000" dirty="0"/>
              <a:t>是奇数，必定无解。</a:t>
            </a:r>
            <a:endParaRPr lang="en-US" altLang="zh-CN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en-US" altLang="zh-CN" sz="2000" dirty="0"/>
              <a:t>S</a:t>
            </a:r>
            <a:r>
              <a:rPr lang="zh-CN" altLang="en-US" sz="2000" dirty="0"/>
              <a:t>和</a:t>
            </a:r>
            <a:r>
              <a:rPr lang="en-US" altLang="zh-CN" sz="2000" dirty="0"/>
              <a:t>D</a:t>
            </a:r>
            <a:r>
              <a:rPr lang="zh-CN" altLang="en-US" sz="2000" dirty="0"/>
              <a:t>不同，</a:t>
            </a:r>
            <a:r>
              <a:rPr lang="en-US" altLang="zh-CN" sz="2000" dirty="0"/>
              <a:t>T</a:t>
            </a:r>
            <a:r>
              <a:rPr lang="zh-CN" altLang="en-US" sz="2000" dirty="0"/>
              <a:t>是奇数，可能有解；</a:t>
            </a:r>
            <a:r>
              <a:rPr lang="en-US" altLang="zh-CN" sz="2000" dirty="0"/>
              <a:t>T</a:t>
            </a:r>
            <a:r>
              <a:rPr lang="zh-CN" altLang="en-US" sz="2000" dirty="0"/>
              <a:t>是偶数，必定无解。</a:t>
            </a:r>
            <a:endParaRPr lang="en-US" altLang="zh-CN" sz="2000" dirty="0"/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zh-CN" altLang="en-US" sz="2400" dirty="0"/>
              <a:t>给定</a:t>
            </a:r>
            <a:r>
              <a:rPr lang="en-US" altLang="zh-CN" sz="2400" dirty="0"/>
              <a:t>S</a:t>
            </a:r>
            <a:r>
              <a:rPr lang="zh-CN" altLang="en-US" sz="2400" dirty="0"/>
              <a:t>和</a:t>
            </a:r>
            <a:r>
              <a:rPr lang="en-US" altLang="zh-CN" sz="2400" dirty="0"/>
              <a:t>D</a:t>
            </a:r>
            <a:r>
              <a:rPr lang="zh-CN" altLang="en-US" sz="2400" dirty="0"/>
              <a:t>，如何判断它们的</a:t>
            </a:r>
            <a:r>
              <a:rPr lang="en-US" altLang="zh-CN" sz="2400" dirty="0"/>
              <a:t>0</a:t>
            </a:r>
            <a:r>
              <a:rPr lang="zh-CN" altLang="en-US" sz="2400" dirty="0"/>
              <a:t>、</a:t>
            </a:r>
            <a:r>
              <a:rPr lang="en-US" altLang="zh-CN" sz="2400" dirty="0"/>
              <a:t>1</a:t>
            </a:r>
            <a:r>
              <a:rPr lang="zh-CN" altLang="en-US" sz="2400" dirty="0"/>
              <a:t>是否相同？</a:t>
            </a:r>
            <a:endParaRPr lang="en-US" altLang="zh-CN" sz="2400" dirty="0"/>
          </a:p>
          <a:p>
            <a:r>
              <a:rPr lang="en-US" altLang="zh-CN" sz="2400" dirty="0"/>
              <a:t>   </a:t>
            </a:r>
            <a:r>
              <a:rPr lang="zh-CN" altLang="en-US" sz="2400" dirty="0"/>
              <a:t>用曼哈顿距离：</a:t>
            </a:r>
            <a:endParaRPr lang="en-US" altLang="zh-CN" sz="24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）如果</a:t>
            </a:r>
            <a:r>
              <a:rPr lang="en-US" altLang="zh-CN" sz="2000" dirty="0"/>
              <a:t>S</a:t>
            </a:r>
            <a:r>
              <a:rPr lang="zh-CN" altLang="en-US" sz="2000" dirty="0"/>
              <a:t>和</a:t>
            </a:r>
            <a:r>
              <a:rPr lang="en-US" altLang="zh-CN" sz="2000" dirty="0"/>
              <a:t>D</a:t>
            </a:r>
            <a:r>
              <a:rPr lang="zh-CN" altLang="en-US" sz="2000" dirty="0"/>
              <a:t>的曼哈顿距离是奇数，说明</a:t>
            </a:r>
            <a:r>
              <a:rPr lang="en-US" altLang="zh-CN" sz="2000" dirty="0"/>
              <a:t>S</a:t>
            </a:r>
            <a:r>
              <a:rPr lang="zh-CN" altLang="en-US" sz="2000" dirty="0"/>
              <a:t>和</a:t>
            </a:r>
            <a:r>
              <a:rPr lang="en-US" altLang="zh-CN" sz="2000" dirty="0"/>
              <a:t>D</a:t>
            </a:r>
            <a:r>
              <a:rPr lang="zh-CN" altLang="en-US" sz="2000" dirty="0"/>
              <a:t>一个是</a:t>
            </a:r>
            <a:r>
              <a:rPr lang="en-US" altLang="zh-CN" sz="2000" dirty="0"/>
              <a:t>0</a:t>
            </a:r>
            <a:r>
              <a:rPr lang="zh-CN" altLang="en-US" sz="2000" dirty="0"/>
              <a:t>一个是</a:t>
            </a:r>
            <a:r>
              <a:rPr lang="en-US" altLang="zh-CN" sz="2000" dirty="0"/>
              <a:t>1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r>
              <a:rPr lang="en-US" altLang="zh-CN" sz="2000" dirty="0"/>
              <a:t> </a:t>
            </a: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）如果是偶数，说明</a:t>
            </a:r>
            <a:r>
              <a:rPr lang="en-US" altLang="zh-CN" sz="2000" dirty="0"/>
              <a:t>S</a:t>
            </a:r>
            <a:r>
              <a:rPr lang="zh-CN" altLang="en-US" sz="2000" dirty="0"/>
              <a:t>和</a:t>
            </a:r>
            <a:r>
              <a:rPr lang="en-US" altLang="zh-CN" sz="2000" dirty="0"/>
              <a:t>D</a:t>
            </a:r>
            <a:r>
              <a:rPr lang="zh-CN" altLang="en-US" sz="2000" dirty="0"/>
              <a:t>同</a:t>
            </a:r>
            <a:r>
              <a:rPr lang="en-US" altLang="zh-CN" sz="2000" dirty="0"/>
              <a:t>0</a:t>
            </a:r>
            <a:r>
              <a:rPr lang="zh-CN" altLang="en-US" sz="2000" dirty="0"/>
              <a:t>或同</a:t>
            </a:r>
            <a:r>
              <a:rPr lang="en-US" altLang="zh-CN" sz="2000" dirty="0"/>
              <a:t>1</a:t>
            </a:r>
            <a:r>
              <a:rPr lang="zh-CN" altLang="en-US" sz="2000" dirty="0"/>
              <a:t>。</a:t>
            </a:r>
            <a:endParaRPr lang="zh-CN" altLang="en-US" sz="2800" dirty="0"/>
          </a:p>
        </p:txBody>
      </p:sp>
      <p:pic>
        <p:nvPicPr>
          <p:cNvPr id="10242" name="Picture 2" descr="C:\Users\hp\AppData\Local\Temp\ksohtml13564\wp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80" y="4797152"/>
            <a:ext cx="2054774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7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752"/>
    </mc:Choice>
    <mc:Fallback xmlns="">
      <p:transition spd="slow" advTm="144752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4337"/>
          <p:cNvSpPr>
            <a:spLocks noGrp="1" noRot="1" noChangeArrowheads="1"/>
          </p:cNvSpPr>
          <p:nvPr>
            <p:ph type="title"/>
          </p:nvPr>
        </p:nvSpPr>
        <p:spPr>
          <a:xfrm>
            <a:off x="1981200" y="515938"/>
            <a:ext cx="8075240" cy="11430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zh-CN" altLang="en-US" sz="3200" dirty="0">
                <a:solidFill>
                  <a:srgbClr val="FF0000"/>
                </a:solidFill>
              </a:rPr>
              <a:t>洛谷 </a:t>
            </a:r>
            <a:r>
              <a:rPr lang="en-US" altLang="zh-CN" sz="3200" dirty="0">
                <a:solidFill>
                  <a:srgbClr val="FF0000"/>
                </a:solidFill>
              </a:rPr>
              <a:t>P1120 </a:t>
            </a:r>
            <a:r>
              <a:rPr lang="zh-CN" altLang="en-US" sz="3200" dirty="0">
                <a:solidFill>
                  <a:srgbClr val="FF0000"/>
                </a:solidFill>
              </a:rPr>
              <a:t>小木棍</a:t>
            </a:r>
            <a:r>
              <a:rPr lang="en-US" altLang="zh-CN" sz="3200" dirty="0">
                <a:solidFill>
                  <a:srgbClr val="FF0000"/>
                </a:solidFill>
              </a:rPr>
              <a:t>     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22530" name="文本占位符 14338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2135561" y="1772816"/>
            <a:ext cx="7635875" cy="3096344"/>
          </a:xfrm>
        </p:spPr>
        <p:txBody>
          <a:bodyPr/>
          <a:lstStyle/>
          <a:p>
            <a:r>
              <a:rPr lang="zh-CN" altLang="en-US" sz="2400" dirty="0"/>
              <a:t>乔治有一些同样长的小木棍，他把这些木棍随意砍成几段，直到每段的长都不超过</a:t>
            </a:r>
            <a:r>
              <a:rPr lang="en-US" altLang="zh-CN" sz="2400" dirty="0"/>
              <a:t>50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现在，他想把小木棍拼接成原来的样子，但是却忘记了自己开始时有多少根木棍和它们的长度。</a:t>
            </a:r>
            <a:endParaRPr lang="en-US" altLang="zh-CN" sz="2400" dirty="0"/>
          </a:p>
          <a:p>
            <a:r>
              <a:rPr lang="zh-CN" altLang="en-US" sz="2400" dirty="0"/>
              <a:t>给出每段小木棍的长度，编程帮他找出原始木棍的最小可能长度。</a:t>
            </a:r>
            <a:endParaRPr lang="en-US" altLang="zh-CN" sz="2400" dirty="0"/>
          </a:p>
          <a:p>
            <a:r>
              <a:rPr lang="en-US" altLang="zh-CN" sz="2400" dirty="0"/>
              <a:t>N</a:t>
            </a:r>
            <a:r>
              <a:rPr lang="zh-CN" altLang="en-US" sz="2400" dirty="0"/>
              <a:t>表示砍过以后的小木棍的总数，</a:t>
            </a:r>
            <a:r>
              <a:rPr lang="en-US" altLang="zh-CN" sz="2400" dirty="0"/>
              <a:t>N ≤ 65</a:t>
            </a:r>
            <a:r>
              <a:rPr lang="zh-CN" altLang="en-US" sz="2400" dirty="0"/>
              <a:t>。</a:t>
            </a:r>
            <a:r>
              <a:rPr lang="en-US" altLang="zh-CN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309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737"/>
    </mc:Choice>
    <mc:Fallback xmlns="">
      <p:transition spd="slow" advTm="71737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19458"/>
          <p:cNvSpPr txBox="1">
            <a:spLocks noChangeArrowheads="1"/>
          </p:cNvSpPr>
          <p:nvPr/>
        </p:nvSpPr>
        <p:spPr bwMode="auto">
          <a:xfrm>
            <a:off x="2567608" y="2060848"/>
            <a:ext cx="7124848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/>
              <a:t>尝试原始木棍所有可能的长度，看是否能拼接好这</a:t>
            </a:r>
            <a:r>
              <a:rPr lang="en-US" altLang="zh-CN" sz="2400" dirty="0"/>
              <a:t>N</a:t>
            </a:r>
            <a:r>
              <a:rPr lang="zh-CN" altLang="en-US" sz="2400" dirty="0"/>
              <a:t>个小木棍。例如：设原始木棍长度为</a:t>
            </a:r>
            <a:r>
              <a:rPr lang="en-US" altLang="zh-CN" sz="2400" dirty="0"/>
              <a:t>D</a:t>
            </a:r>
            <a:r>
              <a:rPr lang="zh-CN" altLang="en-US" sz="2400" dirty="0"/>
              <a:t>，搜索所有的木棍组合，如果能够把</a:t>
            </a:r>
            <a:r>
              <a:rPr lang="en-US" altLang="zh-CN" sz="2400" dirty="0"/>
              <a:t>N</a:t>
            </a:r>
            <a:r>
              <a:rPr lang="zh-CN" altLang="en-US" sz="2400" dirty="0"/>
              <a:t>个木棍都拼接成长度为</a:t>
            </a:r>
            <a:r>
              <a:rPr lang="en-US" altLang="zh-CN" sz="2400" dirty="0"/>
              <a:t>D</a:t>
            </a:r>
            <a:r>
              <a:rPr lang="zh-CN" altLang="en-US" sz="2400" dirty="0"/>
              <a:t>的木棍，则</a:t>
            </a:r>
            <a:r>
              <a:rPr lang="en-US" altLang="zh-CN" sz="2400" dirty="0"/>
              <a:t>D</a:t>
            </a:r>
            <a:r>
              <a:rPr lang="zh-CN" altLang="en-US" sz="2400" dirty="0"/>
              <a:t>就是一个合适的长度；在所有合适的长度中，取最小值输出。</a:t>
            </a:r>
          </a:p>
          <a:p>
            <a:endParaRPr lang="en-US" altLang="zh-CN" sz="2400" dirty="0"/>
          </a:p>
          <a:p>
            <a:r>
              <a:rPr lang="zh-CN" altLang="en-US" sz="2400" dirty="0"/>
              <a:t>用</a:t>
            </a:r>
            <a:r>
              <a:rPr lang="en-US" altLang="zh-CN" sz="2400" dirty="0"/>
              <a:t>DFS</a:t>
            </a:r>
            <a:r>
              <a:rPr lang="zh-CN" altLang="en-US" sz="2400" dirty="0"/>
              <a:t>搜索所有的组合。复杂度：对一个</a:t>
            </a:r>
            <a:r>
              <a:rPr lang="en-US" altLang="zh-CN" sz="2400" dirty="0"/>
              <a:t>D</a:t>
            </a:r>
            <a:r>
              <a:rPr lang="zh-CN" altLang="en-US" sz="2400" dirty="0"/>
              <a:t>的检查，小木棍的组合是</a:t>
            </a:r>
            <a:r>
              <a:rPr lang="en-US" altLang="zh-CN" sz="2400" dirty="0"/>
              <a:t>O(N!)</a:t>
            </a:r>
            <a:r>
              <a:rPr lang="zh-CN" altLang="en-US" sz="2400" dirty="0"/>
              <a:t>的。</a:t>
            </a:r>
          </a:p>
        </p:txBody>
      </p:sp>
      <p:sp>
        <p:nvSpPr>
          <p:cNvPr id="5" name="标题 15361"/>
          <p:cNvSpPr txBox="1">
            <a:spLocks noRot="1" noChangeArrowheads="1"/>
          </p:cNvSpPr>
          <p:nvPr/>
        </p:nvSpPr>
        <p:spPr>
          <a:xfrm>
            <a:off x="2443164" y="687389"/>
            <a:ext cx="6961187" cy="85883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solidFill>
                  <a:srgbClr val="0070C0"/>
                </a:solidFill>
              </a:rPr>
              <a:t>题解（</a:t>
            </a:r>
            <a:r>
              <a:rPr lang="en-US" altLang="zh-CN" sz="3200" dirty="0">
                <a:solidFill>
                  <a:srgbClr val="0070C0"/>
                </a:solidFill>
              </a:rPr>
              <a:t>1</a:t>
            </a:r>
            <a:r>
              <a:rPr lang="zh-CN" altLang="en-US" sz="3200" dirty="0">
                <a:solidFill>
                  <a:srgbClr val="0070C0"/>
                </a:solidFill>
              </a:rPr>
              <a:t>）：暴力法</a:t>
            </a:r>
          </a:p>
        </p:txBody>
      </p:sp>
    </p:spTree>
    <p:extLst>
      <p:ext uri="{BB962C8B-B14F-4D97-AF65-F5344CB8AC3E}">
        <p14:creationId xmlns:p14="http://schemas.microsoft.com/office/powerpoint/2010/main" val="234316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119"/>
    </mc:Choice>
    <mc:Fallback xmlns="">
      <p:transition spd="slow" advTm="6011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9456" y="1594545"/>
            <a:ext cx="7920880" cy="22993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剪枝：搜索常用的优化手段，把指数级的复杂度，优化到近似多项式的复杂度。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把不会产生答案的，或不必要的枝条“剪掉”。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剪枝的关键：什么枝该剪、在什么地方减。</a:t>
            </a:r>
          </a:p>
        </p:txBody>
      </p:sp>
      <p:pic>
        <p:nvPicPr>
          <p:cNvPr id="1026" name="Picture 2" descr="https://img11.360buyimg.com/n1/jfs/t30481/349/308289876/501605/b50a92d7/5bee3bb8Ne0fd37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3645024"/>
            <a:ext cx="216024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页脚占位符 7"/>
          <p:cNvSpPr txBox="1">
            <a:spLocks/>
          </p:cNvSpPr>
          <p:nvPr/>
        </p:nvSpPr>
        <p:spPr>
          <a:xfrm>
            <a:off x="7544544" y="279400"/>
            <a:ext cx="4464496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sp>
        <p:nvSpPr>
          <p:cNvPr id="7" name="标题 1"/>
          <p:cNvSpPr txBox="1">
            <a:spLocks noChangeArrowheads="1"/>
          </p:cNvSpPr>
          <p:nvPr/>
        </p:nvSpPr>
        <p:spPr>
          <a:xfrm>
            <a:off x="1519039" y="41865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rgbClr val="FF0000"/>
                </a:solidFill>
              </a:rPr>
              <a:t>剪枝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35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773"/>
    </mc:Choice>
    <mc:Fallback xmlns="">
      <p:transition spd="slow" advTm="86773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19458"/>
          <p:cNvSpPr txBox="1">
            <a:spLocks noChangeArrowheads="1"/>
          </p:cNvSpPr>
          <p:nvPr/>
        </p:nvSpPr>
        <p:spPr bwMode="auto">
          <a:xfrm>
            <a:off x="2567608" y="1628801"/>
            <a:ext cx="7124848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zh-CN" altLang="en-US" sz="2000" b="1" dirty="0"/>
              <a:t>优化搜索顺序</a:t>
            </a:r>
            <a:r>
              <a:rPr lang="zh-CN" altLang="en-US" sz="2000" dirty="0"/>
              <a:t>。把小木棍按长度从大到小排序，然后按从大到小的顺序做拼接的尝试。过程是：对于给定的可能长度</a:t>
            </a:r>
            <a:r>
              <a:rPr lang="en-US" altLang="zh-CN" sz="2000" dirty="0"/>
              <a:t>D</a:t>
            </a:r>
            <a:r>
              <a:rPr lang="zh-CN" altLang="en-US" sz="2000" dirty="0"/>
              <a:t>，从最长的小木棍开始拼接，在拼接时，继续从下一个较长的小木棍开始；持续这个操作，直到所有木棍都拼接成功或某一个没有拼接成功为止。一旦不能拼接，这个</a:t>
            </a:r>
            <a:r>
              <a:rPr lang="en-US" altLang="zh-CN" sz="2000" dirty="0"/>
              <a:t>D</a:t>
            </a:r>
            <a:r>
              <a:rPr lang="zh-CN" altLang="en-US" sz="2000" dirty="0"/>
              <a:t>就不用再尝试。</a:t>
            </a:r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zh-CN" altLang="en-US" sz="2000" b="1" dirty="0"/>
              <a:t>排除等效冗余</a:t>
            </a:r>
            <a:r>
              <a:rPr lang="zh-CN" altLang="en-US" sz="2000" dirty="0"/>
              <a:t>。上面优化搜索顺序中，是用贪心的策略进行搜索，为什么这里可以用贪心？因为是不同顺序的拼接是等效的，例如先拼长的</a:t>
            </a:r>
            <a:r>
              <a:rPr lang="en-US" altLang="zh-CN" sz="2000" dirty="0"/>
              <a:t>x</a:t>
            </a:r>
            <a:r>
              <a:rPr lang="zh-CN" altLang="en-US" sz="2000" dirty="0"/>
              <a:t>，再拼短的</a:t>
            </a:r>
            <a:r>
              <a:rPr lang="en-US" altLang="zh-CN" sz="2000" dirty="0"/>
              <a:t>y</a:t>
            </a:r>
            <a:r>
              <a:rPr lang="zh-CN" altLang="en-US" sz="2000" dirty="0"/>
              <a:t>，和先拼短</a:t>
            </a:r>
            <a:r>
              <a:rPr lang="en-US" altLang="zh-CN" sz="2000" dirty="0"/>
              <a:t>y</a:t>
            </a:r>
            <a:r>
              <a:rPr lang="zh-CN" altLang="en-US" sz="2000" dirty="0"/>
              <a:t>，再拼长</a:t>
            </a:r>
            <a:r>
              <a:rPr lang="en-US" altLang="zh-CN" sz="2000" dirty="0"/>
              <a:t>x</a:t>
            </a:r>
            <a:r>
              <a:rPr lang="zh-CN" altLang="en-US" sz="2000" dirty="0"/>
              <a:t>是一样的。</a:t>
            </a:r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）对长度</a:t>
            </a:r>
            <a:r>
              <a:rPr lang="en-US" altLang="zh-CN" sz="2000" dirty="0"/>
              <a:t>D</a:t>
            </a:r>
            <a:r>
              <a:rPr lang="zh-CN" altLang="en-US" sz="2000" dirty="0"/>
              <a:t>的优化。其实并不用检查大范围的</a:t>
            </a:r>
            <a:r>
              <a:rPr lang="en-US" altLang="zh-CN" sz="2000" dirty="0"/>
              <a:t>D</a:t>
            </a:r>
            <a:r>
              <a:rPr lang="zh-CN" altLang="en-US" sz="2000" dirty="0"/>
              <a:t>，因为</a:t>
            </a:r>
            <a:r>
              <a:rPr lang="en-US" altLang="zh-CN" sz="2000" dirty="0"/>
              <a:t>D</a:t>
            </a:r>
            <a:r>
              <a:rPr lang="zh-CN" altLang="en-US" sz="2000" dirty="0"/>
              <a:t>是小木棍总长度的一个约数，例如总长度是</a:t>
            </a:r>
            <a:r>
              <a:rPr lang="en-US" altLang="zh-CN" sz="2000" dirty="0"/>
              <a:t>10</a:t>
            </a:r>
            <a:r>
              <a:rPr lang="zh-CN" altLang="en-US" sz="2000" dirty="0"/>
              <a:t>，那么</a:t>
            </a:r>
            <a:r>
              <a:rPr lang="en-US" altLang="zh-CN" sz="2000" dirty="0"/>
              <a:t>D</a:t>
            </a:r>
            <a:r>
              <a:rPr lang="zh-CN" altLang="en-US" sz="2000" dirty="0"/>
              <a:t>只可能是</a:t>
            </a: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5</a:t>
            </a:r>
            <a:r>
              <a:rPr lang="zh-CN" altLang="en-US" sz="2000" dirty="0"/>
              <a:t>、</a:t>
            </a:r>
            <a:r>
              <a:rPr lang="en-US" altLang="zh-CN" sz="2000" dirty="0"/>
              <a:t>10</a:t>
            </a:r>
            <a:r>
              <a:rPr lang="zh-CN" altLang="en-US" sz="2000" dirty="0"/>
              <a:t>。计算小木棍的总长度，找到它的大于最长小木棍长度的所有约数，这就是原始木棍的可能长度</a:t>
            </a:r>
            <a:r>
              <a:rPr lang="en-US" altLang="zh-CN" sz="2000" dirty="0"/>
              <a:t>D</a:t>
            </a:r>
            <a:r>
              <a:rPr lang="zh-CN" altLang="en-US" sz="2000" dirty="0"/>
              <a:t>。然后按从小到大排序，尝试拼接，如果成功，则输出结果，后面不再尝试。</a:t>
            </a:r>
          </a:p>
        </p:txBody>
      </p:sp>
      <p:sp>
        <p:nvSpPr>
          <p:cNvPr id="5" name="标题 15361"/>
          <p:cNvSpPr txBox="1">
            <a:spLocks noRot="1" noChangeArrowheads="1"/>
          </p:cNvSpPr>
          <p:nvPr/>
        </p:nvSpPr>
        <p:spPr>
          <a:xfrm>
            <a:off x="2443164" y="687389"/>
            <a:ext cx="6961187" cy="85883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solidFill>
                  <a:srgbClr val="0070C0"/>
                </a:solidFill>
              </a:rPr>
              <a:t>题解（</a:t>
            </a:r>
            <a:r>
              <a:rPr lang="en-US" altLang="zh-CN" sz="3200" dirty="0">
                <a:solidFill>
                  <a:srgbClr val="0070C0"/>
                </a:solidFill>
              </a:rPr>
              <a:t>2</a:t>
            </a:r>
            <a:r>
              <a:rPr lang="zh-CN" altLang="en-US" sz="3200" dirty="0">
                <a:solidFill>
                  <a:srgbClr val="0070C0"/>
                </a:solidFill>
              </a:rPr>
              <a:t>）：剪枝</a:t>
            </a:r>
          </a:p>
        </p:txBody>
      </p:sp>
    </p:spTree>
    <p:extLst>
      <p:ext uri="{BB962C8B-B14F-4D97-AF65-F5344CB8AC3E}">
        <p14:creationId xmlns:p14="http://schemas.microsoft.com/office/powerpoint/2010/main" val="44323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280"/>
    </mc:Choice>
    <mc:Fallback xmlns="">
      <p:transition spd="slow" advTm="14028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4337"/>
          <p:cNvSpPr>
            <a:spLocks noGrp="1" noRot="1" noChangeArrowheads="1"/>
          </p:cNvSpPr>
          <p:nvPr>
            <p:ph type="title"/>
          </p:nvPr>
        </p:nvSpPr>
        <p:spPr>
          <a:xfrm>
            <a:off x="1981200" y="515938"/>
            <a:ext cx="8075240" cy="11430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3200" dirty="0" err="1">
                <a:solidFill>
                  <a:srgbClr val="FF0000"/>
                </a:solidFill>
              </a:rPr>
              <a:t>hdu</a:t>
            </a:r>
            <a:r>
              <a:rPr lang="en-US" altLang="zh-CN" sz="3200" dirty="0">
                <a:solidFill>
                  <a:srgbClr val="FF0000"/>
                </a:solidFill>
              </a:rPr>
              <a:t> 2610 Sequence one      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22530" name="文本占位符 14338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2135561" y="1772816"/>
            <a:ext cx="7635875" cy="3456384"/>
          </a:xfrm>
        </p:spPr>
        <p:txBody>
          <a:bodyPr/>
          <a:lstStyle/>
          <a:p>
            <a:r>
              <a:rPr lang="zh-CN" altLang="en-US" sz="2400" dirty="0"/>
              <a:t>给定一个序列，包含</a:t>
            </a:r>
            <a:r>
              <a:rPr lang="en-US" altLang="zh-CN" sz="2400" dirty="0"/>
              <a:t>n</a:t>
            </a:r>
            <a:r>
              <a:rPr lang="zh-CN" altLang="en-US" sz="2400" dirty="0"/>
              <a:t>个整数，每个整数不大于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31</a:t>
            </a:r>
            <a:r>
              <a:rPr lang="zh-CN" altLang="en-US" sz="2400" dirty="0"/>
              <a:t>，输出它的前</a:t>
            </a:r>
            <a:r>
              <a:rPr lang="en-US" altLang="zh-CN" sz="2400" dirty="0"/>
              <a:t>P</a:t>
            </a:r>
            <a:r>
              <a:rPr lang="zh-CN" altLang="en-US" sz="2400" dirty="0"/>
              <a:t>个不递减序列，如果不够</a:t>
            </a:r>
            <a:r>
              <a:rPr lang="en-US" altLang="zh-CN" sz="2400" dirty="0"/>
              <a:t>P</a:t>
            </a:r>
            <a:r>
              <a:rPr lang="zh-CN" altLang="en-US" sz="2400" dirty="0"/>
              <a:t>个，就输出所有的。</a:t>
            </a:r>
            <a:endParaRPr lang="en-US" altLang="zh-CN" sz="2400" dirty="0"/>
          </a:p>
          <a:p>
            <a:r>
              <a:rPr lang="zh-CN" altLang="en-US" sz="2400" dirty="0"/>
              <a:t>不递减序列例子：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个整数</a:t>
            </a:r>
            <a:r>
              <a:rPr lang="en-US" altLang="zh-CN" sz="2000" dirty="0"/>
              <a:t>{1, 3, 2}</a:t>
            </a:r>
            <a:r>
              <a:rPr lang="zh-CN" altLang="en-US" sz="2000" dirty="0"/>
              <a:t>，它的前</a:t>
            </a:r>
            <a:r>
              <a:rPr lang="en-US" altLang="zh-CN" sz="2000" dirty="0"/>
              <a:t>5</a:t>
            </a:r>
            <a:r>
              <a:rPr lang="zh-CN" altLang="en-US" sz="2000" dirty="0"/>
              <a:t>个不递减序列是</a:t>
            </a:r>
            <a:r>
              <a:rPr lang="en-US" altLang="zh-CN" sz="2000" dirty="0"/>
              <a:t>{1}</a:t>
            </a:r>
            <a:r>
              <a:rPr lang="zh-CN" altLang="en-US" sz="2000" dirty="0"/>
              <a:t>、</a:t>
            </a:r>
            <a:r>
              <a:rPr lang="en-US" altLang="zh-CN" sz="2000" dirty="0"/>
              <a:t>{3}</a:t>
            </a:r>
            <a:r>
              <a:rPr lang="zh-CN" altLang="en-US" sz="2000" dirty="0"/>
              <a:t>、</a:t>
            </a:r>
            <a:r>
              <a:rPr lang="en-US" altLang="zh-CN" sz="2000" dirty="0"/>
              <a:t>{2}</a:t>
            </a:r>
            <a:r>
              <a:rPr lang="zh-CN" altLang="en-US" sz="2000" dirty="0"/>
              <a:t>、</a:t>
            </a:r>
            <a:r>
              <a:rPr lang="en-US" altLang="zh-CN" sz="2000" dirty="0"/>
              <a:t>{1, 3}</a:t>
            </a:r>
            <a:r>
              <a:rPr lang="zh-CN" altLang="en-US" sz="2000" dirty="0"/>
              <a:t>、</a:t>
            </a:r>
            <a:r>
              <a:rPr lang="en-US" altLang="zh-CN" sz="2000" dirty="0"/>
              <a:t>{1, 2}</a:t>
            </a:r>
            <a:r>
              <a:rPr lang="zh-CN" altLang="en-US" sz="2000" dirty="0"/>
              <a:t>；输出时，首先按子序列长度排序，相同长度的，按出现顺序排序，所以</a:t>
            </a:r>
            <a:r>
              <a:rPr lang="en-US" altLang="zh-CN" sz="2000" dirty="0"/>
              <a:t>{3}</a:t>
            </a:r>
            <a:r>
              <a:rPr lang="zh-CN" altLang="en-US" sz="2000" dirty="0"/>
              <a:t>在</a:t>
            </a:r>
            <a:r>
              <a:rPr lang="en-US" altLang="zh-CN" sz="2000" dirty="0"/>
              <a:t>{2}</a:t>
            </a:r>
            <a:r>
              <a:rPr lang="zh-CN" altLang="en-US" sz="2000" dirty="0"/>
              <a:t>前面，</a:t>
            </a:r>
            <a:r>
              <a:rPr lang="en-US" altLang="zh-CN" sz="2000" dirty="0"/>
              <a:t>{1, 3}</a:t>
            </a:r>
            <a:r>
              <a:rPr lang="zh-CN" altLang="en-US" sz="2000" dirty="0"/>
              <a:t>在</a:t>
            </a:r>
            <a:r>
              <a:rPr lang="en-US" altLang="zh-CN" sz="2000" dirty="0"/>
              <a:t>{1, 2}</a:t>
            </a:r>
            <a:r>
              <a:rPr lang="zh-CN" altLang="en-US" sz="2000" dirty="0"/>
              <a:t>前面。这个例子里没有长度为</a:t>
            </a:r>
            <a:r>
              <a:rPr lang="en-US" altLang="zh-CN" sz="2000" dirty="0"/>
              <a:t>3</a:t>
            </a:r>
            <a:r>
              <a:rPr lang="zh-CN" altLang="en-US" sz="2000" dirty="0"/>
              <a:t>的不递减序列。</a:t>
            </a:r>
            <a:endParaRPr lang="en-US" altLang="zh-CN" sz="2000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 </a:t>
            </a:r>
            <a:r>
              <a:rPr lang="en-US" altLang="zh-CN" sz="2400" dirty="0"/>
              <a:t>&lt;</a:t>
            </a:r>
            <a:r>
              <a:rPr lang="zh-CN" altLang="en-US" sz="2400" dirty="0"/>
              <a:t> </a:t>
            </a:r>
            <a:r>
              <a:rPr lang="en-US" altLang="zh-CN" sz="2400" dirty="0"/>
              <a:t>n</a:t>
            </a:r>
            <a:r>
              <a:rPr lang="zh-CN" altLang="en-US" sz="2400" dirty="0"/>
              <a:t> ≤ </a:t>
            </a:r>
            <a:r>
              <a:rPr lang="en-US" altLang="zh-CN" sz="2400" dirty="0"/>
              <a:t>1000</a:t>
            </a:r>
            <a:r>
              <a:rPr lang="zh-CN" altLang="en-US" sz="2400" dirty="0"/>
              <a:t>，</a:t>
            </a:r>
            <a:r>
              <a:rPr lang="en-US" altLang="zh-CN" sz="2400" dirty="0"/>
              <a:t>1&lt;</a:t>
            </a:r>
            <a:r>
              <a:rPr lang="zh-CN" altLang="en-US" sz="2400" dirty="0"/>
              <a:t> </a:t>
            </a:r>
            <a:r>
              <a:rPr lang="en-US" altLang="zh-CN" sz="2400" dirty="0"/>
              <a:t>p</a:t>
            </a:r>
            <a:r>
              <a:rPr lang="zh-CN" altLang="en-US" sz="2400" dirty="0"/>
              <a:t> ≤ </a:t>
            </a:r>
            <a:r>
              <a:rPr lang="en-US" altLang="zh-CN" sz="2400" dirty="0"/>
              <a:t>10000</a:t>
            </a:r>
            <a:r>
              <a:rPr lang="zh-CN" altLang="en-US" sz="2400" dirty="0"/>
              <a:t>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624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139"/>
    </mc:Choice>
    <mc:Fallback xmlns="">
      <p:transition spd="slow" advTm="80139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19458"/>
          <p:cNvSpPr txBox="1">
            <a:spLocks noChangeArrowheads="1"/>
          </p:cNvSpPr>
          <p:nvPr/>
        </p:nvSpPr>
        <p:spPr bwMode="auto">
          <a:xfrm>
            <a:off x="2567608" y="2060848"/>
            <a:ext cx="712484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zh-CN" altLang="en-US" sz="2400" dirty="0"/>
              <a:t>步骤：生成所有的子序列、去掉重复的序列、去掉递减序列。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zh-CN" altLang="en-US" sz="2400" dirty="0"/>
              <a:t>暴力法的复杂度：上述步骤看起来不错，但是会超时。虽然只需要输出前</a:t>
            </a:r>
            <a:r>
              <a:rPr lang="en-US" altLang="zh-CN" sz="2400" dirty="0"/>
              <a:t>P</a:t>
            </a:r>
            <a:r>
              <a:rPr lang="zh-CN" altLang="en-US" sz="2400" dirty="0"/>
              <a:t>个子序列，但是要搜索的范围远远超过</a:t>
            </a:r>
            <a:r>
              <a:rPr lang="en-US" altLang="zh-CN" sz="2400" dirty="0"/>
              <a:t>P</a:t>
            </a:r>
            <a:r>
              <a:rPr lang="zh-CN" altLang="en-US" sz="2400" dirty="0"/>
              <a:t>。去重很花时间；去掉递减序列也很花时间，长度为</a:t>
            </a:r>
            <a:r>
              <a:rPr lang="en-US" altLang="zh-CN" sz="2400" dirty="0"/>
              <a:t>2</a:t>
            </a:r>
            <a:r>
              <a:rPr lang="zh-CN" altLang="en-US" sz="2400" dirty="0"/>
              <a:t>及以上的子序列有大量是递减的。	</a:t>
            </a:r>
          </a:p>
          <a:p>
            <a:endParaRPr lang="zh-CN" altLang="en-US" sz="2400" dirty="0"/>
          </a:p>
        </p:txBody>
      </p:sp>
      <p:sp>
        <p:nvSpPr>
          <p:cNvPr id="5" name="标题 15361"/>
          <p:cNvSpPr txBox="1">
            <a:spLocks noRot="1" noChangeArrowheads="1"/>
          </p:cNvSpPr>
          <p:nvPr/>
        </p:nvSpPr>
        <p:spPr>
          <a:xfrm>
            <a:off x="2443164" y="687389"/>
            <a:ext cx="6961187" cy="85883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solidFill>
                  <a:srgbClr val="0070C0"/>
                </a:solidFill>
              </a:rPr>
              <a:t>题解（</a:t>
            </a:r>
            <a:r>
              <a:rPr lang="en-US" altLang="zh-CN" sz="3200" dirty="0">
                <a:solidFill>
                  <a:srgbClr val="0070C0"/>
                </a:solidFill>
              </a:rPr>
              <a:t>1</a:t>
            </a:r>
            <a:r>
              <a:rPr lang="zh-CN" altLang="en-US" sz="3200" dirty="0">
                <a:solidFill>
                  <a:srgbClr val="0070C0"/>
                </a:solidFill>
              </a:rPr>
              <a:t>）：暴力法</a:t>
            </a:r>
          </a:p>
        </p:txBody>
      </p:sp>
    </p:spTree>
    <p:extLst>
      <p:ext uri="{BB962C8B-B14F-4D97-AF65-F5344CB8AC3E}">
        <p14:creationId xmlns:p14="http://schemas.microsoft.com/office/powerpoint/2010/main" val="169424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45"/>
    </mc:Choice>
    <mc:Fallback xmlns="">
      <p:transition spd="slow" advTm="44545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19458"/>
          <p:cNvSpPr txBox="1">
            <a:spLocks noChangeArrowheads="1"/>
          </p:cNvSpPr>
          <p:nvPr/>
        </p:nvSpPr>
        <p:spPr bwMode="auto">
          <a:xfrm>
            <a:off x="2567608" y="2060848"/>
            <a:ext cx="712484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/>
              <a:t>1)</a:t>
            </a:r>
            <a:r>
              <a:rPr lang="zh-CN" altLang="en-US" sz="2400" dirty="0"/>
              <a:t>去重的优化。</a:t>
            </a:r>
            <a:endParaRPr lang="en-US" altLang="zh-CN" sz="2400" dirty="0"/>
          </a:p>
          <a:p>
            <a:r>
              <a:rPr lang="en-US" altLang="zh-CN" sz="2400" dirty="0"/>
              <a:t>   </a:t>
            </a:r>
            <a:r>
              <a:rPr lang="zh-CN" altLang="en-US" sz="2400" dirty="0"/>
              <a:t>用某元素</a:t>
            </a:r>
            <a:r>
              <a:rPr lang="en-US" altLang="zh-CN" sz="2400" dirty="0"/>
              <a:t>a</a:t>
            </a:r>
            <a:r>
              <a:rPr lang="zh-CN" altLang="en-US" sz="2400" dirty="0"/>
              <a:t>为首元素，在原始序列中生成不递减子序列后，后面如果再遇到相等的</a:t>
            </a:r>
            <a:r>
              <a:rPr lang="en-US" altLang="zh-CN" sz="2400" dirty="0"/>
              <a:t>a</a:t>
            </a:r>
            <a:r>
              <a:rPr lang="zh-CN" altLang="en-US" sz="2400" dirty="0"/>
              <a:t>，就不用再生成子序列了，因为前面已经用</a:t>
            </a:r>
            <a:r>
              <a:rPr lang="en-US" altLang="zh-CN" sz="2400" dirty="0"/>
              <a:t>a</a:t>
            </a:r>
            <a:r>
              <a:rPr lang="zh-CN" altLang="en-US" sz="2400" dirty="0"/>
              <a:t>在整个范围内搜过了；这个思路可以推广到第二个元素、第三个元素等等。</a:t>
            </a:r>
          </a:p>
        </p:txBody>
      </p:sp>
      <p:sp>
        <p:nvSpPr>
          <p:cNvPr id="5" name="标题 15361"/>
          <p:cNvSpPr txBox="1">
            <a:spLocks noRot="1" noChangeArrowheads="1"/>
          </p:cNvSpPr>
          <p:nvPr/>
        </p:nvSpPr>
        <p:spPr>
          <a:xfrm>
            <a:off x="2443164" y="687389"/>
            <a:ext cx="6961187" cy="85883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solidFill>
                  <a:srgbClr val="0070C0"/>
                </a:solidFill>
              </a:rPr>
              <a:t>题解（</a:t>
            </a:r>
            <a:r>
              <a:rPr lang="en-US" altLang="zh-CN" sz="3200" dirty="0">
                <a:solidFill>
                  <a:srgbClr val="0070C0"/>
                </a:solidFill>
              </a:rPr>
              <a:t>2</a:t>
            </a:r>
            <a:r>
              <a:rPr lang="zh-CN" altLang="en-US" sz="3200" dirty="0">
                <a:solidFill>
                  <a:srgbClr val="0070C0"/>
                </a:solidFill>
              </a:rPr>
              <a:t>）：去重的优化 </a:t>
            </a:r>
          </a:p>
        </p:txBody>
      </p:sp>
    </p:spTree>
    <p:extLst>
      <p:ext uri="{BB962C8B-B14F-4D97-AF65-F5344CB8AC3E}">
        <p14:creationId xmlns:p14="http://schemas.microsoft.com/office/powerpoint/2010/main" val="57798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11"/>
    </mc:Choice>
    <mc:Fallback xmlns="">
      <p:transition spd="slow" advTm="48111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19458"/>
          <p:cNvSpPr txBox="1">
            <a:spLocks noChangeArrowheads="1"/>
          </p:cNvSpPr>
          <p:nvPr/>
        </p:nvSpPr>
        <p:spPr bwMode="auto">
          <a:xfrm>
            <a:off x="2567608" y="2060848"/>
            <a:ext cx="712484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/>
              <a:t>2)</a:t>
            </a:r>
            <a:r>
              <a:rPr lang="zh-CN" altLang="en-US" sz="2400" dirty="0"/>
              <a:t>去掉递减序列的剪枝。如果短的子序列没有合法的，那么更长的也不合法。例如，搜索长度为</a:t>
            </a:r>
            <a:r>
              <a:rPr lang="en-US" altLang="zh-CN" sz="2400" dirty="0"/>
              <a:t>4</a:t>
            </a:r>
            <a:r>
              <a:rPr lang="zh-CN" altLang="en-US" sz="2400" dirty="0"/>
              <a:t>的子序列，发现没有非递减的，那么大于</a:t>
            </a:r>
            <a:r>
              <a:rPr lang="en-US" altLang="zh-CN" sz="2400" dirty="0"/>
              <a:t>4</a:t>
            </a:r>
            <a:r>
              <a:rPr lang="zh-CN" altLang="en-US" sz="2400" dirty="0"/>
              <a:t>的非递减子序列也不存在，剪去。</a:t>
            </a:r>
          </a:p>
        </p:txBody>
      </p:sp>
      <p:sp>
        <p:nvSpPr>
          <p:cNvPr id="5" name="标题 15361"/>
          <p:cNvSpPr txBox="1">
            <a:spLocks noRot="1" noChangeArrowheads="1"/>
          </p:cNvSpPr>
          <p:nvPr/>
        </p:nvSpPr>
        <p:spPr>
          <a:xfrm>
            <a:off x="2443164" y="687389"/>
            <a:ext cx="6961187" cy="85883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solidFill>
                  <a:srgbClr val="0070C0"/>
                </a:solidFill>
              </a:rPr>
              <a:t>题解（</a:t>
            </a:r>
            <a:r>
              <a:rPr lang="en-US" altLang="zh-CN" sz="3200" dirty="0">
                <a:solidFill>
                  <a:srgbClr val="0070C0"/>
                </a:solidFill>
              </a:rPr>
              <a:t>3</a:t>
            </a:r>
            <a:r>
              <a:rPr lang="zh-CN" altLang="en-US" sz="3200" dirty="0">
                <a:solidFill>
                  <a:srgbClr val="0070C0"/>
                </a:solidFill>
              </a:rPr>
              <a:t>）：可行性剪枝</a:t>
            </a:r>
          </a:p>
        </p:txBody>
      </p:sp>
    </p:spTree>
    <p:extLst>
      <p:ext uri="{BB962C8B-B14F-4D97-AF65-F5344CB8AC3E}">
        <p14:creationId xmlns:p14="http://schemas.microsoft.com/office/powerpoint/2010/main" val="61603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681"/>
    </mc:Choice>
    <mc:Fallback xmlns="">
      <p:transition spd="slow" advTm="35681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4337"/>
          <p:cNvSpPr>
            <a:spLocks noGrp="1" noRot="1" noChangeArrowheads="1"/>
          </p:cNvSpPr>
          <p:nvPr>
            <p:ph type="title"/>
          </p:nvPr>
        </p:nvSpPr>
        <p:spPr>
          <a:xfrm>
            <a:off x="1981200" y="515938"/>
            <a:ext cx="8075240" cy="11430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 err="1">
                <a:solidFill>
                  <a:srgbClr val="FF0000"/>
                </a:solidFill>
              </a:rPr>
              <a:t>poj</a:t>
            </a:r>
            <a:r>
              <a:rPr lang="en-US" altLang="zh-CN" sz="3200" dirty="0">
                <a:solidFill>
                  <a:srgbClr val="FF0000"/>
                </a:solidFill>
              </a:rPr>
              <a:t> 2676 Sudoku 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22530" name="文本占位符 14338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2135561" y="1772816"/>
            <a:ext cx="7635875" cy="3456384"/>
          </a:xfrm>
        </p:spPr>
        <p:txBody>
          <a:bodyPr/>
          <a:lstStyle/>
          <a:p>
            <a:r>
              <a:rPr lang="zh-CN" altLang="en-US" sz="2400" dirty="0"/>
              <a:t>九宫格问题，又称数独问题。把一个</a:t>
            </a:r>
            <a:r>
              <a:rPr lang="en-US" altLang="zh-CN" sz="2400" dirty="0"/>
              <a:t>9</a:t>
            </a:r>
            <a:r>
              <a:rPr lang="zh-CN" altLang="en-US" sz="2400" dirty="0"/>
              <a:t>行</a:t>
            </a:r>
            <a:r>
              <a:rPr lang="en-US" altLang="zh-CN" sz="2400" dirty="0"/>
              <a:t>9</a:t>
            </a:r>
            <a:r>
              <a:rPr lang="zh-CN" altLang="en-US" sz="2400" dirty="0"/>
              <a:t>列的网格，再细分为</a:t>
            </a:r>
            <a:r>
              <a:rPr lang="en-US" altLang="zh-CN" sz="2400" dirty="0"/>
              <a:t>9</a:t>
            </a:r>
            <a:r>
              <a:rPr lang="zh-CN" altLang="en-US" sz="2400" dirty="0"/>
              <a:t>个</a:t>
            </a:r>
            <a:r>
              <a:rPr lang="en-US" altLang="zh-CN" sz="2400" dirty="0"/>
              <a:t>3*3</a:t>
            </a:r>
            <a:r>
              <a:rPr lang="zh-CN" altLang="en-US" sz="2400" dirty="0"/>
              <a:t>的子网格，要求每行、每列、每个子网格内都只能填</a:t>
            </a:r>
            <a:r>
              <a:rPr lang="en-US" altLang="zh-CN" sz="2400" dirty="0"/>
              <a:t>1</a:t>
            </a:r>
            <a:r>
              <a:rPr lang="zh-CN" altLang="en-US" sz="2400" dirty="0"/>
              <a:t>到</a:t>
            </a:r>
            <a:r>
              <a:rPr lang="en-US" altLang="zh-CN" sz="2400" dirty="0"/>
              <a:t>9</a:t>
            </a:r>
            <a:r>
              <a:rPr lang="zh-CN" altLang="en-US" sz="2400" dirty="0"/>
              <a:t>中的一个数字，每行、每列、每个子网格内都不允许出现相同的数字。</a:t>
            </a:r>
          </a:p>
          <a:p>
            <a:r>
              <a:rPr lang="zh-CN" altLang="en-US" sz="2400" dirty="0"/>
              <a:t>    给出一个填写了部分格子的九宫格，要求填完九宫格并输出，如果有多种结果，则只需输出其中一种。</a:t>
            </a:r>
          </a:p>
        </p:txBody>
      </p:sp>
    </p:spTree>
    <p:extLst>
      <p:ext uri="{BB962C8B-B14F-4D97-AF65-F5344CB8AC3E}">
        <p14:creationId xmlns:p14="http://schemas.microsoft.com/office/powerpoint/2010/main" val="351311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919"/>
    </mc:Choice>
    <mc:Fallback xmlns="">
      <p:transition spd="slow" advTm="51919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19458"/>
          <p:cNvSpPr txBox="1">
            <a:spLocks noChangeArrowheads="1"/>
          </p:cNvSpPr>
          <p:nvPr/>
        </p:nvSpPr>
        <p:spPr bwMode="auto">
          <a:xfrm>
            <a:off x="2567608" y="1412777"/>
            <a:ext cx="7124848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）用</a:t>
            </a:r>
            <a:r>
              <a:rPr lang="en-US" altLang="zh-CN" sz="2400" dirty="0"/>
              <a:t>DFS</a:t>
            </a:r>
            <a:r>
              <a:rPr lang="zh-CN" altLang="en-US" sz="2400" dirty="0"/>
              <a:t>搜索每个空格子。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）用位运算记录格子状态。每行、每列、每个九宫格，分别用一个</a:t>
            </a:r>
            <a:r>
              <a:rPr lang="en-US" altLang="zh-CN" sz="2400" dirty="0"/>
              <a:t>9</a:t>
            </a:r>
            <a:r>
              <a:rPr lang="zh-CN" altLang="en-US" sz="2400" dirty="0"/>
              <a:t>位的二进制数保存哪些数字还可以填。对于每个位置，把它在的行，列，九宫格对应的数取 </a:t>
            </a:r>
            <a:r>
              <a:rPr lang="en-US" altLang="zh-CN" sz="2400" dirty="0"/>
              <a:t>&amp; </a:t>
            </a:r>
            <a:r>
              <a:rPr lang="zh-CN" altLang="en-US" sz="2400" dirty="0"/>
              <a:t>运算就可以得到剩余哪些数可以填。并用</a:t>
            </a:r>
            <a:r>
              <a:rPr lang="en-US" altLang="zh-CN" sz="2400" dirty="0" err="1"/>
              <a:t>lowbit</a:t>
            </a:r>
            <a:r>
              <a:rPr lang="en-US" altLang="zh-CN" sz="2400" dirty="0"/>
              <a:t>(x)</a:t>
            </a:r>
            <a:r>
              <a:rPr lang="zh-CN" altLang="en-US" sz="2400" dirty="0"/>
              <a:t>取出能填的数。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zh-CN" altLang="en-US" sz="2400" b="1" dirty="0"/>
              <a:t>优化搜索顺序剪枝</a:t>
            </a:r>
            <a:r>
              <a:rPr lang="zh-CN" altLang="en-US" sz="2400" dirty="0"/>
              <a:t>。从最容易确定数字的行（或列）开始填数，也就是</a:t>
            </a:r>
            <a:r>
              <a:rPr lang="en-US" altLang="zh-CN" sz="2400" dirty="0"/>
              <a:t>0</a:t>
            </a:r>
            <a:r>
              <a:rPr lang="zh-CN" altLang="en-US" sz="2400" dirty="0"/>
              <a:t>最少的行（或列）；在后续每个状态下，也选择</a:t>
            </a:r>
            <a:r>
              <a:rPr lang="en-US" altLang="zh-CN" sz="2400" dirty="0"/>
              <a:t>0</a:t>
            </a:r>
            <a:r>
              <a:rPr lang="zh-CN" altLang="en-US" sz="2400" dirty="0"/>
              <a:t>最少的行（或列）填数。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</a:t>
            </a:r>
            <a:r>
              <a:rPr lang="zh-CN" altLang="en-US" sz="2400" b="1" dirty="0"/>
              <a:t>可行性剪枝</a:t>
            </a:r>
            <a:r>
              <a:rPr lang="zh-CN" altLang="en-US" sz="2400" dirty="0"/>
              <a:t>。每格填的数只能是对应行、列和宫中没出现过的。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5" name="标题 15361"/>
          <p:cNvSpPr txBox="1">
            <a:spLocks noRot="1" noChangeArrowheads="1"/>
          </p:cNvSpPr>
          <p:nvPr/>
        </p:nvSpPr>
        <p:spPr>
          <a:xfrm>
            <a:off x="2443164" y="687389"/>
            <a:ext cx="6961187" cy="85883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solidFill>
                  <a:srgbClr val="0070C0"/>
                </a:solidFill>
              </a:rPr>
              <a:t>题解</a:t>
            </a:r>
          </a:p>
        </p:txBody>
      </p:sp>
    </p:spTree>
    <p:extLst>
      <p:ext uri="{BB962C8B-B14F-4D97-AF65-F5344CB8AC3E}">
        <p14:creationId xmlns:p14="http://schemas.microsoft.com/office/powerpoint/2010/main" val="177421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008"/>
    </mc:Choice>
    <mc:Fallback xmlns="">
      <p:transition spd="slow" advTm="11500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3529713"/>
            <a:ext cx="2191580" cy="329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57" name="文本框 12289"/>
          <p:cNvSpPr txBox="1">
            <a:spLocks noChangeArrowheads="1"/>
          </p:cNvSpPr>
          <p:nvPr/>
        </p:nvSpPr>
        <p:spPr bwMode="auto">
          <a:xfrm>
            <a:off x="2675893" y="692697"/>
            <a:ext cx="64801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3600" dirty="0">
                <a:solidFill>
                  <a:srgbClr val="0070C0"/>
                </a:solidFill>
                <a:latin typeface="黑体" panose="02010609060101010101" pitchFamily="49" charset="-122"/>
              </a:rPr>
              <a:t>剪枝技术</a:t>
            </a:r>
            <a:endParaRPr lang="zh-CN" altLang="en-US" sz="36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07568" y="1590720"/>
            <a:ext cx="72728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BFS</a:t>
            </a:r>
            <a:r>
              <a:rPr lang="zh-CN" altLang="en-US" sz="2400" dirty="0"/>
              <a:t>剪枝：通常是判重，如果搜索到某一层时，出现重复的状态，就剪枝。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DFS</a:t>
            </a:r>
            <a:r>
              <a:rPr lang="zh-CN" altLang="en-US" sz="2400" dirty="0"/>
              <a:t>剪枝：可行性剪枝、最优性剪枝、搜索顺序剪枝、排除等效冗余、记忆化搜索等等。</a:t>
            </a:r>
          </a:p>
        </p:txBody>
      </p:sp>
    </p:spTree>
    <p:extLst>
      <p:ext uri="{BB962C8B-B14F-4D97-AF65-F5344CB8AC3E}">
        <p14:creationId xmlns:p14="http://schemas.microsoft.com/office/powerpoint/2010/main" val="51707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912"/>
    </mc:Choice>
    <mc:Fallback xmlns="">
      <p:transition spd="slow" advTm="7091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5361"/>
          <p:cNvSpPr>
            <a:spLocks noGrp="1" noRot="1" noChangeArrowheads="1"/>
          </p:cNvSpPr>
          <p:nvPr>
            <p:ph type="title"/>
          </p:nvPr>
        </p:nvSpPr>
        <p:spPr>
          <a:xfrm>
            <a:off x="2443164" y="687389"/>
            <a:ext cx="6961187" cy="858837"/>
          </a:xfrm>
        </p:spPr>
        <p:txBody>
          <a:bodyPr/>
          <a:lstStyle/>
          <a:p>
            <a:r>
              <a:rPr lang="en-US" altLang="zh-CN" sz="3200" dirty="0">
                <a:solidFill>
                  <a:srgbClr val="0070C0"/>
                </a:solidFill>
              </a:rPr>
              <a:t>DFS</a:t>
            </a:r>
            <a:r>
              <a:rPr lang="zh-CN" altLang="en-US" sz="3200" dirty="0">
                <a:solidFill>
                  <a:srgbClr val="0070C0"/>
                </a:solidFill>
              </a:rPr>
              <a:t>剪枝 </a:t>
            </a:r>
          </a:p>
        </p:txBody>
      </p:sp>
      <p:sp>
        <p:nvSpPr>
          <p:cNvPr id="21506" name="文本占位符 15362"/>
          <p:cNvSpPr>
            <a:spLocks noGrp="1" noRot="1" noChangeArrowheads="1"/>
          </p:cNvSpPr>
          <p:nvPr>
            <p:ph idx="1"/>
          </p:nvPr>
        </p:nvSpPr>
        <p:spPr>
          <a:xfrm>
            <a:off x="1991544" y="1546226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可行性剪枝</a:t>
            </a:r>
            <a:r>
              <a:rPr lang="zh-CN" altLang="en-US" sz="2400" dirty="0"/>
              <a:t>：</a:t>
            </a:r>
            <a:r>
              <a:rPr lang="zh-CN" altLang="en-US" sz="2000" dirty="0"/>
              <a:t>对当前状态进行检查，如果当前条件不合法就不再继续，直接返回。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搜索顺序剪枝</a:t>
            </a:r>
            <a:r>
              <a:rPr lang="zh-CN" altLang="en-US" sz="2400" dirty="0"/>
              <a:t>：</a:t>
            </a:r>
            <a:r>
              <a:rPr lang="zh-CN" altLang="en-US" sz="2000" dirty="0"/>
              <a:t>搜索树有多个层次和分支，不同的搜索顺序会产生不同的搜索树形态。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最优性剪枝</a:t>
            </a:r>
            <a:r>
              <a:rPr lang="zh-CN" altLang="en-US" sz="2400" dirty="0"/>
              <a:t>：</a:t>
            </a:r>
            <a:r>
              <a:rPr lang="zh-CN" altLang="en-US" sz="2000" dirty="0"/>
              <a:t>在最优化问题的搜索过程中，如果当前花费的代价已超过前面搜索到的最优解，那么本次搜索已经没有继续进行下去的意义。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排除等效冗余</a:t>
            </a:r>
            <a:r>
              <a:rPr lang="zh-CN" altLang="en-US" sz="2400" dirty="0"/>
              <a:t>：</a:t>
            </a:r>
            <a:r>
              <a:rPr lang="zh-CN" altLang="en-US" sz="2000" dirty="0"/>
              <a:t>搜索的不同分支，最后的结果是一样的，那么只搜一个分支就够了。</a:t>
            </a:r>
            <a:endParaRPr lang="zh-CN" alt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dirty="0"/>
              <a:t>记忆化搜索</a:t>
            </a:r>
            <a:r>
              <a:rPr lang="zh-CN" altLang="en-US" sz="2400" dirty="0"/>
              <a:t>：</a:t>
            </a:r>
            <a:r>
              <a:rPr lang="zh-CN" altLang="en-US" sz="2000" dirty="0"/>
              <a:t>在递归的过程中，有许多分支被反复计算，会大大降低算法的执行效率。</a:t>
            </a:r>
          </a:p>
        </p:txBody>
      </p:sp>
    </p:spTree>
    <p:extLst>
      <p:ext uri="{BB962C8B-B14F-4D97-AF65-F5344CB8AC3E}">
        <p14:creationId xmlns:p14="http://schemas.microsoft.com/office/powerpoint/2010/main" val="347321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759"/>
    </mc:Choice>
    <mc:Fallback xmlns="">
      <p:transition spd="slow" advTm="17775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4337"/>
          <p:cNvSpPr>
            <a:spLocks noGrp="1" noRot="1" noChangeArrowheads="1"/>
          </p:cNvSpPr>
          <p:nvPr>
            <p:ph type="title"/>
          </p:nvPr>
        </p:nvSpPr>
        <p:spPr>
          <a:xfrm>
            <a:off x="1981200" y="515938"/>
            <a:ext cx="8075240" cy="11430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3200" dirty="0" err="1">
                <a:solidFill>
                  <a:srgbClr val="FF0000"/>
                </a:solidFill>
              </a:rPr>
              <a:t>poj</a:t>
            </a:r>
            <a:r>
              <a:rPr lang="en-US" altLang="zh-CN" sz="3200" dirty="0">
                <a:solidFill>
                  <a:srgbClr val="FF0000"/>
                </a:solidFill>
              </a:rPr>
              <a:t> 3278  Catch That Cow</a:t>
            </a:r>
            <a:br>
              <a:rPr lang="en-US" altLang="zh-CN" sz="3200" dirty="0">
                <a:solidFill>
                  <a:srgbClr val="FF0000"/>
                </a:solidFill>
              </a:rPr>
            </a:b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22530" name="文本占位符 14338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2135561" y="1772816"/>
            <a:ext cx="7635875" cy="2736304"/>
          </a:xfrm>
        </p:spPr>
        <p:txBody>
          <a:bodyPr/>
          <a:lstStyle/>
          <a:p>
            <a:r>
              <a:rPr lang="zh-CN" altLang="en-US" sz="2400" dirty="0"/>
              <a:t>在一根直线上，奶牛在</a:t>
            </a:r>
            <a:r>
              <a:rPr lang="en-US" sz="2400" dirty="0"/>
              <a:t>K</a:t>
            </a:r>
            <a:r>
              <a:rPr lang="zh-CN" altLang="en-US" sz="2400" dirty="0"/>
              <a:t>位置，农夫在</a:t>
            </a:r>
            <a:r>
              <a:rPr lang="en-US" sz="2400" dirty="0"/>
              <a:t>N</a:t>
            </a:r>
            <a:r>
              <a:rPr lang="zh-CN" altLang="en-US" sz="2400" dirty="0"/>
              <a:t>位置。</a:t>
            </a:r>
            <a:endParaRPr lang="en-US" altLang="zh-CN" sz="2400" dirty="0"/>
          </a:p>
          <a:p>
            <a:r>
              <a:rPr lang="zh-CN" altLang="en-US" sz="2400" dirty="0"/>
              <a:t>农夫想抓到牛，他有</a:t>
            </a:r>
            <a:r>
              <a:rPr lang="en-US" altLang="zh-CN" sz="2400" dirty="0"/>
              <a:t>3</a:t>
            </a:r>
            <a:r>
              <a:rPr lang="zh-CN" altLang="en-US" sz="2400" dirty="0"/>
              <a:t>种移动方法，例如他在</a:t>
            </a:r>
            <a:r>
              <a:rPr lang="en-US" sz="2400" dirty="0"/>
              <a:t>X</a:t>
            </a:r>
            <a:r>
              <a:rPr lang="zh-CN" altLang="en-US" sz="2400" dirty="0"/>
              <a:t>位置，他可以移动到</a:t>
            </a:r>
            <a:r>
              <a:rPr lang="en-US" sz="2400" dirty="0"/>
              <a:t>X-1、X+1、2X</a:t>
            </a:r>
            <a:r>
              <a:rPr lang="zh-CN" altLang="en-US" sz="2400" dirty="0"/>
              <a:t>的位置。</a:t>
            </a:r>
            <a:endParaRPr lang="en-US" altLang="zh-CN" sz="2400" dirty="0"/>
          </a:p>
          <a:p>
            <a:r>
              <a:rPr lang="zh-CN" altLang="en-US" sz="2400" dirty="0"/>
              <a:t>问农夫最快要移动多少次，能从</a:t>
            </a:r>
            <a:r>
              <a:rPr lang="en-US" sz="2400" dirty="0"/>
              <a:t>N</a:t>
            </a:r>
            <a:r>
              <a:rPr lang="zh-CN" altLang="en-US" sz="2400" dirty="0"/>
              <a:t>到达</a:t>
            </a:r>
            <a:r>
              <a:rPr lang="en-US" sz="2400" dirty="0"/>
              <a:t>K。</a:t>
            </a:r>
          </a:p>
          <a:p>
            <a:r>
              <a:rPr lang="en-US" sz="2400" dirty="0"/>
              <a:t>0 ≤ N, K ≤ 100,000。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889" y="4725144"/>
            <a:ext cx="1865989" cy="188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074"/>
    </mc:Choice>
    <mc:Fallback xmlns="">
      <p:transition spd="slow" advTm="7807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19458"/>
          <p:cNvSpPr txBox="1">
            <a:spLocks noChangeArrowheads="1"/>
          </p:cNvSpPr>
          <p:nvPr/>
        </p:nvSpPr>
        <p:spPr bwMode="auto">
          <a:xfrm>
            <a:off x="2063552" y="1772816"/>
            <a:ext cx="712484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zh-CN" altLang="en-US" sz="2400" dirty="0"/>
              <a:t>从</a:t>
            </a:r>
            <a:r>
              <a:rPr lang="en-US" altLang="zh-CN" sz="2400" dirty="0"/>
              <a:t>N</a:t>
            </a:r>
            <a:r>
              <a:rPr lang="zh-CN" altLang="en-US" sz="2400" dirty="0"/>
              <a:t>到</a:t>
            </a:r>
            <a:r>
              <a:rPr lang="en-US" altLang="zh-CN" sz="2400" dirty="0"/>
              <a:t>K</a:t>
            </a:r>
            <a:r>
              <a:rPr lang="zh-CN" altLang="en-US" sz="2400" dirty="0"/>
              <a:t>的</a:t>
            </a:r>
            <a:r>
              <a:rPr lang="zh-CN" altLang="en-US" sz="2400" b="1" dirty="0"/>
              <a:t>最短路径</a:t>
            </a:r>
            <a:r>
              <a:rPr lang="zh-CN" altLang="en-US" sz="2400" dirty="0"/>
              <a:t>问题，显然用</a:t>
            </a:r>
            <a:r>
              <a:rPr lang="en-US" altLang="zh-CN" sz="2400" dirty="0"/>
              <a:t>BFS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zh-CN" sz="2400" dirty="0"/>
              <a:t>BFS</a:t>
            </a:r>
            <a:r>
              <a:rPr lang="zh-CN" altLang="en-US" sz="2400" dirty="0"/>
              <a:t>的每一步有</a:t>
            </a:r>
            <a:r>
              <a:rPr lang="en-US" altLang="zh-CN" sz="2400" dirty="0"/>
              <a:t>3</a:t>
            </a:r>
            <a:r>
              <a:rPr lang="zh-CN" altLang="en-US" sz="2400" dirty="0"/>
              <a:t>个分支。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zh-CN" alt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zh-CN" altLang="en-US" sz="2400" b="1" dirty="0"/>
              <a:t>可行性剪枝：</a:t>
            </a:r>
            <a:r>
              <a:rPr lang="zh-CN" altLang="en-US" sz="2400" dirty="0"/>
              <a:t>如果农夫当前位置大于</a:t>
            </a:r>
            <a:r>
              <a:rPr lang="en-US" altLang="zh-CN" sz="2400" dirty="0"/>
              <a:t>k</a:t>
            </a:r>
            <a:r>
              <a:rPr lang="zh-CN" altLang="en-US" sz="2400" dirty="0"/>
              <a:t>，那么农夫只能不断做</a:t>
            </a:r>
            <a:r>
              <a:rPr lang="en-US" altLang="zh-CN" sz="2400" dirty="0"/>
              <a:t>X-1</a:t>
            </a:r>
            <a:r>
              <a:rPr lang="zh-CN" altLang="en-US" sz="2400" dirty="0"/>
              <a:t>操作，而不能使用变大的</a:t>
            </a:r>
            <a:r>
              <a:rPr lang="en-US" altLang="zh-CN" sz="2400" dirty="0"/>
              <a:t>X+1</a:t>
            </a:r>
            <a:r>
              <a:rPr lang="zh-CN" altLang="en-US" sz="2400" dirty="0"/>
              <a:t>、</a:t>
            </a:r>
            <a:r>
              <a:rPr lang="en-US" altLang="zh-CN" sz="2400" dirty="0"/>
              <a:t>2X</a:t>
            </a:r>
            <a:r>
              <a:rPr lang="zh-CN" altLang="en-US" sz="2400" dirty="0"/>
              <a:t>这</a:t>
            </a:r>
            <a:r>
              <a:rPr lang="en-US" altLang="zh-CN" sz="2400" dirty="0"/>
              <a:t>2</a:t>
            </a:r>
            <a:r>
              <a:rPr lang="zh-CN" altLang="en-US" sz="2400" dirty="0"/>
              <a:t>种操作。</a:t>
            </a:r>
          </a:p>
        </p:txBody>
      </p:sp>
      <p:sp>
        <p:nvSpPr>
          <p:cNvPr id="5" name="标题 15361"/>
          <p:cNvSpPr txBox="1">
            <a:spLocks noRot="1" noChangeArrowheads="1"/>
          </p:cNvSpPr>
          <p:nvPr/>
        </p:nvSpPr>
        <p:spPr>
          <a:xfrm>
            <a:off x="2443164" y="687389"/>
            <a:ext cx="6961187" cy="85883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solidFill>
                  <a:srgbClr val="0070C0"/>
                </a:solidFill>
              </a:rPr>
              <a:t>题解</a:t>
            </a:r>
          </a:p>
        </p:txBody>
      </p:sp>
    </p:spTree>
    <p:extLst>
      <p:ext uri="{BB962C8B-B14F-4D97-AF65-F5344CB8AC3E}">
        <p14:creationId xmlns:p14="http://schemas.microsoft.com/office/powerpoint/2010/main" val="351124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46"/>
    </mc:Choice>
    <mc:Fallback xmlns="">
      <p:transition spd="slow" advTm="6664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4337"/>
          <p:cNvSpPr>
            <a:spLocks noGrp="1" noRot="1" noChangeArrowheads="1"/>
          </p:cNvSpPr>
          <p:nvPr>
            <p:ph type="title"/>
          </p:nvPr>
        </p:nvSpPr>
        <p:spPr>
          <a:xfrm>
            <a:off x="1991544" y="116632"/>
            <a:ext cx="8075240" cy="11430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zh-CN" altLang="en-US" sz="3200" dirty="0">
                <a:solidFill>
                  <a:srgbClr val="FF0000"/>
                </a:solidFill>
              </a:rPr>
              <a:t>洛谷  </a:t>
            </a:r>
            <a:r>
              <a:rPr lang="en-US" altLang="zh-CN" sz="3200" dirty="0">
                <a:solidFill>
                  <a:srgbClr val="FF0000"/>
                </a:solidFill>
              </a:rPr>
              <a:t>P1118  </a:t>
            </a:r>
            <a:r>
              <a:rPr lang="zh-CN" altLang="en-US" sz="3200" dirty="0">
                <a:solidFill>
                  <a:srgbClr val="FF0000"/>
                </a:solidFill>
              </a:rPr>
              <a:t>数字三角形 </a:t>
            </a:r>
          </a:p>
        </p:txBody>
      </p:sp>
      <p:sp>
        <p:nvSpPr>
          <p:cNvPr id="22530" name="文本占位符 14338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2135560" y="1196752"/>
            <a:ext cx="7635875" cy="2736304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数字</a:t>
            </a:r>
            <a:r>
              <a:rPr lang="en-US" altLang="zh-CN" sz="2400" dirty="0"/>
              <a:t>1~n</a:t>
            </a:r>
            <a:r>
              <a:rPr lang="zh-CN" altLang="en-US" sz="2400" dirty="0"/>
              <a:t>，乱序排列，然后每次将相邻两个数相加，构成新的序列，再对新序列进行这样的操作，直到只剩下一个数字。例子：</a:t>
            </a:r>
          </a:p>
          <a:p>
            <a:pPr marL="0" indent="0" algn="ctr">
              <a:buNone/>
            </a:pPr>
            <a:r>
              <a:rPr lang="en-US" altLang="zh-CN" sz="2400" dirty="0"/>
              <a:t>3     1     2     4</a:t>
            </a:r>
            <a:endParaRPr lang="zh-CN" altLang="en-US" sz="2400" dirty="0"/>
          </a:p>
          <a:p>
            <a:pPr marL="0" indent="0" algn="ctr">
              <a:buNone/>
            </a:pPr>
            <a:r>
              <a:rPr lang="en-US" altLang="zh-CN" sz="2400" dirty="0"/>
              <a:t>4     3     6</a:t>
            </a:r>
            <a:endParaRPr lang="zh-CN" altLang="en-US" sz="2400" dirty="0"/>
          </a:p>
          <a:p>
            <a:pPr marL="0" indent="0" algn="ctr">
              <a:buNone/>
            </a:pPr>
            <a:r>
              <a:rPr lang="en-US" altLang="zh-CN" sz="2400" dirty="0"/>
              <a:t>7     9</a:t>
            </a:r>
            <a:endParaRPr lang="zh-CN" altLang="en-US" sz="2400" dirty="0"/>
          </a:p>
          <a:p>
            <a:pPr marL="0" indent="0" algn="ctr">
              <a:buNone/>
            </a:pPr>
            <a:r>
              <a:rPr lang="en-US" altLang="zh-CN" sz="2400" dirty="0"/>
              <a:t>16</a:t>
            </a:r>
            <a:endParaRPr lang="zh-CN" altLang="en-US" sz="2400" dirty="0"/>
          </a:p>
          <a:p>
            <a:endParaRPr lang="en-US" altLang="zh-CN" sz="2400" dirty="0"/>
          </a:p>
          <a:p>
            <a:r>
              <a:rPr lang="zh-CN" altLang="en-US" sz="2400" dirty="0"/>
              <a:t>现在倒着玩这个游戏，已知</a:t>
            </a:r>
            <a:r>
              <a:rPr lang="en-US" altLang="zh-CN" sz="2400" dirty="0"/>
              <a:t>n</a:t>
            </a:r>
            <a:r>
              <a:rPr lang="zh-CN" altLang="en-US" sz="2400" dirty="0"/>
              <a:t>，以及最后得到的数字</a:t>
            </a:r>
            <a:r>
              <a:rPr lang="en-US" altLang="zh-CN" sz="2400" dirty="0"/>
              <a:t>sum</a:t>
            </a:r>
            <a:r>
              <a:rPr lang="zh-CN" altLang="en-US" sz="2400" dirty="0"/>
              <a:t>，请你求出最初序列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zh-CN" altLang="en-US" sz="2400" dirty="0"/>
              <a:t>，为</a:t>
            </a:r>
            <a:r>
              <a:rPr lang="en-US" altLang="zh-CN" sz="2400" dirty="0"/>
              <a:t>1</a:t>
            </a:r>
            <a:r>
              <a:rPr lang="zh-CN" altLang="en-US" sz="2400" dirty="0"/>
              <a:t>至</a:t>
            </a:r>
            <a:r>
              <a:rPr lang="en-US" altLang="zh-CN" sz="2400" dirty="0"/>
              <a:t>n</a:t>
            </a:r>
            <a:r>
              <a:rPr lang="zh-CN" altLang="en-US" sz="2400" dirty="0"/>
              <a:t>的一个排列。若答案有多种可能，则输出字典序最小的那一个。</a:t>
            </a:r>
            <a:endParaRPr lang="en-US" altLang="zh-CN" sz="2400" dirty="0"/>
          </a:p>
          <a:p>
            <a:r>
              <a:rPr lang="en-US" altLang="zh-CN" sz="2400" dirty="0"/>
              <a:t>n</a:t>
            </a:r>
            <a:r>
              <a:rPr lang="zh-CN" altLang="en-US" sz="2400" dirty="0"/>
              <a:t> ≤ </a:t>
            </a:r>
            <a:r>
              <a:rPr lang="en-US" altLang="zh-CN" sz="2400" dirty="0"/>
              <a:t>12,</a:t>
            </a:r>
            <a:r>
              <a:rPr lang="zh-CN" altLang="en-US" sz="2400" dirty="0"/>
              <a:t> </a:t>
            </a:r>
            <a:r>
              <a:rPr lang="en-US" altLang="zh-CN" sz="2400" dirty="0"/>
              <a:t>sum</a:t>
            </a:r>
            <a:r>
              <a:rPr lang="zh-CN" altLang="en-US" sz="2400" dirty="0"/>
              <a:t> ≤ </a:t>
            </a:r>
            <a:r>
              <a:rPr lang="en-US" altLang="zh-CN" sz="2400" dirty="0"/>
              <a:t>12345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0814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111"/>
    </mc:Choice>
    <mc:Fallback xmlns="">
      <p:transition spd="slow" advTm="11411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19458"/>
          <p:cNvSpPr txBox="1">
            <a:spLocks noChangeArrowheads="1"/>
          </p:cNvSpPr>
          <p:nvPr/>
        </p:nvSpPr>
        <p:spPr bwMode="auto">
          <a:xfrm>
            <a:off x="1847528" y="1579341"/>
            <a:ext cx="741288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对</a:t>
            </a:r>
            <a:r>
              <a:rPr lang="en-US" altLang="zh-CN" sz="2400" dirty="0"/>
              <a:t>1</a:t>
            </a:r>
            <a:r>
              <a:rPr lang="zh-CN" altLang="en-US" sz="2400" dirty="0"/>
              <a:t>～</a:t>
            </a:r>
            <a:r>
              <a:rPr lang="en-US" altLang="zh-CN" sz="2400" dirty="0"/>
              <a:t>n</a:t>
            </a:r>
            <a:r>
              <a:rPr lang="zh-CN" altLang="en-US" sz="2400" dirty="0"/>
              <a:t>做全排列，对每个全排列做三角形计算，判断是否等于</a:t>
            </a:r>
            <a:r>
              <a:rPr lang="en-US" altLang="zh-CN" sz="2400" dirty="0"/>
              <a:t>n</a:t>
            </a:r>
            <a:r>
              <a:rPr lang="zh-CN" altLang="en-US" sz="2400" dirty="0"/>
              <a:t>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对每个排列做三角形计算，算</a:t>
            </a:r>
            <a:r>
              <a:rPr lang="en-US" altLang="zh-CN" sz="2400" dirty="0"/>
              <a:t>O(n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</a:t>
            </a:r>
            <a:r>
              <a:rPr lang="zh-CN" altLang="en-US" sz="2400" dirty="0"/>
              <a:t>次。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zh-CN" altLang="en-US" sz="2000" dirty="0"/>
              <a:t>例如第</a:t>
            </a:r>
            <a:r>
              <a:rPr lang="en-US" altLang="zh-CN" sz="2000" dirty="0"/>
              <a:t>1</a:t>
            </a:r>
            <a:r>
              <a:rPr lang="zh-CN" altLang="en-US" sz="2000" dirty="0"/>
              <a:t>行有</a:t>
            </a:r>
            <a:r>
              <a:rPr lang="en-US" altLang="zh-CN" sz="2000" dirty="0"/>
              <a:t>5</a:t>
            </a:r>
            <a:r>
              <a:rPr lang="zh-CN" altLang="en-US" sz="2000" dirty="0"/>
              <a:t>个数</a:t>
            </a:r>
            <a:r>
              <a:rPr lang="en-US" altLang="zh-CN" sz="2000" dirty="0"/>
              <a:t>{a,</a:t>
            </a:r>
            <a:r>
              <a:rPr lang="zh-CN" altLang="en-US" sz="2000" dirty="0"/>
              <a:t> </a:t>
            </a:r>
            <a:r>
              <a:rPr lang="en-US" altLang="zh-CN" sz="2000" dirty="0"/>
              <a:t>b,</a:t>
            </a:r>
            <a:r>
              <a:rPr lang="zh-CN" altLang="en-US" sz="2000" dirty="0"/>
              <a:t> </a:t>
            </a:r>
            <a:r>
              <a:rPr lang="en-US" altLang="zh-CN" sz="2000" dirty="0"/>
              <a:t>c,</a:t>
            </a:r>
            <a:r>
              <a:rPr lang="zh-CN" altLang="en-US" sz="2000" dirty="0"/>
              <a:t> </a:t>
            </a:r>
            <a:r>
              <a:rPr lang="en-US" altLang="zh-CN" sz="2000" dirty="0"/>
              <a:t>d,</a:t>
            </a:r>
            <a:r>
              <a:rPr lang="zh-CN" altLang="en-US" sz="2000" dirty="0"/>
              <a:t> </a:t>
            </a:r>
            <a:r>
              <a:rPr lang="en-US" altLang="zh-CN" sz="2000" dirty="0"/>
              <a:t>e}</a:t>
            </a:r>
            <a:r>
              <a:rPr lang="zh-CN" altLang="en-US" sz="2000" dirty="0"/>
              <a:t>，那么第</a:t>
            </a:r>
            <a:r>
              <a:rPr lang="en-US" altLang="zh-CN" sz="2000" dirty="0"/>
              <a:t>2</a:t>
            </a:r>
            <a:r>
              <a:rPr lang="zh-CN" altLang="en-US" sz="2000" dirty="0"/>
              <a:t>行计算</a:t>
            </a:r>
            <a:r>
              <a:rPr lang="en-US" altLang="zh-CN" sz="2000" dirty="0"/>
              <a:t>4</a:t>
            </a:r>
            <a:r>
              <a:rPr lang="zh-CN" altLang="en-US" sz="2000" dirty="0"/>
              <a:t>次，第</a:t>
            </a:r>
            <a:r>
              <a:rPr lang="en-US" altLang="zh-CN" sz="2000" dirty="0"/>
              <a:t>3</a:t>
            </a:r>
            <a:r>
              <a:rPr lang="zh-CN" altLang="en-US" sz="2000" dirty="0"/>
              <a:t>行计算</a:t>
            </a:r>
            <a:r>
              <a:rPr lang="en-US" altLang="zh-CN" sz="2000" dirty="0"/>
              <a:t>3</a:t>
            </a:r>
            <a:r>
              <a:rPr lang="zh-CN" altLang="en-US" sz="2000" dirty="0"/>
              <a:t>次</a:t>
            </a:r>
            <a:r>
              <a:rPr lang="en-US" altLang="zh-CN" sz="2000" dirty="0"/>
              <a:t>...</a:t>
            </a:r>
            <a:r>
              <a:rPr lang="zh-CN" altLang="en-US" sz="2000" dirty="0"/>
              <a:t>  总次数</a:t>
            </a:r>
            <a:r>
              <a:rPr lang="en-US" altLang="zh-CN" sz="2000" dirty="0"/>
              <a:t>O(n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)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algn="ctr"/>
            <a:r>
              <a:rPr lang="pt-BR" sz="2000" dirty="0">
                <a:solidFill>
                  <a:srgbClr val="00823B"/>
                </a:solidFill>
                <a:latin typeface="+mn-ea"/>
              </a:rPr>
              <a:t>a     </a:t>
            </a:r>
            <a:r>
              <a:rPr lang="pt-BR" sz="2000" dirty="0" smtClean="0">
                <a:solidFill>
                  <a:srgbClr val="00823B"/>
                </a:solidFill>
                <a:latin typeface="+mn-ea"/>
              </a:rPr>
              <a:t>        </a:t>
            </a:r>
            <a:r>
              <a:rPr lang="pt-BR" sz="2000" dirty="0">
                <a:solidFill>
                  <a:srgbClr val="00823B"/>
                </a:solidFill>
                <a:latin typeface="+mn-ea"/>
              </a:rPr>
              <a:t>b     </a:t>
            </a:r>
            <a:r>
              <a:rPr lang="pt-BR" sz="2000" dirty="0" smtClean="0">
                <a:solidFill>
                  <a:srgbClr val="00823B"/>
                </a:solidFill>
                <a:latin typeface="+mn-ea"/>
              </a:rPr>
              <a:t>      </a:t>
            </a:r>
            <a:r>
              <a:rPr lang="pt-BR" sz="2000" dirty="0">
                <a:solidFill>
                  <a:srgbClr val="00823B"/>
                </a:solidFill>
                <a:latin typeface="+mn-ea"/>
              </a:rPr>
              <a:t>c    </a:t>
            </a:r>
            <a:r>
              <a:rPr lang="pt-BR" sz="2000" dirty="0" smtClean="0">
                <a:solidFill>
                  <a:srgbClr val="00823B"/>
                </a:solidFill>
                <a:latin typeface="+mn-ea"/>
              </a:rPr>
              <a:t>         </a:t>
            </a:r>
            <a:r>
              <a:rPr lang="pt-BR" sz="2000" dirty="0">
                <a:solidFill>
                  <a:srgbClr val="00823B"/>
                </a:solidFill>
                <a:latin typeface="+mn-ea"/>
              </a:rPr>
              <a:t>d     </a:t>
            </a:r>
            <a:r>
              <a:rPr lang="pt-BR" sz="2000" dirty="0" smtClean="0">
                <a:solidFill>
                  <a:srgbClr val="00823B"/>
                </a:solidFill>
                <a:latin typeface="+mn-ea"/>
              </a:rPr>
              <a:t>          </a:t>
            </a:r>
            <a:r>
              <a:rPr lang="pt-BR" sz="2000" dirty="0">
                <a:solidFill>
                  <a:srgbClr val="00823B"/>
                </a:solidFill>
                <a:latin typeface="+mn-ea"/>
              </a:rPr>
              <a:t>e</a:t>
            </a:r>
          </a:p>
          <a:p>
            <a:pPr algn="ctr"/>
            <a:r>
              <a:rPr lang="pt-BR" sz="2000" dirty="0">
                <a:solidFill>
                  <a:srgbClr val="00823B"/>
                </a:solidFill>
                <a:latin typeface="+mn-ea"/>
              </a:rPr>
              <a:t>a+b          b+c         c+d          d+e</a:t>
            </a:r>
          </a:p>
          <a:p>
            <a:pPr algn="ctr"/>
            <a:r>
              <a:rPr lang="pt-BR" sz="2000" dirty="0">
                <a:solidFill>
                  <a:srgbClr val="00823B"/>
                </a:solidFill>
                <a:latin typeface="+mn-ea"/>
              </a:rPr>
              <a:t>a+2b+c       b+2c+d       c+2d+e</a:t>
            </a:r>
          </a:p>
          <a:p>
            <a:pPr algn="ctr"/>
            <a:r>
              <a:rPr lang="pt-BR" sz="2000" dirty="0">
                <a:solidFill>
                  <a:srgbClr val="00823B"/>
                </a:solidFill>
                <a:latin typeface="+mn-ea"/>
              </a:rPr>
              <a:t>a+3b+3c+d  b+3c+3d+e</a:t>
            </a:r>
          </a:p>
          <a:p>
            <a:pPr algn="ctr"/>
            <a:r>
              <a:rPr lang="pt-BR" sz="2000" dirty="0">
                <a:solidFill>
                  <a:srgbClr val="00823B"/>
                </a:solidFill>
                <a:latin typeface="+mn-ea"/>
              </a:rPr>
              <a:t>a+4b+6c+4d+e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共</a:t>
            </a:r>
            <a:r>
              <a:rPr lang="en-US" sz="2400" dirty="0"/>
              <a:t>n!</a:t>
            </a:r>
            <a:r>
              <a:rPr lang="zh-CN" altLang="en-US" sz="2400" dirty="0"/>
              <a:t>个排列，总复杂度</a:t>
            </a:r>
            <a:r>
              <a:rPr lang="en-US" sz="2400" dirty="0"/>
              <a:t>O(n!n</a:t>
            </a:r>
            <a:r>
              <a:rPr lang="en-US" sz="2400" baseline="30000" dirty="0"/>
              <a:t>2</a:t>
            </a:r>
            <a:r>
              <a:rPr lang="en-US" sz="2400" dirty="0"/>
              <a:t>)，</a:t>
            </a:r>
            <a:r>
              <a:rPr lang="zh-CN" altLang="en-US" sz="2400" dirty="0"/>
              <a:t>超时。</a:t>
            </a:r>
            <a:endParaRPr lang="zh-CN" alt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400" dirty="0"/>
          </a:p>
        </p:txBody>
      </p:sp>
      <p:sp>
        <p:nvSpPr>
          <p:cNvPr id="5" name="标题 15361"/>
          <p:cNvSpPr txBox="1">
            <a:spLocks noRot="1" noChangeArrowheads="1"/>
          </p:cNvSpPr>
          <p:nvPr/>
        </p:nvSpPr>
        <p:spPr>
          <a:xfrm>
            <a:off x="2443164" y="687389"/>
            <a:ext cx="6961187" cy="85883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solidFill>
                  <a:srgbClr val="0070C0"/>
                </a:solidFill>
              </a:rPr>
              <a:t>题解</a:t>
            </a:r>
            <a:r>
              <a:rPr lang="en-US" altLang="zh-CN" sz="3200" dirty="0">
                <a:solidFill>
                  <a:srgbClr val="0070C0"/>
                </a:solidFill>
              </a:rPr>
              <a:t>1</a:t>
            </a:r>
            <a:r>
              <a:rPr lang="zh-CN" altLang="en-US" sz="3200" dirty="0">
                <a:solidFill>
                  <a:srgbClr val="0070C0"/>
                </a:solidFill>
              </a:rPr>
              <a:t>：暴力法</a:t>
            </a:r>
          </a:p>
        </p:txBody>
      </p:sp>
    </p:spTree>
    <p:extLst>
      <p:ext uri="{BB962C8B-B14F-4D97-AF65-F5344CB8AC3E}">
        <p14:creationId xmlns:p14="http://schemas.microsoft.com/office/powerpoint/2010/main" val="167866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579"/>
    </mc:Choice>
    <mc:Fallback xmlns="">
      <p:transition spd="slow" advTm="9657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993" y="3794617"/>
            <a:ext cx="3895725" cy="3038475"/>
          </a:xfrm>
          <a:prstGeom prst="rect">
            <a:avLst/>
          </a:prstGeom>
        </p:spPr>
      </p:pic>
      <p:sp>
        <p:nvSpPr>
          <p:cNvPr id="23554" name="文本框 19458"/>
          <p:cNvSpPr txBox="1">
            <a:spLocks noChangeArrowheads="1"/>
          </p:cNvSpPr>
          <p:nvPr/>
        </p:nvSpPr>
        <p:spPr bwMode="auto">
          <a:xfrm>
            <a:off x="2063552" y="1412776"/>
            <a:ext cx="748883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）三角计算的优化。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对排列进行三角形计算，直接计算。</a:t>
            </a:r>
            <a:endParaRPr lang="en-US" altLang="zh-CN" sz="2400" dirty="0"/>
          </a:p>
          <a:p>
            <a:r>
              <a:rPr lang="zh-CN" altLang="en-US" sz="2400" dirty="0"/>
              <a:t>    例如</a:t>
            </a:r>
            <a:r>
              <a:rPr lang="en-US" altLang="zh-CN" sz="2400" dirty="0"/>
              <a:t>{a,</a:t>
            </a:r>
            <a:r>
              <a:rPr lang="zh-CN" altLang="en-US" sz="2400" dirty="0"/>
              <a:t> </a:t>
            </a:r>
            <a:r>
              <a:rPr lang="en-US" altLang="zh-CN" sz="2400" dirty="0"/>
              <a:t>b,</a:t>
            </a:r>
            <a:r>
              <a:rPr lang="zh-CN" altLang="en-US" sz="2400" dirty="0"/>
              <a:t> </a:t>
            </a:r>
            <a:r>
              <a:rPr lang="en-US" altLang="zh-CN" sz="2400" dirty="0"/>
              <a:t>c,</a:t>
            </a:r>
            <a:r>
              <a:rPr lang="zh-CN" altLang="en-US" sz="2400" dirty="0"/>
              <a:t> </a:t>
            </a:r>
            <a:r>
              <a:rPr lang="en-US" altLang="zh-CN" sz="2400" dirty="0"/>
              <a:t>d,</a:t>
            </a:r>
            <a:r>
              <a:rPr lang="zh-CN" altLang="en-US" sz="2400" dirty="0"/>
              <a:t> </a:t>
            </a:r>
            <a:r>
              <a:rPr lang="en-US" altLang="zh-CN" sz="2400" dirty="0"/>
              <a:t>e}</a:t>
            </a:r>
            <a:r>
              <a:rPr lang="zh-CN" altLang="en-US" sz="2400" dirty="0"/>
              <a:t>这</a:t>
            </a:r>
            <a:r>
              <a:rPr lang="en-US" altLang="zh-CN" sz="2400" dirty="0"/>
              <a:t>5</a:t>
            </a:r>
            <a:r>
              <a:rPr lang="zh-CN" altLang="en-US" sz="2400" dirty="0"/>
              <a:t>个数，直接算最后一行的公式</a:t>
            </a:r>
            <a:r>
              <a:rPr lang="en-US" altLang="zh-CN" sz="2400" dirty="0"/>
              <a:t>a+4b+6c+4d+e</a:t>
            </a:r>
            <a:r>
              <a:rPr lang="zh-CN" altLang="en-US" sz="2400" dirty="0"/>
              <a:t>就好了，复杂度是</a:t>
            </a:r>
            <a:r>
              <a:rPr lang="en-US" altLang="zh-CN" sz="2400" dirty="0"/>
              <a:t>O(n)</a:t>
            </a:r>
            <a:r>
              <a:rPr lang="zh-CN" altLang="en-US" sz="2400" dirty="0"/>
              <a:t>的。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不同的</a:t>
            </a:r>
            <a:r>
              <a:rPr lang="en-US" altLang="zh-CN" sz="2400" dirty="0"/>
              <a:t>n</a:t>
            </a:r>
            <a:r>
              <a:rPr lang="zh-CN" altLang="en-US" sz="2400" dirty="0"/>
              <a:t>有不同的系数，例如</a:t>
            </a:r>
            <a:r>
              <a:rPr lang="en-US" altLang="zh-CN" sz="2400" dirty="0"/>
              <a:t>5</a:t>
            </a:r>
            <a:r>
              <a:rPr lang="zh-CN" altLang="en-US" sz="2400" dirty="0"/>
              <a:t>个数的系数是</a:t>
            </a:r>
            <a:r>
              <a:rPr lang="en-US" altLang="zh-CN" sz="2400" dirty="0"/>
              <a:t>{1,</a:t>
            </a:r>
            <a:r>
              <a:rPr lang="zh-CN" altLang="en-US" sz="2400" dirty="0"/>
              <a:t> </a:t>
            </a:r>
            <a:r>
              <a:rPr lang="en-US" altLang="zh-CN" sz="2400" dirty="0"/>
              <a:t>4,</a:t>
            </a:r>
            <a:r>
              <a:rPr lang="zh-CN" altLang="en-US" sz="2400" dirty="0"/>
              <a:t> </a:t>
            </a:r>
            <a:r>
              <a:rPr lang="en-US" altLang="zh-CN" sz="2400" dirty="0"/>
              <a:t>6,</a:t>
            </a:r>
            <a:r>
              <a:rPr lang="zh-CN" altLang="en-US" sz="2400" dirty="0"/>
              <a:t> </a:t>
            </a:r>
            <a:r>
              <a:rPr lang="en-US" altLang="zh-CN" sz="2400" dirty="0"/>
              <a:t>4,</a:t>
            </a:r>
            <a:r>
              <a:rPr lang="zh-CN" altLang="en-US" sz="2400" dirty="0"/>
              <a:t> </a:t>
            </a:r>
            <a:r>
              <a:rPr lang="en-US" altLang="zh-CN" sz="2400" dirty="0"/>
              <a:t>1}</a:t>
            </a:r>
            <a:r>
              <a:rPr lang="zh-CN" altLang="en-US" sz="2400" dirty="0"/>
              <a:t>，提前算出所有</a:t>
            </a:r>
            <a:r>
              <a:rPr lang="en-US" altLang="zh-CN" sz="2400" dirty="0"/>
              <a:t>n</a:t>
            </a:r>
            <a:r>
              <a:rPr lang="zh-CN" altLang="en-US" sz="2400" dirty="0"/>
              <a:t>的系数备用。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这些系数正好是杨辉三角。</a:t>
            </a:r>
          </a:p>
          <a:p>
            <a:r>
              <a:rPr lang="zh-CN" altLang="en-US" sz="2400" dirty="0"/>
              <a:t>	</a:t>
            </a:r>
          </a:p>
        </p:txBody>
      </p:sp>
      <p:sp>
        <p:nvSpPr>
          <p:cNvPr id="5" name="标题 15361"/>
          <p:cNvSpPr txBox="1">
            <a:spLocks noRot="1" noChangeArrowheads="1"/>
          </p:cNvSpPr>
          <p:nvPr/>
        </p:nvSpPr>
        <p:spPr>
          <a:xfrm>
            <a:off x="2443164" y="687389"/>
            <a:ext cx="6961187" cy="85883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solidFill>
                  <a:srgbClr val="0070C0"/>
                </a:solidFill>
              </a:rPr>
              <a:t>题解</a:t>
            </a:r>
            <a:r>
              <a:rPr lang="en-US" altLang="zh-CN" sz="3200" dirty="0">
                <a:solidFill>
                  <a:srgbClr val="0070C0"/>
                </a:solidFill>
              </a:rPr>
              <a:t>2</a:t>
            </a:r>
            <a:r>
              <a:rPr lang="zh-CN" altLang="en-US" sz="3200" dirty="0">
                <a:solidFill>
                  <a:srgbClr val="0070C0"/>
                </a:solidFill>
              </a:rPr>
              <a:t>：三角计算优化</a:t>
            </a:r>
            <a:r>
              <a:rPr lang="en-US" altLang="zh-CN" sz="3200" dirty="0">
                <a:solidFill>
                  <a:srgbClr val="0070C0"/>
                </a:solidFill>
              </a:rPr>
              <a:t>+</a:t>
            </a:r>
            <a:r>
              <a:rPr lang="zh-CN" altLang="en-US" sz="3200" dirty="0">
                <a:solidFill>
                  <a:srgbClr val="0070C0"/>
                </a:solidFill>
              </a:rPr>
              <a:t>剪枝</a:t>
            </a:r>
          </a:p>
        </p:txBody>
      </p:sp>
    </p:spTree>
    <p:extLst>
      <p:ext uri="{BB962C8B-B14F-4D97-AF65-F5344CB8AC3E}">
        <p14:creationId xmlns:p14="http://schemas.microsoft.com/office/powerpoint/2010/main" val="160693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814"/>
    </mc:Choice>
    <mc:Fallback xmlns="">
      <p:transition spd="slow" advTm="130814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16259</TotalTime>
  <Words>2674</Words>
  <Application>Microsoft Office PowerPoint</Application>
  <PresentationFormat>宽屏</PresentationFormat>
  <Paragraphs>138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等线</vt:lpstr>
      <vt:lpstr>等线 Light</vt:lpstr>
      <vt:lpstr>黑体</vt:lpstr>
      <vt:lpstr>宋体</vt:lpstr>
      <vt:lpstr>Arial</vt:lpstr>
      <vt:lpstr>Calibri</vt:lpstr>
      <vt:lpstr>Calibri Light</vt:lpstr>
      <vt:lpstr>Times New Roman</vt:lpstr>
      <vt:lpstr>Wingdings</vt:lpstr>
      <vt:lpstr>默认设计模板</vt:lpstr>
      <vt:lpstr>3.2 剪枝</vt:lpstr>
      <vt:lpstr>PowerPoint 演示文稿</vt:lpstr>
      <vt:lpstr>PowerPoint 演示文稿</vt:lpstr>
      <vt:lpstr>DFS剪枝 </vt:lpstr>
      <vt:lpstr>poj 3278  Catch That Cow </vt:lpstr>
      <vt:lpstr>PowerPoint 演示文稿</vt:lpstr>
      <vt:lpstr>洛谷  P1118  数字三角形 </vt:lpstr>
      <vt:lpstr>PowerPoint 演示文稿</vt:lpstr>
      <vt:lpstr>PowerPoint 演示文稿</vt:lpstr>
      <vt:lpstr>PowerPoint 演示文稿</vt:lpstr>
      <vt:lpstr>洛谷 P1433  吃奶酪     </vt:lpstr>
      <vt:lpstr>PowerPoint 演示文稿</vt:lpstr>
      <vt:lpstr>hdu 1010 Tempter of the Bone     </vt:lpstr>
      <vt:lpstr>PowerPoint 演示文稿</vt:lpstr>
      <vt:lpstr>PowerPoint 演示文稿</vt:lpstr>
      <vt:lpstr>PowerPoint 演示文稿</vt:lpstr>
      <vt:lpstr>PowerPoint 演示文稿</vt:lpstr>
      <vt:lpstr>洛谷 P1120 小木棍     </vt:lpstr>
      <vt:lpstr>PowerPoint 演示文稿</vt:lpstr>
      <vt:lpstr>PowerPoint 演示文稿</vt:lpstr>
      <vt:lpstr>hdu 2610 Sequence one      </vt:lpstr>
      <vt:lpstr>PowerPoint 演示文稿</vt:lpstr>
      <vt:lpstr>PowerPoint 演示文稿</vt:lpstr>
      <vt:lpstr>PowerPoint 演示文稿</vt:lpstr>
      <vt:lpstr> poj 2676 Sudoku 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2438</cp:revision>
  <dcterms:created xsi:type="dcterms:W3CDTF">2012-02-15T09:22:00Z</dcterms:created>
  <dcterms:modified xsi:type="dcterms:W3CDTF">2023-02-23T09:00:27Z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