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674" r:id="rId2"/>
    <p:sldId id="626" r:id="rId3"/>
    <p:sldId id="697" r:id="rId4"/>
    <p:sldId id="698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4"/>
            <p14:sldId id="626"/>
            <p14:sldId id="697"/>
            <p14:sldId id="698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1" autoAdjust="0"/>
    <p:restoredTop sz="92359" autoAdjust="0"/>
  </p:normalViewPr>
  <p:slideViewPr>
    <p:cSldViewPr>
      <p:cViewPr>
        <p:scale>
          <a:sx n="75" d="100"/>
          <a:sy n="75" d="100"/>
        </p:scale>
        <p:origin x="1821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42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2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06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84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51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67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3.3 </a:t>
            </a:r>
            <a:r>
              <a:rPr lang="zh-CN" altLang="en-US" dirty="0" smtClean="0">
                <a:solidFill>
                  <a:srgbClr val="FF0000"/>
                </a:solidFill>
              </a:rPr>
              <a:t>洪水填充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31504" y="1959248"/>
            <a:ext cx="5976664" cy="3096344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概念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洪水填充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75"/>
    </mc:Choice>
    <mc:Fallback xmlns="">
      <p:transition spd="slow" advTm="2477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736600"/>
            <a:ext cx="7643192" cy="792088"/>
          </a:xfrm>
        </p:spPr>
        <p:txBody>
          <a:bodyPr>
            <a:normAutofit fontScale="90000"/>
          </a:bodyPr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洪水填充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9456" y="1484784"/>
            <a:ext cx="10729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一张图上有多个区域，不同的区域用不同颜色来区分，同一个区域的所有点的颜色（</a:t>
            </a:r>
            <a:r>
              <a:rPr lang="en-US" altLang="zh-CN" sz="2000" dirty="0" err="1"/>
              <a:t>oldColor</a:t>
            </a:r>
            <a:r>
              <a:rPr lang="zh-CN" altLang="en-US" sz="2000" dirty="0"/>
              <a:t>）都是相同的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给定</a:t>
            </a:r>
            <a:r>
              <a:rPr lang="zh-CN" altLang="en-US" sz="2000" dirty="0"/>
              <a:t>图上的一个点，</a:t>
            </a:r>
            <a:r>
              <a:rPr lang="zh-CN" altLang="en-US" sz="2000" dirty="0" smtClean="0"/>
              <a:t>称为</a:t>
            </a:r>
            <a:r>
              <a:rPr lang="zh-CN" altLang="en-US" sz="2000" dirty="0"/>
              <a:t>种子点</a:t>
            </a:r>
            <a:r>
              <a:rPr lang="zh-CN" altLang="en-US" sz="2000" dirty="0" smtClean="0"/>
              <a:t>，把</a:t>
            </a:r>
            <a:r>
              <a:rPr lang="zh-CN" altLang="en-US" sz="2000" dirty="0"/>
              <a:t>种子点所属的封闭区域用新颜色（</a:t>
            </a:r>
            <a:r>
              <a:rPr lang="en-US" altLang="zh-CN" sz="2000" dirty="0" err="1"/>
              <a:t>fillColor</a:t>
            </a:r>
            <a:r>
              <a:rPr lang="zh-CN" altLang="en-US" sz="2000" dirty="0"/>
              <a:t>）来</a:t>
            </a:r>
            <a:r>
              <a:rPr lang="zh-CN" altLang="en-US" sz="2000" dirty="0" smtClean="0"/>
              <a:t>填充。</a:t>
            </a:r>
            <a:endParaRPr lang="zh-CN" altLang="en-US" sz="2000" dirty="0"/>
          </a:p>
        </p:txBody>
      </p:sp>
      <p:sp>
        <p:nvSpPr>
          <p:cNvPr id="13" name="页脚占位符 7"/>
          <p:cNvSpPr txBox="1">
            <a:spLocks/>
          </p:cNvSpPr>
          <p:nvPr/>
        </p:nvSpPr>
        <p:spPr>
          <a:xfrm>
            <a:off x="7544544" y="279400"/>
            <a:ext cx="4464496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smtClean="0">
                <a:solidFill>
                  <a:srgbClr val="0070C0"/>
                </a:solidFill>
              </a:rPr>
              <a:t>《</a:t>
            </a:r>
            <a:r>
              <a:rPr lang="zh-CN" altLang="en-US" sz="200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smtClean="0">
                <a:solidFill>
                  <a:srgbClr val="0070C0"/>
                </a:solidFill>
              </a:rPr>
              <a:t>》</a:t>
            </a:r>
            <a:r>
              <a:rPr lang="zh-CN" altLang="en-US" sz="2000" smtClean="0">
                <a:solidFill>
                  <a:srgbClr val="0070C0"/>
                </a:solidFill>
              </a:rPr>
              <a:t>清华大学出版社 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img1.baidu.com/it/u=4212995656,582406878&amp;fm=253&amp;fmt=auto&amp;app=138&amp;f=JPG?w=842&amp;h=4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924944"/>
            <a:ext cx="4779690" cy="280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img-blog.csdnimg.cn%2F20201124102735756.png%3Fx-oss-process%26%2361%3Bimage%2Fwatermark%2Ctype_ZmFuZ3poZW5naGVpdGk%2Cshadow_10%2Ctext_aHR0cHM6Ly9ibG9nLmNzZG4ubmV0L3UwMTMzNzgyNjk%26%2361%3B%2Csize_16%2Ccolor_FFFFFF%2Ct_70%23pic_center&amp;refer=http%3A%2F%2Fimg-blog.csdnimg.cn&amp;app=2002&amp;size=f9999,10000&amp;q=a80&amp;n=0&amp;g=0n&amp;fmt=auto?sec=1660479033&amp;t=c311340ecbd422b8f35431269c7418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3068960"/>
            <a:ext cx="3850065" cy="224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63"/>
    </mc:Choice>
    <mc:Fallback xmlns="">
      <p:transition spd="slow" advTm="9076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zh-CN" sz="2900" dirty="0" smtClean="0">
                <a:solidFill>
                  <a:srgbClr val="FF0000"/>
                </a:solidFill>
                <a:latin typeface="+mn-ea"/>
              </a:rPr>
              <a:t>DFS</a:t>
            </a:r>
            <a:r>
              <a:rPr lang="zh-CN" altLang="en-US" sz="2900" dirty="0" smtClean="0">
                <a:solidFill>
                  <a:srgbClr val="FF0000"/>
                </a:solidFill>
                <a:latin typeface="+mn-ea"/>
              </a:rPr>
              <a:t>洪水填充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564184"/>
            <a:ext cx="11305256" cy="4734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floodfill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x,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y,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fillColor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oldColor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){ 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if(check(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)==True &amp;&amp; color(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)==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old_color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){  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//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check(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检查是否越过图的边界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setColor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(x, y,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fillColor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                  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给这个点涂色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floodfill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(x+1,y,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fillColor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old_color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     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递归四个邻居点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floodfill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(x-1,y,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fillColor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old_color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floodfill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(x,y+1,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fillColor,old_color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floodfill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(x,y-1,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fillColor,old_color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2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143"/>
    </mc:Choice>
    <mc:Fallback xmlns="">
      <p:transition spd="slow" advTm="9014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844825"/>
            <a:ext cx="8435975" cy="3600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长方形的房间，铺着方形瓷砖，每块瓷砖都是红色或黑色。一个人站在黑色的瓷砖上，他可以按上、下、左、右方向移动到相邻的瓷砖。但他不能在红瓦上移动，他只能在黑瓦上移动。编程计算他可以达到的黑色瓷砖的数量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题解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：一道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简单的洪水填充题。从中心点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'@'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出发，用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搜索与它连通的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'•'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即可。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</a:t>
            </a:r>
            <a:r>
              <a:rPr lang="en-US" altLang="zh-CN" sz="3600" dirty="0">
                <a:solidFill>
                  <a:srgbClr val="0070C0"/>
                </a:solidFill>
              </a:rPr>
              <a:t>3-12. Red and Black  </a:t>
            </a:r>
            <a:r>
              <a:rPr lang="en-US" altLang="zh-CN" sz="3600" dirty="0" err="1">
                <a:solidFill>
                  <a:srgbClr val="0070C0"/>
                </a:solidFill>
              </a:rPr>
              <a:t>hdu</a:t>
            </a:r>
            <a:r>
              <a:rPr lang="en-US" altLang="zh-CN" sz="3600" dirty="0">
                <a:solidFill>
                  <a:srgbClr val="0070C0"/>
                </a:solidFill>
              </a:rPr>
              <a:t> 1312  </a:t>
            </a:r>
          </a:p>
        </p:txBody>
      </p:sp>
    </p:spTree>
    <p:extLst>
      <p:ext uri="{BB962C8B-B14F-4D97-AF65-F5344CB8AC3E}">
        <p14:creationId xmlns:p14="http://schemas.microsoft.com/office/powerpoint/2010/main" val="42876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49"/>
    </mc:Choice>
    <mc:Fallback xmlns="">
      <p:transition spd="slow" advTm="4674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16265</TotalTime>
  <Words>278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3.3 洪水填充</vt:lpstr>
      <vt:lpstr> 洪水填充</vt:lpstr>
      <vt:lpstr>DFS洪水填充</vt:lpstr>
      <vt:lpstr>例3-12. Red and Black  hdu 1312  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2437</cp:revision>
  <dcterms:created xsi:type="dcterms:W3CDTF">2012-02-15T09:22:00Z</dcterms:created>
  <dcterms:modified xsi:type="dcterms:W3CDTF">2023-02-23T09:38:56Z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