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8"/>
  </p:notesMasterIdLst>
  <p:handoutMasterIdLst>
    <p:handoutMasterId r:id="rId9"/>
  </p:handoutMasterIdLst>
  <p:sldIdLst>
    <p:sldId id="674" r:id="rId2"/>
    <p:sldId id="626" r:id="rId3"/>
    <p:sldId id="697" r:id="rId4"/>
    <p:sldId id="703" r:id="rId5"/>
    <p:sldId id="698" r:id="rId6"/>
    <p:sldId id="694" r:id="rId7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674"/>
            <p14:sldId id="626"/>
            <p14:sldId id="697"/>
            <p14:sldId id="703"/>
            <p14:sldId id="698"/>
            <p14:sldId id="694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3B"/>
    <a:srgbClr val="D8EE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74" autoAdjust="0"/>
    <p:restoredTop sz="92359" autoAdjust="0"/>
  </p:normalViewPr>
  <p:slideViewPr>
    <p:cSldViewPr>
      <p:cViewPr>
        <p:scale>
          <a:sx n="66" d="100"/>
          <a:sy n="66" d="100"/>
        </p:scale>
        <p:origin x="1899" y="1095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387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098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3423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6200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3065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9797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1843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0515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1676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649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4241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31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2017713" y="4699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3.4 BFS</a:t>
            </a:r>
            <a:r>
              <a:rPr lang="zh-CN" altLang="en-US" dirty="0" smtClean="0">
                <a:solidFill>
                  <a:srgbClr val="FF0000"/>
                </a:solidFill>
              </a:rPr>
              <a:t>与最短路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1412776"/>
            <a:ext cx="3276286" cy="428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6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85"/>
    </mc:Choice>
    <mc:Fallback xmlns="">
      <p:transition spd="slow" advTm="708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9456" y="736600"/>
            <a:ext cx="7643192" cy="792088"/>
          </a:xfrm>
        </p:spPr>
        <p:txBody>
          <a:bodyPr>
            <a:normAutofit fontScale="90000"/>
          </a:bodyPr>
          <a:lstStyle/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zh-CN" sz="3200" dirty="0" smtClean="0">
                <a:solidFill>
                  <a:srgbClr val="FF0000"/>
                </a:solidFill>
                <a:latin typeface="+mn-ea"/>
              </a:rPr>
              <a:t>BFS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是最优最短路径算法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99456" y="1484784"/>
            <a:ext cx="10729192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所有相邻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两个点的距离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相等：距离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BFS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是最优的最短路径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复杂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度：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O(m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基本的</a:t>
            </a:r>
            <a:r>
              <a:rPr lang="en-US" altLang="zh-CN" sz="28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BFS</a:t>
            </a:r>
            <a:r>
              <a:rPr lang="zh-CN" altLang="en-US" sz="28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就是最优的最短路径算法</a:t>
            </a:r>
            <a:endParaRPr lang="zh-CN" altLang="en-US" sz="2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页脚占位符 7"/>
          <p:cNvSpPr txBox="1">
            <a:spLocks/>
          </p:cNvSpPr>
          <p:nvPr/>
        </p:nvSpPr>
        <p:spPr>
          <a:xfrm>
            <a:off x="7544544" y="279400"/>
            <a:ext cx="4464496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 smtClean="0">
                <a:solidFill>
                  <a:srgbClr val="0070C0"/>
                </a:solidFill>
              </a:rPr>
              <a:t>《</a:t>
            </a:r>
            <a:r>
              <a:rPr lang="zh-CN" altLang="en-US" sz="200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smtClean="0">
                <a:solidFill>
                  <a:srgbClr val="0070C0"/>
                </a:solidFill>
              </a:rPr>
              <a:t>》</a:t>
            </a:r>
            <a:r>
              <a:rPr lang="zh-CN" altLang="en-US" sz="2000" smtClean="0">
                <a:solidFill>
                  <a:srgbClr val="0070C0"/>
                </a:solidFill>
              </a:rPr>
              <a:t>清华大学出版社 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212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568"/>
    </mc:Choice>
    <mc:Fallback xmlns="">
      <p:transition spd="slow" advTm="11456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432" y="687673"/>
            <a:ext cx="7643192" cy="79208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sz="2900" dirty="0" smtClean="0">
                <a:solidFill>
                  <a:srgbClr val="FF0000"/>
                </a:solidFill>
                <a:latin typeface="+mn-ea"/>
              </a:rPr>
              <a:t>路径打印的两种方法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7488" y="1564184"/>
            <a:ext cx="5760640" cy="47344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简单方法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标准方法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https://gimg2.baidu.com/image_search/src=http%3A%2F%2Fimages0.cnblogs.com%2Fblog%2F578592%2F201311%2F23085809-0d6ee1e05dcb4f42979cfdc0f398fa07.jpg&amp;refer=http%3A%2F%2Fimages0.cnblogs.com&amp;app=2002&amp;size=f9999,10000&amp;q=a80&amp;n=0&amp;g=0n&amp;fmt=auto?sec=1660479770&amp;t=a8ba15fd8bca14e046cee6e2cb7c848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2636912"/>
            <a:ext cx="45243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8729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84"/>
    </mc:Choice>
    <mc:Fallback xmlns="">
      <p:transition spd="slow" advTm="3888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7488" y="1844825"/>
            <a:ext cx="8435975" cy="360040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适合小图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扩展到一个点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，都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在点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上存储从起点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的完整路径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path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到达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终点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时，就得到了从起点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的完整路径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优点：简单。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缺点：占用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大量空间，因为每个点上都存储了完整的路径。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83432" y="687673"/>
            <a:ext cx="7643192" cy="79208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sz="2900" dirty="0" smtClean="0">
                <a:solidFill>
                  <a:srgbClr val="FF0000"/>
                </a:solidFill>
                <a:latin typeface="+mn-ea"/>
              </a:rPr>
              <a:t>打印路径：简单方法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78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65"/>
    </mc:Choice>
    <mc:Fallback xmlns="">
      <p:transition spd="slow" advTm="6546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7488" y="1844825"/>
            <a:ext cx="8435975" cy="3600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适合大图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每个点上记录它的前驱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结点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从终点一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步步回溯到起点，得到一条完整路径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print_path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：先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递归再打印。从终点开始，回溯到起点后，再按从起点到终点的顺序，正序打印出完整路径。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83432" y="687673"/>
            <a:ext cx="7643192" cy="79208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sz="2900" dirty="0" smtClean="0">
                <a:solidFill>
                  <a:srgbClr val="FF0000"/>
                </a:solidFill>
                <a:latin typeface="+mn-ea"/>
              </a:rPr>
              <a:t>打印路径：标准方法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765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62"/>
    </mc:Choice>
    <mc:Fallback xmlns="">
      <p:transition spd="slow" advTm="9396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5480" y="1484784"/>
            <a:ext cx="10225136" cy="3600400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spcBef>
                <a:spcPts val="6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void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print_path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x,int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y){   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打印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路径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spcBef>
                <a:spcPts val="600"/>
              </a:spcBef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if(x==0 &amp;&amp; y==0)    return; 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回溯到了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起点    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spcBef>
                <a:spcPts val="600"/>
              </a:spcBef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if(pre[x][y]=='D') 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print_path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(x-1,y);   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回溯，往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spcBef>
                <a:spcPts val="6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if(pre[x][y]=='L') 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print_path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(x,  y+1); 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回溯，往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右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  <a:p>
            <a:pPr marL="0" indent="0">
              <a:lnSpc>
                <a:spcPct val="160000"/>
              </a:lnSpc>
              <a:spcBef>
                <a:spcPts val="6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if(pre[x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][y]=='R') 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print_path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(x,  y-1);</a:t>
            </a:r>
          </a:p>
          <a:p>
            <a:pPr marL="0" indent="0">
              <a:lnSpc>
                <a:spcPct val="160000"/>
              </a:lnSpc>
              <a:spcBef>
                <a:spcPts val="6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if(pre[x][y]=='U') 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print_path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(x+1,y);</a:t>
            </a:r>
          </a:p>
          <a:p>
            <a:pPr marL="0" indent="0">
              <a:lnSpc>
                <a:spcPct val="160000"/>
              </a:lnSpc>
              <a:spcBef>
                <a:spcPts val="6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("%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c",pre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[x][y]);   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最后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打印终点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spcBef>
                <a:spcPts val="6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010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481"/>
    </mc:Choice>
    <mc:Fallback xmlns="">
      <p:transition spd="slow" advTm="47481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16261</TotalTime>
  <Words>300</Words>
  <Application>Microsoft Office PowerPoint</Application>
  <PresentationFormat>宽屏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Calibri</vt:lpstr>
      <vt:lpstr>Calibri Light</vt:lpstr>
      <vt:lpstr>Wingdings</vt:lpstr>
      <vt:lpstr>默认设计模板</vt:lpstr>
      <vt:lpstr>3.4 BFS与最短路</vt:lpstr>
      <vt:lpstr>BFS是最优最短路径算法</vt:lpstr>
      <vt:lpstr>路径打印的两种方法</vt:lpstr>
      <vt:lpstr>打印路径：简单方法</vt:lpstr>
      <vt:lpstr>打印路径：标准方法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2447</cp:revision>
  <dcterms:created xsi:type="dcterms:W3CDTF">2012-02-15T09:22:00Z</dcterms:created>
  <dcterms:modified xsi:type="dcterms:W3CDTF">2023-02-23T09:39:26Z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