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625" r:id="rId2"/>
    <p:sldId id="626" r:id="rId3"/>
    <p:sldId id="627" r:id="rId4"/>
    <p:sldId id="628" r:id="rId5"/>
    <p:sldId id="629" r:id="rId6"/>
    <p:sldId id="630" r:id="rId7"/>
    <p:sldId id="631" r:id="rId8"/>
    <p:sldId id="632" r:id="rId9"/>
    <p:sldId id="633" r:id="rId10"/>
    <p:sldId id="634" r:id="rId11"/>
    <p:sldId id="635" r:id="rId12"/>
    <p:sldId id="636" r:id="rId13"/>
    <p:sldId id="637" r:id="rId14"/>
    <p:sldId id="638" r:id="rId15"/>
    <p:sldId id="639" r:id="rId16"/>
    <p:sldId id="640" r:id="rId17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75" d="100"/>
          <a:sy n="75" d="100"/>
        </p:scale>
        <p:origin x="1923" y="89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5090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4015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053404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4318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741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8841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6282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7321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111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9702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198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361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1628800"/>
            <a:ext cx="6840760" cy="49685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0C0"/>
                </a:solidFill>
              </a:rPr>
              <a:t>应用场合</a:t>
            </a: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800" dirty="0"/>
              <a:t>有确定的起点和终点</a:t>
            </a:r>
            <a:endParaRPr lang="en-US" altLang="zh-C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800" dirty="0"/>
              <a:t>能把从起点到终点的单个搜索，变换为分别从起点出发和从终点出发的“相遇”问题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0C0"/>
                </a:solidFill>
              </a:rPr>
              <a:t>方法</a:t>
            </a: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800" dirty="0"/>
              <a:t>从起点</a:t>
            </a:r>
            <a:r>
              <a:rPr lang="en-US" altLang="zh-CN" sz="1800" dirty="0"/>
              <a:t>s</a:t>
            </a:r>
            <a:r>
              <a:rPr lang="zh-CN" altLang="en-US" sz="1800" dirty="0"/>
              <a:t>（正向搜索）和终点</a:t>
            </a:r>
            <a:r>
              <a:rPr lang="en-US" altLang="zh-CN" sz="1800" dirty="0"/>
              <a:t>t</a:t>
            </a:r>
            <a:r>
              <a:rPr lang="zh-CN" altLang="en-US" sz="1800" dirty="0"/>
              <a:t>（逆向搜索）同时搜</a:t>
            </a:r>
            <a:endParaRPr lang="en-US" altLang="zh-C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800" dirty="0"/>
              <a:t>当两个搜索产生相同的子状态</a:t>
            </a:r>
            <a:r>
              <a:rPr lang="en-US" altLang="zh-CN" sz="1800" dirty="0"/>
              <a:t>v</a:t>
            </a:r>
            <a:r>
              <a:rPr lang="zh-CN" altLang="en-US" sz="1800" dirty="0"/>
              <a:t>时，结束</a:t>
            </a:r>
            <a:endParaRPr lang="en-US" altLang="zh-C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 dirty="0"/>
              <a:t>s-v-t</a:t>
            </a:r>
            <a:r>
              <a:rPr lang="zh-CN" altLang="en-US" sz="1800" dirty="0"/>
              <a:t>是一条最佳路径；最佳路径可能不止这一条。</a:t>
            </a:r>
            <a:endParaRPr lang="zh-CN" alt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0C0"/>
                </a:solidFill>
              </a:rPr>
              <a:t>注意</a:t>
            </a: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800" dirty="0"/>
              <a:t>双向广搜在搜索时并没有“方向感”</a:t>
            </a:r>
            <a:endParaRPr lang="en-US" altLang="zh-C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800" dirty="0"/>
              <a:t>“正向搜索”、“逆向搜索”是盲目的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459" y="1607835"/>
            <a:ext cx="3127181" cy="4088595"/>
          </a:xfrm>
          <a:prstGeom prst="rect">
            <a:avLst/>
          </a:prstGeom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sp>
        <p:nvSpPr>
          <p:cNvPr id="9" name="标题 1"/>
          <p:cNvSpPr txBox="1">
            <a:spLocks noChangeArrowheads="1"/>
          </p:cNvSpPr>
          <p:nvPr/>
        </p:nvSpPr>
        <p:spPr>
          <a:xfrm>
            <a:off x="1199456" y="548680"/>
            <a:ext cx="5976664" cy="897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solidFill>
                  <a:srgbClr val="FF0000"/>
                </a:solidFill>
              </a:rPr>
              <a:t>3.5</a:t>
            </a:r>
            <a:r>
              <a:rPr lang="zh-CN" altLang="en-US" smtClean="0">
                <a:solidFill>
                  <a:srgbClr val="FF0000"/>
                </a:solidFill>
              </a:rPr>
              <a:t>双向广搜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591"/>
    </mc:Choice>
    <mc:Fallback xmlns="">
      <p:transition spd="slow" advTm="975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题解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052736"/>
            <a:ext cx="8229600" cy="5472608"/>
          </a:xfrm>
        </p:spPr>
        <p:txBody>
          <a:bodyPr/>
          <a:lstStyle/>
          <a:p>
            <a:r>
              <a:rPr lang="zh-CN" altLang="en-US" sz="2000" dirty="0"/>
              <a:t>可以在任何数字上加上</a:t>
            </a:r>
            <a:r>
              <a:rPr lang="en-US" altLang="zh-CN" sz="2000" dirty="0"/>
              <a:t>1</a:t>
            </a:r>
            <a:r>
              <a:rPr lang="zh-CN" altLang="en-US" sz="2000" dirty="0"/>
              <a:t>或减去</a:t>
            </a:r>
            <a:r>
              <a:rPr lang="en-US" altLang="zh-CN" sz="2000" dirty="0"/>
              <a:t>1</a:t>
            </a:r>
            <a:r>
              <a:rPr lang="zh-CN" altLang="en-US" sz="2000" dirty="0"/>
              <a:t>，当</a:t>
            </a:r>
            <a:r>
              <a:rPr lang="en-US" altLang="zh-CN" sz="2000" dirty="0"/>
              <a:t>‘9’</a:t>
            </a:r>
            <a:r>
              <a:rPr lang="zh-CN" altLang="en-US" sz="2000" dirty="0"/>
              <a:t>加</a:t>
            </a:r>
            <a:r>
              <a:rPr lang="en-US" altLang="zh-CN" sz="2000" dirty="0"/>
              <a:t>1</a:t>
            </a:r>
            <a:r>
              <a:rPr lang="zh-CN" altLang="en-US" sz="2000" dirty="0"/>
              <a:t>时，数字变为</a:t>
            </a:r>
            <a:r>
              <a:rPr lang="en-US" altLang="zh-CN" sz="2000" dirty="0"/>
              <a:t>‘1’</a:t>
            </a:r>
            <a:r>
              <a:rPr lang="zh-CN" altLang="en-US" sz="2000" dirty="0"/>
              <a:t>，而</a:t>
            </a:r>
            <a:r>
              <a:rPr lang="en-US" altLang="zh-CN" sz="2000" dirty="0"/>
              <a:t>‘1’</a:t>
            </a:r>
            <a:r>
              <a:rPr lang="zh-CN" altLang="en-US" sz="2000" dirty="0"/>
              <a:t>减</a:t>
            </a:r>
            <a:r>
              <a:rPr lang="en-US" altLang="zh-CN" sz="2000" dirty="0"/>
              <a:t>1</a:t>
            </a:r>
            <a:r>
              <a:rPr lang="zh-CN" altLang="en-US" sz="2000" dirty="0"/>
              <a:t>时，数字变为</a:t>
            </a:r>
            <a:r>
              <a:rPr lang="en-US" altLang="zh-CN" sz="2000" dirty="0"/>
              <a:t>‘9’</a:t>
            </a:r>
            <a:r>
              <a:rPr lang="zh-CN" altLang="en-US" sz="2000" dirty="0"/>
              <a:t>。</a:t>
            </a:r>
            <a:r>
              <a:rPr lang="en-US" altLang="zh-CN" sz="2000" dirty="0"/>
              <a:t>------------------------</a:t>
            </a:r>
            <a:r>
              <a:rPr lang="en-US" altLang="zh-CN" sz="2000" dirty="0">
                <a:solidFill>
                  <a:srgbClr val="0070C0"/>
                </a:solidFill>
              </a:rPr>
              <a:t>8</a:t>
            </a:r>
            <a:r>
              <a:rPr lang="zh-CN" altLang="en-US" sz="2000" dirty="0">
                <a:solidFill>
                  <a:srgbClr val="0070C0"/>
                </a:solidFill>
              </a:rPr>
              <a:t>种情况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zh-CN" altLang="en-US" sz="2000" dirty="0"/>
              <a:t>相邻的数字可以交换</a:t>
            </a:r>
            <a:r>
              <a:rPr lang="en-US" altLang="zh-CN" sz="2000" dirty="0"/>
              <a:t>---------------------</a:t>
            </a:r>
            <a:r>
              <a:rPr lang="en-US" altLang="zh-CN" sz="2000" dirty="0">
                <a:solidFill>
                  <a:srgbClr val="0070C0"/>
                </a:solidFill>
              </a:rPr>
              <a:t>3</a:t>
            </a:r>
            <a:r>
              <a:rPr lang="zh-CN" altLang="en-US" sz="2000" dirty="0">
                <a:solidFill>
                  <a:srgbClr val="0070C0"/>
                </a:solidFill>
              </a:rPr>
              <a:t>种情况</a:t>
            </a:r>
            <a:endParaRPr lang="en-US" altLang="zh-CN" sz="2000" dirty="0">
              <a:solidFill>
                <a:srgbClr val="0070C0"/>
              </a:solidFill>
            </a:endParaRPr>
          </a:p>
          <a:p>
            <a:endParaRPr lang="en-US" altLang="zh-CN" sz="1800" dirty="0"/>
          </a:p>
          <a:p>
            <a:r>
              <a:rPr lang="zh-CN" altLang="en-US" sz="2400" dirty="0"/>
              <a:t>走一步扩展出</a:t>
            </a:r>
            <a:r>
              <a:rPr lang="en-US" altLang="zh-CN" sz="2400" dirty="0"/>
              <a:t>11</a:t>
            </a:r>
            <a:r>
              <a:rPr lang="zh-CN" altLang="en-US" sz="2400" dirty="0"/>
              <a:t>种情况；</a:t>
            </a:r>
            <a:endParaRPr lang="en-US" altLang="zh-CN" sz="2400" dirty="0"/>
          </a:p>
          <a:p>
            <a:r>
              <a:rPr lang="zh-CN" altLang="en-US" sz="2400" dirty="0"/>
              <a:t>如果需要走</a:t>
            </a:r>
            <a:r>
              <a:rPr lang="en-US" altLang="zh-CN" sz="2400" dirty="0"/>
              <a:t>10</a:t>
            </a:r>
            <a:r>
              <a:rPr lang="zh-CN" altLang="en-US" sz="2400" dirty="0"/>
              <a:t>步，就可能有</a:t>
            </a:r>
            <a:r>
              <a:rPr lang="en-US" altLang="zh-CN" sz="2400" dirty="0"/>
              <a:t>11</a:t>
            </a:r>
            <a:r>
              <a:rPr lang="en-US" altLang="zh-CN" sz="2400" baseline="30000" dirty="0"/>
              <a:t>10</a:t>
            </a:r>
            <a:r>
              <a:rPr lang="zh-CN" altLang="en-US" sz="2400" dirty="0"/>
              <a:t>种情况，看起来用双向广搜能大大提高搜索效率。</a:t>
            </a:r>
            <a:endParaRPr lang="en-US" altLang="zh-CN" sz="2400" dirty="0"/>
          </a:p>
          <a:p>
            <a:endParaRPr lang="en-US" altLang="zh-CN" sz="1800" dirty="0"/>
          </a:p>
          <a:p>
            <a:r>
              <a:rPr lang="zh-CN" altLang="en-US" sz="2400" dirty="0"/>
              <a:t>其实用普通</a:t>
            </a:r>
            <a:r>
              <a:rPr lang="en-US" altLang="zh-CN" sz="2400" dirty="0"/>
              <a:t>BFS</a:t>
            </a:r>
            <a:r>
              <a:rPr lang="zh-CN" altLang="en-US" sz="2400" dirty="0"/>
              <a:t>也行，因为并没有</a:t>
            </a:r>
            <a:r>
              <a:rPr lang="en-US" altLang="zh-CN" sz="2400" dirty="0"/>
              <a:t>11</a:t>
            </a:r>
            <a:r>
              <a:rPr lang="en-US" altLang="zh-CN" sz="2400" baseline="30000" dirty="0"/>
              <a:t>10</a:t>
            </a:r>
            <a:r>
              <a:rPr lang="zh-CN" altLang="en-US" sz="2400" dirty="0"/>
              <a:t>种情况，密码范围</a:t>
            </a:r>
            <a:r>
              <a:rPr lang="en-US" altLang="zh-CN" sz="2400" dirty="0"/>
              <a:t>1111</a:t>
            </a:r>
            <a:r>
              <a:rPr lang="zh-CN" altLang="en-US" sz="2400" dirty="0"/>
              <a:t>～</a:t>
            </a:r>
            <a:r>
              <a:rPr lang="en-US" altLang="zh-CN" sz="2400" dirty="0"/>
              <a:t>9999</a:t>
            </a:r>
            <a:r>
              <a:rPr lang="zh-CN" altLang="en-US" sz="2400" dirty="0"/>
              <a:t>，只有约</a:t>
            </a:r>
            <a:r>
              <a:rPr lang="en-US" altLang="zh-CN" sz="2400" dirty="0"/>
              <a:t>9000</a:t>
            </a:r>
            <a:r>
              <a:rPr lang="zh-CN" altLang="en-US" sz="2400" dirty="0"/>
              <a:t>种。没有必要使用双向广搜。</a:t>
            </a:r>
          </a:p>
          <a:p>
            <a:endParaRPr lang="en-US" altLang="zh-CN" sz="2400" dirty="0"/>
          </a:p>
          <a:p>
            <a:r>
              <a:rPr lang="zh-CN" altLang="en-US" sz="2400" dirty="0"/>
              <a:t>密码进入队列时，应去重，去掉重复的密码。</a:t>
            </a:r>
          </a:p>
          <a:p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424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891"/>
    </mc:Choice>
    <mc:Fallback xmlns="">
      <p:transition spd="slow" advTm="1198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0609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例题</a:t>
            </a:r>
            <a:r>
              <a:rPr lang="en-US" altLang="zh-CN" sz="3600" dirty="0">
                <a:solidFill>
                  <a:srgbClr val="0070C0"/>
                </a:solidFill>
              </a:rPr>
              <a:t>2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4184" y="980728"/>
            <a:ext cx="8229600" cy="5184576"/>
          </a:xfrm>
        </p:spPr>
        <p:txBody>
          <a:bodyPr/>
          <a:lstStyle/>
          <a:p>
            <a:r>
              <a:rPr lang="en-US" sz="2400" dirty="0"/>
              <a:t>HDU 1401 Solitaire</a:t>
            </a:r>
          </a:p>
          <a:p>
            <a:r>
              <a:rPr lang="en-US" altLang="zh-CN" sz="2400" dirty="0"/>
              <a:t>8×8</a:t>
            </a:r>
            <a:r>
              <a:rPr lang="zh-CN" altLang="en-US" sz="2400" dirty="0"/>
              <a:t>的方格，放</a:t>
            </a:r>
            <a:r>
              <a:rPr lang="en-US" altLang="zh-CN" sz="2400" dirty="0"/>
              <a:t>4</a:t>
            </a:r>
            <a:r>
              <a:rPr lang="zh-CN" altLang="en-US" sz="2400" dirty="0"/>
              <a:t>颗棋子在初始位置，给定</a:t>
            </a:r>
            <a:r>
              <a:rPr lang="en-US" altLang="zh-CN" sz="2400" dirty="0"/>
              <a:t>4</a:t>
            </a:r>
            <a:r>
              <a:rPr lang="zh-CN" altLang="en-US" sz="2400" dirty="0"/>
              <a:t>个最终位置</a:t>
            </a:r>
            <a:endParaRPr lang="en-US" altLang="zh-CN" sz="2400" dirty="0"/>
          </a:p>
          <a:p>
            <a:r>
              <a:rPr lang="zh-CN" altLang="en-US" sz="2400" dirty="0"/>
              <a:t>问：能否在</a:t>
            </a:r>
            <a:r>
              <a:rPr lang="en-US" altLang="zh-CN" sz="2400" dirty="0"/>
              <a:t>8</a:t>
            </a:r>
            <a:r>
              <a:rPr lang="zh-CN" altLang="en-US" sz="2400" dirty="0"/>
              <a:t>步内从初始位置走到最终位置</a:t>
            </a:r>
            <a:endParaRPr lang="en-US" altLang="zh-CN" sz="2400" dirty="0"/>
          </a:p>
          <a:p>
            <a:r>
              <a:rPr lang="zh-CN" altLang="en-US" sz="2400" dirty="0"/>
              <a:t>规则：每个棋子能上下左右移动，若</a:t>
            </a:r>
            <a:r>
              <a:rPr lang="en-US" altLang="zh-CN" sz="2400" dirty="0"/>
              <a:t>4</a:t>
            </a:r>
            <a:r>
              <a:rPr lang="zh-CN" altLang="en-US" sz="2400" dirty="0"/>
              <a:t>个方向已经有一棋子则可以跳到下一个空白位置。</a:t>
            </a:r>
          </a:p>
          <a:p>
            <a:endParaRPr lang="en-US" sz="2400" dirty="0"/>
          </a:p>
        </p:txBody>
      </p:sp>
      <p:pic>
        <p:nvPicPr>
          <p:cNvPr id="4" name="图片 3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84" y="3284985"/>
            <a:ext cx="3240360" cy="332030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8648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164"/>
    </mc:Choice>
    <mc:Fallback xmlns="">
      <p:transition spd="slow" advTm="57164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题解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052736"/>
            <a:ext cx="8229600" cy="5472608"/>
          </a:xfrm>
        </p:spPr>
        <p:txBody>
          <a:bodyPr/>
          <a:lstStyle/>
          <a:p>
            <a:r>
              <a:rPr lang="zh-CN" altLang="en-US" sz="2400" dirty="0"/>
              <a:t>棋局数量：</a:t>
            </a:r>
            <a:r>
              <a:rPr lang="en-US" altLang="zh-CN" sz="2400" dirty="0"/>
              <a:t>8×8</a:t>
            </a:r>
            <a:r>
              <a:rPr lang="zh-CN" altLang="en-US" sz="2400" dirty="0"/>
              <a:t>的方格上放</a:t>
            </a:r>
            <a:r>
              <a:rPr lang="en-US" altLang="zh-CN" sz="2400" dirty="0"/>
              <a:t>4</a:t>
            </a:r>
            <a:r>
              <a:rPr lang="zh-CN" altLang="en-US" sz="2400" dirty="0"/>
              <a:t>颗棋子，有</a:t>
            </a:r>
            <a:r>
              <a:rPr lang="en-US" altLang="zh-CN" sz="2400" dirty="0"/>
              <a:t>64×63×62×61</a:t>
            </a:r>
            <a:r>
              <a:rPr lang="zh-CN" altLang="en-US" sz="2400" dirty="0"/>
              <a:t> ≈ </a:t>
            </a:r>
            <a:r>
              <a:rPr lang="en-US" altLang="zh-CN" sz="2400" dirty="0"/>
              <a:t>1500</a:t>
            </a:r>
            <a:r>
              <a:rPr lang="zh-CN" altLang="en-US" sz="2400" dirty="0"/>
              <a:t>万种棋局。</a:t>
            </a:r>
            <a:endParaRPr lang="en-US" altLang="zh-CN" sz="2400" dirty="0"/>
          </a:p>
          <a:p>
            <a:r>
              <a:rPr lang="zh-CN" altLang="en-US" sz="2400" dirty="0"/>
              <a:t>走一步棋，</a:t>
            </a:r>
            <a:r>
              <a:rPr lang="en-US" altLang="zh-CN" sz="2400" dirty="0"/>
              <a:t>4</a:t>
            </a:r>
            <a:r>
              <a:rPr lang="zh-CN" altLang="en-US" sz="2400" dirty="0"/>
              <a:t>颗棋子共有</a:t>
            </a:r>
            <a:r>
              <a:rPr lang="en-US" altLang="zh-CN" sz="2400" dirty="0"/>
              <a:t>16</a:t>
            </a:r>
            <a:r>
              <a:rPr lang="zh-CN" altLang="en-US" sz="2400" dirty="0"/>
              <a:t>种走法，连续走</a:t>
            </a:r>
            <a:r>
              <a:rPr lang="en-US" altLang="zh-CN" sz="2400" dirty="0"/>
              <a:t>8</a:t>
            </a:r>
            <a:r>
              <a:rPr lang="zh-CN" altLang="en-US" sz="2400" dirty="0"/>
              <a:t>步棋，会扩展出</a:t>
            </a:r>
            <a:r>
              <a:rPr lang="en-US" altLang="zh-CN" sz="2400" dirty="0"/>
              <a:t>16</a:t>
            </a:r>
            <a:r>
              <a:rPr lang="en-US" altLang="zh-CN" sz="2400" baseline="30000" dirty="0"/>
              <a:t>8</a:t>
            </a:r>
            <a:r>
              <a:rPr lang="zh-CN" altLang="en-US" sz="2400" dirty="0"/>
              <a:t>种棋局，</a:t>
            </a:r>
            <a:r>
              <a:rPr lang="en-US" altLang="zh-CN" sz="2400" dirty="0"/>
              <a:t>16</a:t>
            </a:r>
            <a:r>
              <a:rPr lang="en-US" altLang="zh-CN" sz="2400" baseline="30000" dirty="0"/>
              <a:t>8</a:t>
            </a:r>
            <a:r>
              <a:rPr lang="zh-CN" altLang="en-US" sz="2400" dirty="0"/>
              <a:t>大于</a:t>
            </a:r>
            <a:r>
              <a:rPr lang="en-US" altLang="zh-CN" sz="2400" dirty="0"/>
              <a:t>1500</a:t>
            </a:r>
            <a:r>
              <a:rPr lang="zh-CN" altLang="en-US" sz="2400" dirty="0"/>
              <a:t>万。</a:t>
            </a:r>
          </a:p>
          <a:p>
            <a:endParaRPr lang="en-US" altLang="zh-CN" sz="2400" dirty="0"/>
          </a:p>
          <a:p>
            <a:r>
              <a:rPr lang="zh-CN" altLang="en-US" sz="2400" dirty="0"/>
              <a:t>双向</a:t>
            </a:r>
            <a:r>
              <a:rPr lang="en-US" altLang="zh-CN" sz="2400" dirty="0"/>
              <a:t>BFS</a:t>
            </a:r>
            <a:r>
              <a:rPr lang="zh-CN" altLang="en-US" sz="2400" dirty="0"/>
              <a:t>：从起点棋局走</a:t>
            </a:r>
            <a:r>
              <a:rPr lang="en-US" altLang="zh-CN" sz="2400" dirty="0"/>
              <a:t>4</a:t>
            </a:r>
            <a:r>
              <a:rPr lang="zh-CN" altLang="en-US" sz="2400" dirty="0"/>
              <a:t>步，从终点棋局走</a:t>
            </a:r>
            <a:r>
              <a:rPr lang="en-US" altLang="zh-CN" sz="2400" dirty="0"/>
              <a:t>4</a:t>
            </a:r>
            <a:r>
              <a:rPr lang="zh-CN" altLang="en-US" sz="2400" dirty="0"/>
              <a:t>步，如果能相遇就有一个解，共扩展出</a:t>
            </a:r>
            <a:r>
              <a:rPr lang="en-US" altLang="zh-CN" sz="2400" dirty="0"/>
              <a:t>2×16</a:t>
            </a:r>
            <a:r>
              <a:rPr lang="en-US" altLang="zh-CN" sz="2400" baseline="30000" dirty="0"/>
              <a:t>4</a:t>
            </a:r>
            <a:r>
              <a:rPr lang="zh-CN" altLang="en-US" sz="2400" baseline="300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131072</a:t>
            </a:r>
            <a:r>
              <a:rPr lang="zh-CN" altLang="en-US" sz="2400" dirty="0"/>
              <a:t>种棋局，远远小于</a:t>
            </a:r>
            <a:r>
              <a:rPr lang="en-US" altLang="zh-CN" sz="2400" dirty="0"/>
              <a:t>1500</a:t>
            </a:r>
            <a:r>
              <a:rPr lang="zh-CN" altLang="en-US" sz="2400" dirty="0"/>
              <a:t>万。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399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819"/>
    </mc:Choice>
    <mc:Fallback xmlns="">
      <p:transition spd="slow" advTm="668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0609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例题</a:t>
            </a:r>
            <a:r>
              <a:rPr lang="en-US" altLang="zh-CN" sz="3600" dirty="0">
                <a:solidFill>
                  <a:srgbClr val="0070C0"/>
                </a:solidFill>
              </a:rPr>
              <a:t>3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4184" y="980728"/>
            <a:ext cx="8229600" cy="5184576"/>
          </a:xfrm>
        </p:spPr>
        <p:txBody>
          <a:bodyPr/>
          <a:lstStyle/>
          <a:p>
            <a:r>
              <a:rPr lang="en-US" sz="2400" dirty="0"/>
              <a:t>HDU 3095  </a:t>
            </a:r>
            <a:r>
              <a:rPr lang="en-US" altLang="zh-CN" sz="2400" dirty="0"/>
              <a:t>Eleven puzzle</a:t>
            </a:r>
            <a:endParaRPr lang="zh-CN" altLang="en-US" sz="2400" dirty="0"/>
          </a:p>
          <a:p>
            <a:r>
              <a:rPr lang="en-US" altLang="zh-CN" sz="2400" dirty="0"/>
              <a:t>13</a:t>
            </a:r>
            <a:r>
              <a:rPr lang="zh-CN" altLang="en-US" sz="2400" dirty="0"/>
              <a:t>个格子的拼图，数字格可以移动到黑色格子。</a:t>
            </a:r>
            <a:endParaRPr lang="en-US" altLang="zh-CN" sz="2400" dirty="0"/>
          </a:p>
          <a:p>
            <a:r>
              <a:rPr lang="zh-CN" altLang="en-US" sz="2400" dirty="0"/>
              <a:t>左图是开始局面，右图是终点局面。</a:t>
            </a:r>
            <a:endParaRPr lang="en-US" altLang="zh-CN" sz="2400" dirty="0"/>
          </a:p>
          <a:p>
            <a:r>
              <a:rPr lang="zh-CN" altLang="en-US" sz="2400" dirty="0"/>
              <a:t>一次移动一个数字格，问最少移动几次可以完成。</a:t>
            </a:r>
          </a:p>
          <a:p>
            <a:endParaRPr lang="en-US" sz="2400" dirty="0"/>
          </a:p>
        </p:txBody>
      </p:sp>
      <p:pic>
        <p:nvPicPr>
          <p:cNvPr id="5" name="图片 4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7" y="3598540"/>
            <a:ext cx="5995619" cy="256676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67674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22"/>
    </mc:Choice>
    <mc:Fallback xmlns="">
      <p:transition spd="slow" advTm="5022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题解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052736"/>
            <a:ext cx="8229600" cy="5472608"/>
          </a:xfrm>
        </p:spPr>
        <p:txBody>
          <a:bodyPr/>
          <a:lstStyle/>
          <a:p>
            <a:r>
              <a:rPr lang="zh-CN" altLang="en-US" sz="2400" dirty="0"/>
              <a:t>局面数量：可能的局面有</a:t>
            </a:r>
            <a:r>
              <a:rPr lang="en-US" altLang="zh-CN" sz="2400" dirty="0"/>
              <a:t>13!</a:t>
            </a:r>
            <a:r>
              <a:rPr lang="zh-CN" altLang="en-US" sz="2400" dirty="0"/>
              <a:t>，极大。</a:t>
            </a:r>
            <a:endParaRPr lang="en-US" altLang="zh-CN" sz="2400" dirty="0"/>
          </a:p>
          <a:p>
            <a:r>
              <a:rPr lang="zh-CN" altLang="en-US" sz="2400" dirty="0"/>
              <a:t>用一个</a:t>
            </a:r>
            <a:r>
              <a:rPr lang="en-US" altLang="zh-CN" sz="2400" dirty="0"/>
              <a:t>BFS</a:t>
            </a:r>
            <a:r>
              <a:rPr lang="zh-CN" altLang="en-US" sz="2400" dirty="0"/>
              <a:t>，复杂度过高。每次移动</a:t>
            </a:r>
            <a:r>
              <a:rPr lang="en-US" altLang="zh-CN" sz="2400" dirty="0"/>
              <a:t>1</a:t>
            </a:r>
            <a:r>
              <a:rPr lang="zh-CN" altLang="en-US" sz="2400" dirty="0"/>
              <a:t>个黑格，移动方法最少</a:t>
            </a:r>
            <a:r>
              <a:rPr lang="en-US" altLang="zh-CN" sz="2400" dirty="0"/>
              <a:t>1</a:t>
            </a:r>
            <a:r>
              <a:rPr lang="zh-CN" altLang="en-US" sz="2400" dirty="0"/>
              <a:t>种，最多</a:t>
            </a:r>
            <a:r>
              <a:rPr lang="en-US" altLang="zh-CN" sz="2400" dirty="0"/>
              <a:t>8</a:t>
            </a:r>
            <a:r>
              <a:rPr lang="zh-CN" altLang="en-US" sz="2400" dirty="0"/>
              <a:t>种。如果移动</a:t>
            </a:r>
            <a:r>
              <a:rPr lang="en-US" altLang="zh-CN" sz="2400" dirty="0"/>
              <a:t>10</a:t>
            </a:r>
            <a:r>
              <a:rPr lang="zh-CN" altLang="en-US" sz="2400" dirty="0"/>
              <a:t>次，那么最多有</a:t>
            </a:r>
            <a:r>
              <a:rPr lang="en-US" altLang="zh-CN" sz="2400" dirty="0"/>
              <a:t>8</a:t>
            </a:r>
            <a:r>
              <a:rPr lang="en-US" altLang="zh-CN" sz="2400" baseline="30000" dirty="0"/>
              <a:t>10 </a:t>
            </a:r>
            <a:r>
              <a:rPr lang="zh-CN" altLang="en-US" sz="2400" dirty="0"/>
              <a:t>≈ </a:t>
            </a:r>
            <a:r>
              <a:rPr lang="en-US" altLang="zh-CN" sz="2400" dirty="0"/>
              <a:t>10</a:t>
            </a:r>
            <a:r>
              <a:rPr lang="zh-CN" altLang="en-US" sz="2400" dirty="0"/>
              <a:t>亿种。</a:t>
            </a:r>
          </a:p>
          <a:p>
            <a:endParaRPr lang="en-US" altLang="zh-CN" sz="2400" dirty="0"/>
          </a:p>
          <a:p>
            <a:r>
              <a:rPr lang="zh-CN" altLang="en-US" sz="2400" dirty="0"/>
              <a:t>双向广搜：减少到</a:t>
            </a:r>
            <a:r>
              <a:rPr lang="en-US" altLang="zh-CN" sz="2400" dirty="0"/>
              <a:t>2×8</a:t>
            </a:r>
            <a:r>
              <a:rPr lang="en-US" altLang="zh-CN" sz="2400" baseline="30000" dirty="0"/>
              <a:t>5 </a:t>
            </a:r>
            <a:r>
              <a:rPr lang="en-US" altLang="zh-CN" sz="2400" dirty="0"/>
              <a:t>= 65536</a:t>
            </a:r>
            <a:r>
              <a:rPr lang="zh-CN" altLang="en-US" sz="2400" dirty="0"/>
              <a:t>种局面。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判重可以用</a:t>
            </a:r>
            <a:r>
              <a:rPr lang="en-US" altLang="zh-CN" sz="2400" dirty="0"/>
              <a:t>hash</a:t>
            </a:r>
            <a:r>
              <a:rPr lang="zh-CN" altLang="en-US" sz="2400" dirty="0"/>
              <a:t>，或者用</a:t>
            </a:r>
            <a:r>
              <a:rPr lang="en-US" altLang="zh-CN" sz="2400" dirty="0"/>
              <a:t>STL</a:t>
            </a:r>
            <a:r>
              <a:rPr lang="zh-CN" altLang="en-US" sz="2400" dirty="0"/>
              <a:t>的</a:t>
            </a:r>
            <a:r>
              <a:rPr lang="en-US" altLang="zh-CN" sz="2400" dirty="0"/>
              <a:t>map</a:t>
            </a:r>
            <a:r>
              <a:rPr lang="zh-CN" altLang="en-US" sz="2400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442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07"/>
    </mc:Choice>
    <mc:Fallback xmlns="">
      <p:transition spd="slow" advTm="638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0609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例题</a:t>
            </a:r>
            <a:r>
              <a:rPr lang="en-US" altLang="zh-CN" sz="3600" dirty="0">
                <a:solidFill>
                  <a:srgbClr val="0070C0"/>
                </a:solidFill>
              </a:rPr>
              <a:t>4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822722"/>
            <a:ext cx="8596312" cy="5184576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洛谷</a:t>
            </a:r>
            <a:r>
              <a:rPr lang="en-US" sz="2400" dirty="0"/>
              <a:t>p1032 </a:t>
            </a:r>
            <a:r>
              <a:rPr lang="zh-CN" altLang="en-US" sz="2400" dirty="0"/>
              <a:t>字串变换</a:t>
            </a:r>
          </a:p>
          <a:p>
            <a:r>
              <a:rPr lang="zh-CN" altLang="en-US" sz="2400" dirty="0"/>
              <a:t>有两个字串</a:t>
            </a:r>
            <a:r>
              <a:rPr lang="en-US" altLang="zh-CN" sz="2400" dirty="0"/>
              <a:t>A,</a:t>
            </a:r>
            <a:r>
              <a:rPr lang="zh-CN" altLang="en-US" sz="2400" dirty="0"/>
              <a:t> </a:t>
            </a:r>
            <a:r>
              <a:rPr lang="en-US" altLang="zh-CN" sz="2400" dirty="0"/>
              <a:t>B</a:t>
            </a:r>
            <a:r>
              <a:rPr lang="zh-CN" altLang="en-US" sz="2400" dirty="0"/>
              <a:t>及一组字串变换的规则（至多</a:t>
            </a:r>
            <a:r>
              <a:rPr lang="en-US" altLang="zh-CN" sz="2400" dirty="0"/>
              <a:t>6</a:t>
            </a:r>
            <a:r>
              <a:rPr lang="zh-CN" altLang="en-US" sz="2400" dirty="0"/>
              <a:t>个规则）</a:t>
            </a:r>
            <a:r>
              <a:rPr lang="en-US" altLang="zh-CN" sz="2400" dirty="0"/>
              <a:t>: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          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→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1          </a:t>
            </a:r>
            <a:r>
              <a:rPr lang="zh-CN" altLang="en-US" sz="2400" dirty="0"/>
              <a:t>  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→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endParaRPr lang="zh-CN" altLang="en-US" sz="2400" dirty="0"/>
          </a:p>
          <a:p>
            <a:r>
              <a:rPr lang="zh-CN" altLang="en-US" sz="2400" dirty="0"/>
              <a:t>规则：</a:t>
            </a:r>
            <a:r>
              <a:rPr lang="en-US" altLang="zh-CN" sz="2400" dirty="0"/>
              <a:t>A</a:t>
            </a:r>
            <a:r>
              <a:rPr lang="zh-CN" altLang="en-US" sz="2400" dirty="0"/>
              <a:t>的子串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可以变换为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可以变换为 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…</a:t>
            </a:r>
            <a:endParaRPr lang="zh-CN" altLang="en-US" sz="2400" dirty="0"/>
          </a:p>
          <a:p>
            <a:r>
              <a:rPr lang="zh-CN" altLang="en-US" sz="2400" dirty="0"/>
              <a:t>例如：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 err="1"/>
              <a:t>abcd</a:t>
            </a:r>
            <a:r>
              <a:rPr lang="zh-CN" altLang="en-US" sz="2400" dirty="0"/>
              <a:t>，</a:t>
            </a:r>
            <a:r>
              <a:rPr lang="en-US" altLang="zh-CN" sz="2400" dirty="0"/>
              <a:t>B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xyz</a:t>
            </a:r>
            <a:r>
              <a:rPr lang="zh-CN" altLang="en-US" sz="2400" dirty="0"/>
              <a:t>，</a:t>
            </a:r>
          </a:p>
          <a:p>
            <a:pPr marL="0" indent="0">
              <a:buNone/>
            </a:pPr>
            <a:r>
              <a:rPr lang="zh-CN" altLang="en-US" sz="2400" dirty="0"/>
              <a:t>              变换规则为：</a:t>
            </a:r>
            <a:r>
              <a:rPr lang="en-US" altLang="zh-CN" sz="2400" dirty="0" err="1"/>
              <a:t>abc→xu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ud→y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y→yz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               A</a:t>
            </a:r>
            <a:r>
              <a:rPr lang="zh-CN" altLang="en-US" sz="2400" dirty="0"/>
              <a:t>可以经过一系列的变换变为</a:t>
            </a:r>
            <a:r>
              <a:rPr lang="en-US" altLang="zh-CN" sz="2400" dirty="0"/>
              <a:t>B</a:t>
            </a:r>
            <a:r>
              <a:rPr lang="zh-CN" altLang="en-US" sz="2400" dirty="0"/>
              <a:t>，变换的过程为：</a:t>
            </a:r>
          </a:p>
          <a:p>
            <a:pPr marL="0" indent="0">
              <a:buNone/>
            </a:pPr>
            <a:r>
              <a:rPr lang="zh-CN" altLang="en-US" sz="2400" dirty="0"/>
              <a:t>                       </a:t>
            </a:r>
            <a:r>
              <a:rPr lang="en-US" altLang="zh-CN" sz="2400" dirty="0" err="1"/>
              <a:t>abcd→xud→xy→xyz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r>
              <a:rPr lang="zh-CN" altLang="en-US" sz="2400" dirty="0"/>
              <a:t>               共进行了</a:t>
            </a:r>
            <a:r>
              <a:rPr lang="en-US" altLang="zh-CN" sz="2400" dirty="0"/>
              <a:t>3</a:t>
            </a:r>
            <a:r>
              <a:rPr lang="zh-CN" altLang="en-US" sz="2400" dirty="0"/>
              <a:t>次变换，使得</a:t>
            </a:r>
            <a:r>
              <a:rPr lang="en-US" altLang="zh-CN" sz="2400" dirty="0"/>
              <a:t>A</a:t>
            </a:r>
            <a:r>
              <a:rPr lang="zh-CN" altLang="en-US" sz="2400" dirty="0"/>
              <a:t>变换为</a:t>
            </a:r>
            <a:r>
              <a:rPr lang="en-US" altLang="zh-CN" sz="2400" dirty="0"/>
              <a:t>B</a:t>
            </a:r>
            <a:r>
              <a:rPr lang="zh-CN" altLang="en-US" sz="2400" dirty="0"/>
              <a:t>。</a:t>
            </a:r>
          </a:p>
          <a:p>
            <a:endParaRPr lang="en-US" altLang="zh-CN" sz="2400" b="1" dirty="0"/>
          </a:p>
          <a:p>
            <a:r>
              <a:rPr lang="zh-CN" altLang="en-US" sz="2400" dirty="0"/>
              <a:t>给定字串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和变换规则，问能否在</a:t>
            </a:r>
            <a:r>
              <a:rPr lang="en-US" altLang="zh-CN" sz="2400" dirty="0"/>
              <a:t>10</a:t>
            </a:r>
            <a:r>
              <a:rPr lang="zh-CN" altLang="en-US" sz="2400" dirty="0"/>
              <a:t>步内将</a:t>
            </a:r>
            <a:r>
              <a:rPr lang="en-US" altLang="zh-CN" sz="2400" dirty="0"/>
              <a:t>A</a:t>
            </a:r>
            <a:r>
              <a:rPr lang="zh-CN" altLang="en-US" sz="2400" dirty="0"/>
              <a:t>变换为</a:t>
            </a:r>
            <a:r>
              <a:rPr lang="en-US" altLang="zh-CN" sz="2400" dirty="0"/>
              <a:t>B</a:t>
            </a:r>
            <a:r>
              <a:rPr lang="zh-CN" altLang="en-US" sz="2400" dirty="0"/>
              <a:t>，输出最少的变换步数。字符串长度的上限为</a:t>
            </a:r>
            <a:r>
              <a:rPr lang="en-US" altLang="zh-CN" sz="2400" dirty="0"/>
              <a:t>20</a:t>
            </a:r>
            <a:r>
              <a:rPr lang="zh-CN" altLang="en-US" sz="2400" dirty="0"/>
              <a:t>。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85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76"/>
    </mc:Choice>
    <mc:Fallback xmlns="">
      <p:transition spd="slow" advTm="7957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题解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052736"/>
            <a:ext cx="8229600" cy="54726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）一个</a:t>
            </a:r>
            <a:r>
              <a:rPr lang="en-US" altLang="zh-CN" sz="2400" dirty="0"/>
              <a:t>BFS</a:t>
            </a:r>
            <a:r>
              <a:rPr lang="zh-CN" altLang="en-US" sz="2400" dirty="0"/>
              <a:t>：每层扩展</a:t>
            </a:r>
            <a:r>
              <a:rPr lang="en-US" altLang="zh-CN" sz="2400" dirty="0"/>
              <a:t>6</a:t>
            </a:r>
            <a:r>
              <a:rPr lang="zh-CN" altLang="en-US" sz="2400" dirty="0"/>
              <a:t>个规则，经过</a:t>
            </a:r>
            <a:r>
              <a:rPr lang="en-US" altLang="zh-CN" sz="2400" dirty="0"/>
              <a:t>10</a:t>
            </a:r>
            <a:r>
              <a:rPr lang="zh-CN" altLang="en-US" sz="2400" dirty="0"/>
              <a:t>步，共</a:t>
            </a:r>
            <a:r>
              <a:rPr lang="en-US" altLang="zh-CN" sz="2400" dirty="0"/>
              <a:t>6</a:t>
            </a:r>
            <a:r>
              <a:rPr lang="en-US" altLang="zh-CN" sz="2400" baseline="30000" dirty="0"/>
              <a:t>10 </a:t>
            </a:r>
            <a:r>
              <a:rPr lang="zh-CN" altLang="en-US" sz="2400" dirty="0"/>
              <a:t>≈ </a:t>
            </a:r>
            <a:r>
              <a:rPr lang="en-US" altLang="zh-CN" sz="2400" dirty="0"/>
              <a:t>6</a:t>
            </a:r>
            <a:r>
              <a:rPr lang="zh-CN" altLang="en-US" sz="2400" dirty="0"/>
              <a:t>千万次变换。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）双向</a:t>
            </a:r>
            <a:r>
              <a:rPr lang="en-US" altLang="zh-CN" sz="2400" dirty="0"/>
              <a:t>BFS</a:t>
            </a:r>
            <a:r>
              <a:rPr lang="zh-CN" altLang="en-US" sz="2400" dirty="0"/>
              <a:t>：用</a:t>
            </a:r>
            <a:r>
              <a:rPr lang="en-US" altLang="zh-CN" sz="2400" dirty="0"/>
              <a:t>2×6</a:t>
            </a:r>
            <a:r>
              <a:rPr lang="en-US" altLang="zh-CN" sz="2400" baseline="30000" dirty="0"/>
              <a:t>5 </a:t>
            </a:r>
            <a:r>
              <a:rPr lang="en-US" altLang="zh-CN" sz="2400" dirty="0"/>
              <a:t>= 15552</a:t>
            </a:r>
            <a:r>
              <a:rPr lang="zh-CN" altLang="en-US" sz="2400" dirty="0"/>
              <a:t>次变换搜完</a:t>
            </a:r>
            <a:r>
              <a:rPr lang="en-US" altLang="zh-CN" sz="2400" dirty="0"/>
              <a:t>10</a:t>
            </a:r>
            <a:r>
              <a:rPr lang="zh-CN" altLang="en-US" sz="2400" dirty="0"/>
              <a:t>步。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）用两个队列分别处理正向</a:t>
            </a:r>
            <a:r>
              <a:rPr lang="en-US" altLang="zh-CN" sz="2400" dirty="0"/>
              <a:t>BFS</a:t>
            </a:r>
            <a:r>
              <a:rPr lang="zh-CN" altLang="en-US" sz="2400" dirty="0"/>
              <a:t>和逆向</a:t>
            </a:r>
            <a:r>
              <a:rPr lang="en-US" altLang="zh-CN" sz="2400" dirty="0"/>
              <a:t>BFS</a:t>
            </a:r>
            <a:r>
              <a:rPr lang="zh-CN" altLang="en-US" sz="2400" dirty="0"/>
              <a:t>。由于起点和终点的串不同，它们扩展的下一层数量也不同，也就是进入</a:t>
            </a:r>
            <a:r>
              <a:rPr lang="en-US" altLang="zh-CN" sz="2400" dirty="0"/>
              <a:t>2</a:t>
            </a:r>
            <a:r>
              <a:rPr lang="zh-CN" altLang="en-US" sz="2400" dirty="0"/>
              <a:t>个队列的串的数量不同，先处理较小的队列，可以加快搜索速度。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43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941"/>
    </mc:Choice>
    <mc:Fallback xmlns="">
      <p:transition spd="slow" advTm="829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12289"/>
          <p:cNvSpPr txBox="1">
            <a:spLocks noChangeArrowheads="1"/>
          </p:cNvSpPr>
          <p:nvPr/>
        </p:nvSpPr>
        <p:spPr bwMode="auto">
          <a:xfrm>
            <a:off x="2711625" y="692697"/>
            <a:ext cx="64801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600" dirty="0">
                <a:solidFill>
                  <a:srgbClr val="0070C0"/>
                </a:solidFill>
                <a:latin typeface="黑体" panose="02010609060101010101" pitchFamily="49" charset="-122"/>
              </a:rPr>
              <a:t>复杂度能优化多少？</a:t>
            </a:r>
            <a:endParaRPr lang="zh-CN" altLang="en-US" sz="36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07568" y="1772817"/>
            <a:ext cx="7272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/>
              <a:t>网格图</a:t>
            </a:r>
            <a:endParaRPr lang="en-US" altLang="zh-CN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/>
              <a:t>树形结构</a:t>
            </a:r>
          </a:p>
        </p:txBody>
      </p:sp>
    </p:spTree>
    <p:extLst>
      <p:ext uri="{BB962C8B-B14F-4D97-AF65-F5344CB8AC3E}">
        <p14:creationId xmlns:p14="http://schemas.microsoft.com/office/powerpoint/2010/main" val="404573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56"/>
    </mc:Choice>
    <mc:Fallback xmlns="">
      <p:transition spd="slow" advTm="1505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99176" cy="114300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（</a:t>
            </a:r>
            <a:r>
              <a:rPr lang="en-US" altLang="zh-CN" sz="3600" dirty="0">
                <a:solidFill>
                  <a:srgbClr val="0070C0"/>
                </a:solidFill>
              </a:rPr>
              <a:t>1</a:t>
            </a:r>
            <a:r>
              <a:rPr lang="zh-CN" altLang="en-US" sz="3600" dirty="0">
                <a:solidFill>
                  <a:srgbClr val="0070C0"/>
                </a:solidFill>
              </a:rPr>
              <a:t>）网格图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46239"/>
            <a:ext cx="8229600" cy="1622722"/>
          </a:xfrm>
        </p:spPr>
        <p:txBody>
          <a:bodyPr/>
          <a:lstStyle/>
          <a:p>
            <a:r>
              <a:rPr lang="zh-CN" altLang="en-US" sz="2400" dirty="0"/>
              <a:t>求图中两个黑点</a:t>
            </a:r>
            <a:r>
              <a:rPr lang="en-US" altLang="zh-CN" sz="2400" dirty="0"/>
              <a:t>s</a:t>
            </a:r>
            <a:r>
              <a:rPr lang="zh-CN" altLang="en-US" sz="2400" dirty="0"/>
              <a:t>和</a:t>
            </a:r>
            <a:r>
              <a:rPr lang="en-US" altLang="zh-CN" sz="2400" dirty="0"/>
              <a:t>t</a:t>
            </a:r>
            <a:r>
              <a:rPr lang="zh-CN" altLang="en-US" sz="2400" dirty="0"/>
              <a:t>间的最短路。</a:t>
            </a:r>
            <a:endParaRPr lang="en-US" altLang="zh-CN" sz="2400" dirty="0"/>
          </a:p>
          <a:p>
            <a:r>
              <a:rPr lang="zh-CN" altLang="en-US" sz="2400" dirty="0"/>
              <a:t>左图做一次</a:t>
            </a:r>
            <a:r>
              <a:rPr lang="en-US" altLang="zh-CN" sz="2400" dirty="0"/>
              <a:t>BFS</a:t>
            </a:r>
          </a:p>
          <a:p>
            <a:r>
              <a:rPr lang="zh-CN" altLang="en-US" sz="2400" dirty="0"/>
              <a:t>右图是双向</a:t>
            </a:r>
            <a:r>
              <a:rPr lang="en-US" altLang="zh-CN" sz="2400" dirty="0"/>
              <a:t>BFS</a:t>
            </a:r>
            <a:r>
              <a:rPr lang="zh-CN" altLang="en-US" sz="2400" dirty="0"/>
              <a:t>，在中间的五角星位置相遇。</a:t>
            </a:r>
            <a:endParaRPr lang="en-US" sz="2400" dirty="0"/>
          </a:p>
        </p:txBody>
      </p:sp>
      <p:pic>
        <p:nvPicPr>
          <p:cNvPr id="1026" name="Picture 2" descr="https://img-blog.csdnimg.cn/20200309210801970.png?x-oss-process=image/watermark,type_ZmFuZ3poZW5naGVpdGk,shadow_10,text_aHR0cHM6Ly9ibG9nLmNzZG4ubmV0L3dlaXhpbl80MzkxNDU5Mw==,size_16,color_FFFFFF,t_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3356993"/>
            <a:ext cx="77152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309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76"/>
    </mc:Choice>
    <mc:Fallback xmlns="">
      <p:transition spd="slow" advTm="503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22114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优化有多大？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6672" y="1196753"/>
            <a:ext cx="8229600" cy="4525963"/>
          </a:xfrm>
        </p:spPr>
        <p:txBody>
          <a:bodyPr/>
          <a:lstStyle/>
          <a:p>
            <a:r>
              <a:rPr lang="zh-CN" altLang="en-US" sz="2400" dirty="0"/>
              <a:t>设两点距离是</a:t>
            </a:r>
            <a:r>
              <a:rPr lang="en-US" altLang="zh-CN" sz="2400" dirty="0"/>
              <a:t>k</a:t>
            </a:r>
          </a:p>
          <a:p>
            <a:r>
              <a:rPr lang="zh-CN" altLang="en-US" sz="2400" dirty="0"/>
              <a:t>左边：从起点</a:t>
            </a:r>
            <a:r>
              <a:rPr lang="en-US" altLang="zh-CN" sz="2400" dirty="0"/>
              <a:t>s</a:t>
            </a:r>
            <a:r>
              <a:rPr lang="zh-CN" altLang="en-US" sz="2400" dirty="0"/>
              <a:t>扩展到</a:t>
            </a:r>
            <a:r>
              <a:rPr lang="en-US" altLang="zh-CN" sz="2400" dirty="0"/>
              <a:t>t</a:t>
            </a:r>
            <a:r>
              <a:rPr lang="zh-CN" altLang="en-US" sz="2400" dirty="0"/>
              <a:t>，一共访问了</a:t>
            </a:r>
            <a:r>
              <a:rPr lang="en-US" altLang="zh-CN" sz="2400" dirty="0"/>
              <a:t>2k(k+1)</a:t>
            </a:r>
            <a:r>
              <a:rPr lang="zh-CN" altLang="en-US" sz="2400" dirty="0"/>
              <a:t> ≈ </a:t>
            </a:r>
            <a:r>
              <a:rPr lang="en-US" altLang="zh-CN" sz="2400" dirty="0"/>
              <a:t>2k</a:t>
            </a:r>
            <a:r>
              <a:rPr lang="en-US" altLang="zh-CN" sz="2400" baseline="30000" dirty="0"/>
              <a:t>2</a:t>
            </a:r>
            <a:r>
              <a:rPr lang="zh-CN" altLang="en-US" sz="2400" dirty="0"/>
              <a:t>个结点</a:t>
            </a:r>
            <a:endParaRPr lang="en-US" altLang="zh-CN" sz="2400" dirty="0"/>
          </a:p>
          <a:p>
            <a:r>
              <a:rPr lang="zh-CN" altLang="en-US" sz="2400" dirty="0"/>
              <a:t>右边：一共访问了约</a:t>
            </a:r>
            <a:r>
              <a:rPr lang="en-US" altLang="zh-CN" sz="2400" dirty="0"/>
              <a:t>k</a:t>
            </a:r>
            <a:r>
              <a:rPr lang="en-US" altLang="zh-CN" sz="2400" baseline="30000" dirty="0"/>
              <a:t>2</a:t>
            </a:r>
            <a:r>
              <a:rPr lang="zh-CN" altLang="en-US" sz="2400" dirty="0"/>
              <a:t>个结点。</a:t>
            </a:r>
            <a:endParaRPr lang="en-US" altLang="zh-CN" sz="2400" dirty="0"/>
          </a:p>
          <a:p>
            <a:r>
              <a:rPr lang="zh-CN" altLang="en-US" sz="2400" dirty="0"/>
              <a:t>两者差</a:t>
            </a:r>
            <a:r>
              <a:rPr lang="en-US" altLang="zh-CN" sz="2400" dirty="0"/>
              <a:t>2</a:t>
            </a:r>
            <a:r>
              <a:rPr lang="zh-CN" altLang="en-US" sz="2400" dirty="0"/>
              <a:t>倍，优化</a:t>
            </a:r>
            <a:r>
              <a:rPr lang="zh-CN" altLang="en-US" sz="2400" b="1" dirty="0">
                <a:solidFill>
                  <a:srgbClr val="FF0000"/>
                </a:solidFill>
              </a:rPr>
              <a:t>并不明显</a:t>
            </a:r>
            <a:r>
              <a:rPr lang="zh-CN" altLang="en-US" sz="2400" dirty="0"/>
              <a:t>。</a:t>
            </a:r>
          </a:p>
          <a:p>
            <a:endParaRPr lang="en-US" sz="2400" dirty="0"/>
          </a:p>
        </p:txBody>
      </p:sp>
      <p:pic>
        <p:nvPicPr>
          <p:cNvPr id="5" name="Picture 2" descr="https://img-blog.csdnimg.cn/20200309210801970.png?x-oss-process=image/watermark,type_ZmFuZ3poZW5naGVpdGk,shadow_10,text_aHR0cHM6Ly9ibG9nLmNzZG4ubmV0L3dlaXhpbl80MzkxNDU5Mw==,size_16,color_FFFFFF,t_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3867870"/>
            <a:ext cx="77152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62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734"/>
    </mc:Choice>
    <mc:Fallback xmlns="">
      <p:transition spd="slow" advTm="757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99176" cy="114300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（</a:t>
            </a:r>
            <a:r>
              <a:rPr lang="en-US" altLang="zh-CN" sz="3600" dirty="0">
                <a:solidFill>
                  <a:srgbClr val="0070C0"/>
                </a:solidFill>
              </a:rPr>
              <a:t>2</a:t>
            </a:r>
            <a:r>
              <a:rPr lang="zh-CN" altLang="en-US" sz="3600" dirty="0">
                <a:solidFill>
                  <a:srgbClr val="0070C0"/>
                </a:solidFill>
              </a:rPr>
              <a:t>）树形结构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46239"/>
            <a:ext cx="8229600" cy="1622722"/>
          </a:xfrm>
        </p:spPr>
        <p:txBody>
          <a:bodyPr/>
          <a:lstStyle/>
          <a:p>
            <a:r>
              <a:rPr lang="zh-CN" altLang="en-US" sz="2400" dirty="0"/>
              <a:t>求根结点</a:t>
            </a:r>
            <a:r>
              <a:rPr lang="en-US" altLang="zh-CN" sz="2400" dirty="0"/>
              <a:t>s</a:t>
            </a:r>
            <a:r>
              <a:rPr lang="zh-CN" altLang="en-US" sz="2400" dirty="0"/>
              <a:t>到最后一行的黑点</a:t>
            </a:r>
            <a:r>
              <a:rPr lang="en-US" altLang="zh-CN" sz="2400" dirty="0"/>
              <a:t>t</a:t>
            </a:r>
            <a:r>
              <a:rPr lang="zh-CN" altLang="en-US" sz="2400" dirty="0"/>
              <a:t>的最短路</a:t>
            </a:r>
          </a:p>
          <a:p>
            <a:r>
              <a:rPr lang="zh-CN" altLang="en-US" sz="2400" dirty="0"/>
              <a:t>左图做一次</a:t>
            </a:r>
            <a:r>
              <a:rPr lang="en-US" altLang="zh-CN" sz="2400" dirty="0"/>
              <a:t>BFS</a:t>
            </a:r>
          </a:p>
          <a:p>
            <a:r>
              <a:rPr lang="zh-CN" altLang="en-US" sz="2400" dirty="0"/>
              <a:t>右图是双向</a:t>
            </a:r>
            <a:r>
              <a:rPr lang="en-US" altLang="zh-CN" sz="2400" dirty="0"/>
              <a:t>BFS</a:t>
            </a:r>
            <a:r>
              <a:rPr lang="zh-CN" altLang="en-US" sz="2400" dirty="0"/>
              <a:t>，在中间的五角星位置相遇。</a:t>
            </a:r>
            <a:endParaRPr lang="en-US" sz="2400" dirty="0"/>
          </a:p>
        </p:txBody>
      </p:sp>
      <p:pic>
        <p:nvPicPr>
          <p:cNvPr id="1026" name="Picture 2" descr="C:\Users\ECUST\AppData\Local\Temp\ksohtml21808\wp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3717032"/>
            <a:ext cx="7469251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852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59"/>
    </mc:Choice>
    <mc:Fallback xmlns="">
      <p:transition spd="slow" advTm="410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22114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优化有多大？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6672" y="1196753"/>
            <a:ext cx="8229600" cy="4525963"/>
          </a:xfrm>
        </p:spPr>
        <p:txBody>
          <a:bodyPr/>
          <a:lstStyle/>
          <a:p>
            <a:r>
              <a:rPr lang="zh-CN" altLang="en-US" sz="2400" dirty="0"/>
              <a:t>左图：一次</a:t>
            </a:r>
            <a:r>
              <a:rPr lang="en-US" altLang="zh-CN" sz="2400" dirty="0"/>
              <a:t>BFS</a:t>
            </a:r>
            <a:r>
              <a:rPr lang="zh-CN" altLang="en-US" sz="2400" dirty="0"/>
              <a:t>。从第</a:t>
            </a:r>
            <a:r>
              <a:rPr lang="en-US" altLang="zh-CN" sz="2400" dirty="0"/>
              <a:t>1</a:t>
            </a:r>
            <a:r>
              <a:rPr lang="zh-CN" altLang="en-US" sz="2400" dirty="0"/>
              <a:t>层到第</a:t>
            </a:r>
            <a:r>
              <a:rPr lang="en-US" altLang="zh-CN" sz="2400" dirty="0"/>
              <a:t>k-1</a:t>
            </a:r>
            <a:r>
              <a:rPr lang="zh-CN" altLang="en-US" sz="2400" dirty="0"/>
              <a:t>层，共访问</a:t>
            </a:r>
            <a:r>
              <a:rPr lang="en-US" altLang="zh-CN" sz="2400" dirty="0"/>
              <a:t>1 + 2 +...+ 2</a:t>
            </a:r>
            <a:r>
              <a:rPr lang="en-US" altLang="zh-CN" sz="2400" baseline="30000" dirty="0"/>
              <a:t>k-1 </a:t>
            </a:r>
            <a:r>
              <a:rPr lang="zh-CN" altLang="en-US" sz="2400" dirty="0"/>
              <a:t>≈ 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k</a:t>
            </a:r>
            <a:r>
              <a:rPr lang="zh-CN" altLang="en-US" sz="2400" dirty="0"/>
              <a:t>个结点。</a:t>
            </a:r>
            <a:endParaRPr lang="en-US" altLang="zh-CN" sz="2400" dirty="0"/>
          </a:p>
          <a:p>
            <a:endParaRPr lang="en-US" altLang="zh-CN" sz="1400" dirty="0"/>
          </a:p>
          <a:p>
            <a:r>
              <a:rPr lang="zh-CN" altLang="en-US" sz="2400" dirty="0"/>
              <a:t>右图：双向</a:t>
            </a:r>
            <a:r>
              <a:rPr lang="en-US" altLang="zh-CN" sz="2400" dirty="0"/>
              <a:t>BFS</a:t>
            </a:r>
            <a:r>
              <a:rPr lang="zh-CN" altLang="en-US" sz="2400" dirty="0"/>
              <a:t>。分别从</a:t>
            </a:r>
            <a:r>
              <a:rPr lang="en-US" altLang="zh-CN" sz="2400" dirty="0"/>
              <a:t>s</a:t>
            </a:r>
            <a:r>
              <a:rPr lang="zh-CN" altLang="en-US" sz="2400" dirty="0"/>
              <a:t>和</a:t>
            </a:r>
            <a:r>
              <a:rPr lang="en-US" altLang="zh-CN" sz="2400" dirty="0"/>
              <a:t>t</a:t>
            </a:r>
            <a:r>
              <a:rPr lang="zh-CN" altLang="en-US" sz="2400" dirty="0"/>
              <a:t>出发，在五角星位置相遇，共访问约</a:t>
            </a:r>
            <a:r>
              <a:rPr lang="en-US" altLang="zh-CN" sz="2400" dirty="0"/>
              <a:t>2×2</a:t>
            </a:r>
            <a:r>
              <a:rPr lang="en-US" altLang="zh-CN" sz="2400" baseline="30000" dirty="0"/>
              <a:t>k/2</a:t>
            </a:r>
            <a:r>
              <a:rPr lang="zh-CN" altLang="en-US" sz="2400" dirty="0"/>
              <a:t>个结点。</a:t>
            </a:r>
            <a:endParaRPr lang="en-US" altLang="zh-CN" sz="2400" dirty="0"/>
          </a:p>
          <a:p>
            <a:endParaRPr lang="en-US" altLang="zh-CN" sz="1200" dirty="0"/>
          </a:p>
          <a:p>
            <a:r>
              <a:rPr lang="zh-CN" altLang="en-US" sz="2400" dirty="0"/>
              <a:t>双向广搜比做一次</a:t>
            </a:r>
            <a:r>
              <a:rPr lang="en-US" altLang="zh-CN" sz="2400" dirty="0"/>
              <a:t>BFS</a:t>
            </a:r>
            <a:r>
              <a:rPr lang="zh-CN" altLang="en-US" sz="2400" dirty="0"/>
              <a:t>改善了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k/2</a:t>
            </a:r>
            <a:r>
              <a:rPr lang="zh-CN" altLang="en-US" sz="2400" dirty="0"/>
              <a:t>倍，</a:t>
            </a:r>
            <a:r>
              <a:rPr lang="zh-CN" altLang="en-US" sz="2400" dirty="0">
                <a:solidFill>
                  <a:srgbClr val="FF0000"/>
                </a:solidFill>
              </a:rPr>
              <a:t>优势巨大</a:t>
            </a:r>
            <a:r>
              <a:rPr lang="zh-CN" altLang="en-US" sz="2400" dirty="0"/>
              <a:t>。</a:t>
            </a:r>
          </a:p>
        </p:txBody>
      </p:sp>
      <p:pic>
        <p:nvPicPr>
          <p:cNvPr id="8" name="Picture 2" descr="C:\Users\ECUST\AppData\Local\Temp\ksohtml21808\wp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4221088"/>
            <a:ext cx="7469251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946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150"/>
    </mc:Choice>
    <mc:Fallback xmlns="">
      <p:transition spd="slow" advTm="731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结论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）做</a:t>
            </a:r>
            <a:r>
              <a:rPr lang="en-US" altLang="zh-CN" sz="2400" dirty="0"/>
              <a:t>BFS</a:t>
            </a:r>
            <a:r>
              <a:rPr lang="zh-CN" altLang="en-US" sz="2400" dirty="0"/>
              <a:t>扩展的时候，下一层结点（一个结点表示一个状态）数量增加越快，双向广搜越有效率。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）是否用双向广搜替代普通</a:t>
            </a:r>
            <a:r>
              <a:rPr lang="en-US" altLang="zh-CN" sz="2400" dirty="0"/>
              <a:t>BFS</a:t>
            </a:r>
            <a:r>
              <a:rPr lang="zh-CN" altLang="en-US" sz="2400" dirty="0"/>
              <a:t>，除了（</a:t>
            </a:r>
            <a:r>
              <a:rPr lang="en-US" altLang="zh-CN" sz="2400" dirty="0"/>
              <a:t>1</a:t>
            </a:r>
            <a:r>
              <a:rPr lang="zh-CN" altLang="en-US" sz="2400" dirty="0"/>
              <a:t>）以外，还应根据总状态数量的规模来决定。双向</a:t>
            </a:r>
            <a:r>
              <a:rPr lang="en-US" altLang="zh-CN" sz="2400" dirty="0"/>
              <a:t>BFS</a:t>
            </a:r>
            <a:r>
              <a:rPr lang="zh-CN" altLang="en-US" sz="2400" dirty="0"/>
              <a:t>的优势，从根本上说，是它能减少需要搜索的状态数量。有时虽然下一层数量是指数增长的，但是由于</a:t>
            </a:r>
            <a:r>
              <a:rPr lang="zh-CN" altLang="en-US" sz="2400" b="1" dirty="0"/>
              <a:t>去重</a:t>
            </a:r>
            <a:r>
              <a:rPr lang="zh-CN" altLang="en-US" sz="2400" dirty="0"/>
              <a:t>或者限制条件，总状态数并不多，也就没有必要使用双向</a:t>
            </a:r>
            <a:r>
              <a:rPr lang="en-US" altLang="zh-CN" sz="2400" dirty="0"/>
              <a:t>BFS</a:t>
            </a:r>
            <a:r>
              <a:rPr lang="zh-CN" altLang="en-US" sz="2400" dirty="0"/>
              <a:t>。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89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64"/>
    </mc:Choice>
    <mc:Fallback xmlns="">
      <p:transition spd="slow" advTm="741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双向广搜的两种实现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）合用一个队列。正向</a:t>
            </a:r>
            <a:r>
              <a:rPr lang="en-US" altLang="zh-CN" sz="2400" dirty="0"/>
              <a:t>BFS</a:t>
            </a:r>
            <a:r>
              <a:rPr lang="zh-CN" altLang="en-US" sz="2400" dirty="0"/>
              <a:t>和逆向</a:t>
            </a:r>
            <a:r>
              <a:rPr lang="en-US" altLang="zh-CN" sz="2400" dirty="0"/>
              <a:t>BFS</a:t>
            </a:r>
            <a:r>
              <a:rPr lang="zh-CN" altLang="en-US" sz="2400" dirty="0"/>
              <a:t>用同一个队列，适合正反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BFS</a:t>
            </a:r>
            <a:r>
              <a:rPr lang="zh-CN" altLang="en-US" sz="2400" dirty="0"/>
              <a:t>平衡的情况。</a:t>
            </a:r>
            <a:endParaRPr lang="en-US" altLang="zh-CN" sz="2400" dirty="0"/>
          </a:p>
          <a:p>
            <a:pPr lvl="1"/>
            <a:r>
              <a:rPr lang="zh-CN" altLang="en-US" sz="2400" dirty="0"/>
              <a:t>正向搜索和逆向搜索交替进行，两个方向的搜索交替扩展子状态，先后入队。直到两个方向的搜索产生相同的子状态，即相遇了，结束。这种方法适合正反方向扩展的新结点数量差不多的情况。</a:t>
            </a:r>
            <a:endParaRPr lang="en-US" altLang="zh-CN" sz="2400" dirty="0"/>
          </a:p>
          <a:p>
            <a:pPr lvl="1"/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）分成两个队列。正向</a:t>
            </a:r>
            <a:r>
              <a:rPr lang="en-US" altLang="zh-CN" sz="2400" dirty="0"/>
              <a:t>BFS</a:t>
            </a:r>
            <a:r>
              <a:rPr lang="zh-CN" altLang="en-US" sz="2400" dirty="0"/>
              <a:t>和逆向</a:t>
            </a:r>
            <a:r>
              <a:rPr lang="en-US" altLang="zh-CN" sz="2400" dirty="0"/>
              <a:t>BFS</a:t>
            </a:r>
            <a:r>
              <a:rPr lang="zh-CN" altLang="en-US" sz="2400" dirty="0"/>
              <a:t>的队列分开，适合正反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BFS</a:t>
            </a:r>
            <a:r>
              <a:rPr lang="zh-CN" altLang="en-US" sz="2400" dirty="0"/>
              <a:t>不平衡的情况。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439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378"/>
    </mc:Choice>
    <mc:Fallback xmlns="">
      <p:transition spd="slow" advTm="933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0609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例题</a:t>
            </a:r>
            <a:r>
              <a:rPr lang="en-US" altLang="zh-CN" sz="3600" dirty="0">
                <a:solidFill>
                  <a:srgbClr val="0070C0"/>
                </a:solidFill>
              </a:rPr>
              <a:t>1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4184" y="980728"/>
            <a:ext cx="8229600" cy="5184576"/>
          </a:xfrm>
        </p:spPr>
        <p:txBody>
          <a:bodyPr/>
          <a:lstStyle/>
          <a:p>
            <a:r>
              <a:rPr lang="en-US" sz="2400" dirty="0" err="1"/>
              <a:t>hdu</a:t>
            </a:r>
            <a:r>
              <a:rPr lang="en-US" sz="2400" dirty="0"/>
              <a:t> 1195   </a:t>
            </a:r>
            <a:r>
              <a:rPr lang="en-US" altLang="zh-CN" sz="2400" dirty="0"/>
              <a:t>open the lock</a:t>
            </a:r>
          </a:p>
          <a:p>
            <a:r>
              <a:rPr lang="zh-CN" altLang="en-US" sz="2400" dirty="0"/>
              <a:t>打开密码锁。密码由四位数字组成，数字从</a:t>
            </a:r>
            <a:r>
              <a:rPr lang="en-US" altLang="zh-CN" sz="2400" dirty="0"/>
              <a:t>1</a:t>
            </a:r>
            <a:r>
              <a:rPr lang="zh-CN" altLang="en-US" sz="2400" dirty="0"/>
              <a:t>到</a:t>
            </a:r>
            <a:r>
              <a:rPr lang="en-US" altLang="zh-CN" sz="2400" dirty="0"/>
              <a:t>9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可以在任何数字上加上</a:t>
            </a:r>
            <a:r>
              <a:rPr lang="en-US" altLang="zh-CN" sz="2400" dirty="0"/>
              <a:t>1</a:t>
            </a:r>
            <a:r>
              <a:rPr lang="zh-CN" altLang="en-US" sz="2400" dirty="0"/>
              <a:t>或减去</a:t>
            </a:r>
            <a:r>
              <a:rPr lang="en-US" altLang="zh-CN" sz="2400" dirty="0"/>
              <a:t>1</a:t>
            </a:r>
            <a:r>
              <a:rPr lang="zh-CN" altLang="en-US" sz="2400" dirty="0"/>
              <a:t>，当</a:t>
            </a:r>
            <a:r>
              <a:rPr lang="en-US" altLang="zh-CN" sz="2400" dirty="0"/>
              <a:t>'9'</a:t>
            </a:r>
            <a:r>
              <a:rPr lang="zh-CN" altLang="en-US" sz="2400" dirty="0"/>
              <a:t>加</a:t>
            </a:r>
            <a:r>
              <a:rPr lang="en-US" altLang="zh-CN" sz="2400" dirty="0"/>
              <a:t>1</a:t>
            </a:r>
            <a:r>
              <a:rPr lang="zh-CN" altLang="en-US" sz="2400" dirty="0"/>
              <a:t>时，数字变为</a:t>
            </a:r>
            <a:r>
              <a:rPr lang="en-US" altLang="zh-CN" sz="2400" dirty="0"/>
              <a:t>'1'</a:t>
            </a:r>
            <a:r>
              <a:rPr lang="zh-CN" altLang="en-US" sz="2400" dirty="0"/>
              <a:t>，而</a:t>
            </a:r>
            <a:r>
              <a:rPr lang="en-US" altLang="zh-CN" sz="2400" dirty="0"/>
              <a:t>'1'</a:t>
            </a:r>
            <a:r>
              <a:rPr lang="zh-CN" altLang="en-US" sz="2400" dirty="0"/>
              <a:t>减</a:t>
            </a:r>
            <a:r>
              <a:rPr lang="en-US" altLang="zh-CN" sz="2400" dirty="0"/>
              <a:t>1</a:t>
            </a:r>
            <a:r>
              <a:rPr lang="zh-CN" altLang="en-US" sz="2400" dirty="0"/>
              <a:t>时，数字变为</a:t>
            </a:r>
            <a:r>
              <a:rPr lang="en-US" altLang="zh-CN" sz="2400" dirty="0"/>
              <a:t>'9'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相邻的数字可以交换。</a:t>
            </a:r>
            <a:endParaRPr lang="en-US" altLang="zh-CN" sz="2400" dirty="0"/>
          </a:p>
          <a:p>
            <a:r>
              <a:rPr lang="zh-CN" altLang="en-US" sz="2400" dirty="0"/>
              <a:t>每个动作是一步。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给定</a:t>
            </a:r>
            <a:r>
              <a:rPr lang="en-US" altLang="zh-CN" sz="2400" dirty="0"/>
              <a:t>2</a:t>
            </a:r>
            <a:r>
              <a:rPr lang="zh-CN" altLang="en-US" sz="2400" dirty="0"/>
              <a:t>个数字，一个是密码初始状态，一个是开锁密码。</a:t>
            </a:r>
          </a:p>
          <a:p>
            <a:endParaRPr lang="en-US" altLang="zh-CN" sz="2400" dirty="0"/>
          </a:p>
          <a:p>
            <a:r>
              <a:rPr lang="zh-CN" altLang="en-US" sz="2400" dirty="0"/>
              <a:t>任务是使用最少的步骤来打开锁。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963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14"/>
    </mc:Choice>
    <mc:Fallback xmlns="">
      <p:transition spd="slow" advTm="64214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1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26.7|13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3.9|28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32.1|46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|19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|24.3|13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7|5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27.8|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4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52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6|28|40.6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2523</TotalTime>
  <Words>1298</Words>
  <Application>Microsoft Office PowerPoint</Application>
  <PresentationFormat>宽屏</PresentationFormat>
  <Paragraphs>103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PowerPoint 演示文稿</vt:lpstr>
      <vt:lpstr>PowerPoint 演示文稿</vt:lpstr>
      <vt:lpstr>（1）网格图</vt:lpstr>
      <vt:lpstr>优化有多大？</vt:lpstr>
      <vt:lpstr>（2）树形结构</vt:lpstr>
      <vt:lpstr>优化有多大？</vt:lpstr>
      <vt:lpstr>结论</vt:lpstr>
      <vt:lpstr>双向广搜的两种实现</vt:lpstr>
      <vt:lpstr>例题1</vt:lpstr>
      <vt:lpstr>题解</vt:lpstr>
      <vt:lpstr>例题2</vt:lpstr>
      <vt:lpstr>题解</vt:lpstr>
      <vt:lpstr>例题3</vt:lpstr>
      <vt:lpstr>题解</vt:lpstr>
      <vt:lpstr>例题4</vt:lpstr>
      <vt:lpstr>题解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1954</cp:revision>
  <dcterms:created xsi:type="dcterms:W3CDTF">2012-02-15T09:22:00Z</dcterms:created>
  <dcterms:modified xsi:type="dcterms:W3CDTF">2023-02-23T09:41:35Z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