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643" r:id="rId2"/>
    <p:sldId id="644" r:id="rId3"/>
    <p:sldId id="645" r:id="rId4"/>
    <p:sldId id="646" r:id="rId5"/>
    <p:sldId id="647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43"/>
            <p14:sldId id="644"/>
            <p14:sldId id="645"/>
            <p14:sldId id="646"/>
            <p14:sldId id="647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09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401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5340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318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74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8841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282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7321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11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9702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19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6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88640"/>
            <a:ext cx="8229600" cy="99412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</a:rPr>
              <a:t>3.7  BFS</a:t>
            </a:r>
            <a:r>
              <a:rPr lang="zh-CN" altLang="en-US" sz="3600" dirty="0">
                <a:solidFill>
                  <a:srgbClr val="FF0000"/>
                </a:solidFill>
              </a:rPr>
              <a:t>与双端队列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182762"/>
            <a:ext cx="7200800" cy="411844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双端队列：一种具有队列和栈性质的数据结构，它能而且只能在两端进行插入和删除。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BFS +</a:t>
            </a:r>
            <a:r>
              <a:rPr lang="zh-CN" altLang="en-US" sz="2000" dirty="0"/>
              <a:t>双端队列”：解决一种</a:t>
            </a:r>
            <a:r>
              <a:rPr lang="zh-CN" altLang="en-US" sz="2000" b="1" dirty="0"/>
              <a:t>特殊图</a:t>
            </a:r>
            <a:r>
              <a:rPr lang="zh-CN" altLang="en-US" sz="2000" dirty="0"/>
              <a:t>的最短路问题，图的结点和结点之间的边权是</a:t>
            </a:r>
            <a:r>
              <a:rPr lang="en-US" altLang="zh-CN" sz="2000" dirty="0"/>
              <a:t>0</a:t>
            </a:r>
            <a:r>
              <a:rPr lang="zh-CN" altLang="en-US" sz="2000" dirty="0"/>
              <a:t>或者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一般求解最短路，高效的算法是</a:t>
            </a:r>
            <a:r>
              <a:rPr lang="en-US" altLang="zh-CN" sz="2000" dirty="0" err="1"/>
              <a:t>Dijkstra</a:t>
            </a:r>
            <a:r>
              <a:rPr lang="zh-CN" altLang="en-US" sz="2000" dirty="0"/>
              <a:t>，复杂度</a:t>
            </a:r>
            <a:r>
              <a:rPr lang="en-US" altLang="zh-CN" sz="2000" dirty="0"/>
              <a:t>O((V+E)</a:t>
            </a:r>
            <a:r>
              <a:rPr lang="en-US" altLang="zh-CN" sz="2000" dirty="0" err="1"/>
              <a:t>logV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V</a:t>
            </a:r>
            <a:r>
              <a:rPr lang="zh-CN" altLang="en-US" sz="2000" dirty="0"/>
              <a:t>是结点数，</a:t>
            </a:r>
            <a:r>
              <a:rPr lang="en-US" altLang="zh-CN" sz="2000" dirty="0"/>
              <a:t>E</a:t>
            </a:r>
            <a:r>
              <a:rPr lang="zh-CN" altLang="en-US" sz="2000" dirty="0"/>
              <a:t>是边数。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在这类特殊图中，用“</a:t>
            </a:r>
            <a:r>
              <a:rPr lang="en-US" altLang="zh-CN" sz="2000" dirty="0"/>
              <a:t>BFS+</a:t>
            </a:r>
            <a:r>
              <a:rPr lang="zh-CN" altLang="en-US" sz="2000" dirty="0"/>
              <a:t>双端队列”可以在</a:t>
            </a:r>
            <a:r>
              <a:rPr lang="en-US" altLang="zh-CN" sz="2000" dirty="0"/>
              <a:t>O(V)</a:t>
            </a:r>
            <a:r>
              <a:rPr lang="zh-CN" altLang="en-US" sz="2000" dirty="0"/>
              <a:t>时间内求得最短路。</a:t>
            </a:r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1412776"/>
            <a:ext cx="3276286" cy="4283541"/>
          </a:xfrm>
          <a:prstGeom prst="rect">
            <a:avLst/>
          </a:prstGeom>
        </p:spPr>
      </p:pic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2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70"/>
    </mc:Choice>
    <mc:Fallback xmlns="">
      <p:transition spd="slow" advTm="119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822722"/>
            <a:ext cx="8596312" cy="5184576"/>
          </a:xfrm>
        </p:spPr>
        <p:txBody>
          <a:bodyPr/>
          <a:lstStyle/>
          <a:p>
            <a:r>
              <a:rPr lang="en-US" altLang="zh-CN" sz="2000" b="1" dirty="0"/>
              <a:t>Switch the Lamp On </a:t>
            </a:r>
            <a:r>
              <a:rPr lang="zh-CN" altLang="en-US" sz="2000" b="1" dirty="0"/>
              <a:t>洛谷 </a:t>
            </a:r>
            <a:r>
              <a:rPr lang="en-US" altLang="zh-CN" sz="2000" b="1" dirty="0"/>
              <a:t>P4667</a:t>
            </a:r>
            <a:r>
              <a:rPr lang="zh-CN" altLang="en-US" sz="2000" dirty="0"/>
              <a:t> </a:t>
            </a:r>
          </a:p>
          <a:p>
            <a:r>
              <a:rPr lang="en-US" altLang="zh-CN" sz="2000" dirty="0"/>
              <a:t>Casper</a:t>
            </a:r>
            <a:r>
              <a:rPr lang="zh-CN" altLang="en-US" sz="2000" dirty="0"/>
              <a:t>正在设计电路。有一种正方形的电路元件，在它的两组相对顶点中，有一组会用导线连接起来，另一组则不会。有 </a:t>
            </a:r>
            <a:r>
              <a:rPr lang="en-US" altLang="zh-CN" sz="2000" dirty="0"/>
              <a:t>N×M </a:t>
            </a:r>
            <a:r>
              <a:rPr lang="zh-CN" altLang="en-US" sz="2000" dirty="0"/>
              <a:t>个这样的元件，排列成</a:t>
            </a:r>
            <a:r>
              <a:rPr lang="en-US" altLang="zh-CN" sz="2000" dirty="0"/>
              <a:t>N</a:t>
            </a:r>
            <a:r>
              <a:rPr lang="zh-CN" altLang="en-US" sz="2000" dirty="0"/>
              <a:t>行，每行</a:t>
            </a:r>
            <a:r>
              <a:rPr lang="en-US" altLang="zh-CN" sz="2000" dirty="0"/>
              <a:t>M </a:t>
            </a:r>
            <a:r>
              <a:rPr lang="zh-CN" altLang="en-US" sz="2000" dirty="0"/>
              <a:t>个。电源连接到板的左上角。灯连接到板的右下角。只有在电源和灯之间有一条电线连接的情况下，灯才会亮。为了打开灯，任何数量的电路元件都可以转动</a:t>
            </a:r>
            <a:r>
              <a:rPr lang="en-US" altLang="zh-CN" sz="2000" dirty="0"/>
              <a:t>90°(</a:t>
            </a:r>
            <a:r>
              <a:rPr lang="zh-CN" altLang="en-US" sz="2000" dirty="0"/>
              <a:t>两个方向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在左图中，灯是关着的。在右图中，右数第二列的任何一个电路元件被旋转</a:t>
            </a:r>
            <a:r>
              <a:rPr lang="en-US" altLang="zh-CN" sz="2000" dirty="0"/>
              <a:t>90°</a:t>
            </a:r>
            <a:r>
              <a:rPr lang="zh-CN" altLang="en-US" sz="2000" dirty="0"/>
              <a:t>，电源和灯都会连接，灯被打开。</a:t>
            </a:r>
            <a:endParaRPr lang="en-US" altLang="zh-CN" sz="2000" dirty="0"/>
          </a:p>
          <a:p>
            <a:r>
              <a:rPr lang="zh-CN" altLang="en-US" sz="2000" dirty="0"/>
              <a:t>请你编写一个程序，求出最小需要多少旋转多少电路元件。</a:t>
            </a:r>
          </a:p>
          <a:p>
            <a:endParaRPr lang="zh-CN" altLang="en-US" sz="2000" dirty="0"/>
          </a:p>
        </p:txBody>
      </p:sp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371161"/>
            <a:ext cx="3240360" cy="2252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4250496"/>
            <a:ext cx="3538736" cy="24603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33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65"/>
    </mc:Choice>
    <mc:Fallback xmlns="">
      <p:transition spd="slow" advTm="9556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题解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6"/>
            <a:ext cx="8229600" cy="5472608"/>
          </a:xfrm>
        </p:spPr>
        <p:txBody>
          <a:bodyPr/>
          <a:lstStyle/>
          <a:p>
            <a:r>
              <a:rPr lang="zh-CN" altLang="en-US" sz="2400" dirty="0"/>
              <a:t>转换为最短路径问题。把起点</a:t>
            </a:r>
            <a:r>
              <a:rPr lang="en-US" altLang="zh-CN" sz="2400" dirty="0"/>
              <a:t>s</a:t>
            </a:r>
            <a:r>
              <a:rPr lang="zh-CN" altLang="en-US" sz="2400" dirty="0"/>
              <a:t>到终点</a:t>
            </a:r>
            <a:r>
              <a:rPr lang="en-US" altLang="zh-CN" sz="2400" dirty="0"/>
              <a:t>t</a:t>
            </a:r>
            <a:r>
              <a:rPr lang="zh-CN" altLang="en-US" sz="2400" dirty="0"/>
              <a:t>的路径长度，记录为需要转的元件数量。从一个点到邻居点，如果元件不转，距离是</a:t>
            </a:r>
            <a:r>
              <a:rPr lang="en-US" altLang="zh-CN" sz="2400" dirty="0"/>
              <a:t>0</a:t>
            </a:r>
            <a:r>
              <a:rPr lang="zh-CN" altLang="en-US" sz="2400" dirty="0"/>
              <a:t>，如果需要转元件，距离是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找</a:t>
            </a:r>
            <a:r>
              <a:rPr lang="en-US" altLang="zh-CN" sz="2400" dirty="0"/>
              <a:t>s</a:t>
            </a:r>
            <a:r>
              <a:rPr lang="zh-CN" altLang="en-US" sz="2400" dirty="0"/>
              <a:t>到</a:t>
            </a:r>
            <a:r>
              <a:rPr lang="en-US" altLang="zh-CN" sz="2400" dirty="0"/>
              <a:t>t</a:t>
            </a:r>
            <a:r>
              <a:rPr lang="zh-CN" altLang="en-US" sz="2400" dirty="0"/>
              <a:t>的最短路径。</a:t>
            </a:r>
            <a:endParaRPr lang="en-US" altLang="zh-CN" sz="2400" dirty="0"/>
          </a:p>
          <a:p>
            <a:r>
              <a:rPr lang="zh-CN" altLang="en-US" sz="2400" dirty="0"/>
              <a:t>样例的网络图如下图，其中实线是</a:t>
            </a:r>
            <a:r>
              <a:rPr lang="en-US" altLang="zh-CN" sz="2400" dirty="0"/>
              <a:t>0</a:t>
            </a:r>
            <a:r>
              <a:rPr lang="zh-CN" altLang="en-US" sz="2400" dirty="0"/>
              <a:t>，虚线是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pic>
        <p:nvPicPr>
          <p:cNvPr id="1026" name="Picture 2" descr="C:\Users\hp\AppData\Local\Temp\ksohtml12312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7" y="3429001"/>
            <a:ext cx="4032449" cy="264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89041"/>
            <a:ext cx="2736304" cy="190206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392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7"/>
    </mc:Choice>
    <mc:Fallback xmlns="">
      <p:transition spd="slow" advTm="570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优先队列的作用，是在队列中找到距离起点最短的那个结点，并弹出它。使用优先队列的原因是，每个结点到起点的距离不同，需要用优先队列来</a:t>
            </a:r>
            <a:r>
              <a:rPr lang="zh-CN" altLang="en-US" sz="2400" dirty="0">
                <a:solidFill>
                  <a:srgbClr val="FF0000"/>
                </a:solidFill>
              </a:rPr>
              <a:t>排序</a:t>
            </a:r>
            <a:r>
              <a:rPr lang="zh-CN" altLang="en-US" sz="2400" dirty="0"/>
              <a:t>，找最小值。</a:t>
            </a:r>
          </a:p>
          <a:p>
            <a:r>
              <a:rPr lang="zh-CN" altLang="en-US" sz="2400" dirty="0"/>
              <a:t>在特殊的情况下，有没有更快的办法找到最小值？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这种特殊情况就是本题，边权是</a:t>
            </a:r>
            <a:r>
              <a:rPr lang="en-US" altLang="zh-CN" sz="2400" dirty="0"/>
              <a:t>0</a:t>
            </a:r>
            <a:r>
              <a:rPr lang="zh-CN" altLang="en-US" sz="2400" dirty="0"/>
              <a:t>或者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简单地说，就是：“边权为</a:t>
            </a:r>
            <a:r>
              <a:rPr lang="en-US" altLang="zh-CN" sz="2400" dirty="0"/>
              <a:t>0</a:t>
            </a:r>
            <a:r>
              <a:rPr lang="zh-CN" altLang="en-US" sz="2400" dirty="0"/>
              <a:t>，插到队头；边权为</a:t>
            </a:r>
            <a:r>
              <a:rPr lang="en-US" altLang="zh-CN" sz="2400" dirty="0"/>
              <a:t>1</a:t>
            </a:r>
            <a:r>
              <a:rPr lang="zh-CN" altLang="en-US" sz="2400" dirty="0"/>
              <a:t>，插入队尾”，这样就</a:t>
            </a:r>
            <a:r>
              <a:rPr lang="zh-CN" altLang="en-US" sz="2400" b="1" dirty="0"/>
              <a:t>省去了排序操作</a:t>
            </a:r>
            <a:r>
              <a:rPr lang="zh-CN" altLang="en-US" sz="2400" dirty="0"/>
              <a:t>。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7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23"/>
    </mc:Choice>
    <mc:Fallback xmlns="">
      <p:transition spd="slow" advTm="869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“</a:t>
            </a:r>
            <a:r>
              <a:rPr lang="en-US" altLang="zh-CN" sz="3200" dirty="0">
                <a:solidFill>
                  <a:srgbClr val="0070C0"/>
                </a:solidFill>
              </a:rPr>
              <a:t>BFS +</a:t>
            </a:r>
            <a:r>
              <a:rPr lang="zh-CN" altLang="en-US" sz="3200" dirty="0">
                <a:solidFill>
                  <a:srgbClr val="0070C0"/>
                </a:solidFill>
              </a:rPr>
              <a:t>双端队列”计算最短路径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397879"/>
            <a:ext cx="9866311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）把起点</a:t>
            </a:r>
            <a:r>
              <a:rPr lang="en-US" altLang="zh-CN" sz="2400" dirty="0"/>
              <a:t>s</a:t>
            </a:r>
            <a:r>
              <a:rPr lang="zh-CN" altLang="en-US" sz="2400" dirty="0"/>
              <a:t>放进队列。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）弹出队头</a:t>
            </a:r>
            <a:r>
              <a:rPr lang="en-US" altLang="zh-CN" sz="2400" dirty="0"/>
              <a:t>s</a:t>
            </a:r>
            <a:r>
              <a:rPr lang="zh-CN" altLang="en-US" sz="2400" dirty="0"/>
              <a:t>。扩展</a:t>
            </a:r>
            <a:r>
              <a:rPr lang="en-US" altLang="zh-CN" sz="2400" dirty="0"/>
              <a:t>s</a:t>
            </a:r>
            <a:r>
              <a:rPr lang="zh-CN" altLang="en-US" sz="2400" dirty="0"/>
              <a:t>的直连邻居</a:t>
            </a:r>
            <a:r>
              <a:rPr lang="en-US" altLang="zh-CN" sz="2400" dirty="0"/>
              <a:t>g</a:t>
            </a:r>
            <a:r>
              <a:rPr lang="zh-CN" altLang="en-US" sz="2400" dirty="0"/>
              <a:t>，边权为</a:t>
            </a:r>
            <a:r>
              <a:rPr lang="en-US" altLang="zh-CN" sz="2400" dirty="0"/>
              <a:t>0</a:t>
            </a:r>
            <a:r>
              <a:rPr lang="zh-CN" altLang="en-US" sz="2400" dirty="0"/>
              <a:t>的距离最短，直接插到队头；边权为</a:t>
            </a:r>
            <a:r>
              <a:rPr lang="en-US" altLang="zh-CN" sz="2400" dirty="0"/>
              <a:t>1</a:t>
            </a:r>
            <a:r>
              <a:rPr lang="zh-CN" altLang="en-US" sz="2400" dirty="0"/>
              <a:t>的直接插入队尾。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）弹出队头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，扩展它的邻居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n</a:t>
            </a:r>
            <a:r>
              <a:rPr lang="zh-CN" altLang="en-US" sz="2400" dirty="0"/>
              <a:t>、</a:t>
            </a:r>
            <a:r>
              <a:rPr lang="en-US" altLang="zh-CN" sz="2400" dirty="0"/>
              <a:t>q</a:t>
            </a:r>
            <a:r>
              <a:rPr lang="zh-CN" altLang="en-US" sz="2400" dirty="0"/>
              <a:t>，现在队列是：</a:t>
            </a:r>
            <a:r>
              <a:rPr lang="en-US" altLang="zh-CN" sz="2400" dirty="0"/>
              <a:t>{q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}</a:t>
            </a:r>
            <a:r>
              <a:rPr lang="zh-CN" altLang="en-US" sz="2400" dirty="0"/>
              <a:t>，其中的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，因为边权为</a:t>
            </a:r>
            <a:r>
              <a:rPr lang="en-US" altLang="zh-CN" sz="2400" dirty="0"/>
              <a:t>0</a:t>
            </a:r>
            <a:r>
              <a:rPr lang="zh-CN" altLang="en-US" sz="2400" dirty="0"/>
              <a:t>，直接放到了队头。</a:t>
            </a:r>
            <a:r>
              <a:rPr lang="en-US" altLang="zh-CN" sz="2400" dirty="0"/>
              <a:t>g</a:t>
            </a:r>
            <a:r>
              <a:rPr lang="zh-CN" altLang="en-US" sz="2400" dirty="0"/>
              <a:t>被弹出，表示它到</a:t>
            </a:r>
            <a:r>
              <a:rPr lang="en-US" altLang="zh-CN" sz="2400" dirty="0"/>
              <a:t>s</a:t>
            </a:r>
            <a:r>
              <a:rPr lang="zh-CN" altLang="en-US" sz="2400" dirty="0"/>
              <a:t>的最短路已经找到，后面不再进队。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）弹出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，扩展它的邻居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j</a:t>
            </a:r>
            <a:r>
              <a:rPr lang="zh-CN" altLang="en-US" sz="2400" dirty="0"/>
              <a:t>、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z</a:t>
            </a:r>
            <a:r>
              <a:rPr lang="zh-CN" altLang="en-US" sz="2400" dirty="0"/>
              <a:t>，现在队列是</a:t>
            </a:r>
            <a:r>
              <a:rPr lang="en-US" altLang="zh-CN" sz="2400" dirty="0"/>
              <a:t>{j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,z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},</a:t>
            </a:r>
            <a:r>
              <a:rPr lang="zh-CN" altLang="en-US" sz="2400" dirty="0"/>
              <a:t>其中</a:t>
            </a:r>
            <a:r>
              <a:rPr lang="en-US" altLang="zh-CN" sz="2400" dirty="0"/>
              <a:t>j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z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边权为</a:t>
            </a:r>
            <a:r>
              <a:rPr lang="en-US" altLang="zh-CN" sz="2400" dirty="0"/>
              <a:t>0</a:t>
            </a:r>
            <a:r>
              <a:rPr lang="zh-CN" altLang="en-US" sz="2400" dirty="0"/>
              <a:t>，直接放到队头。</a:t>
            </a:r>
          </a:p>
          <a:p>
            <a:pPr marL="0" indent="0">
              <a:buNone/>
            </a:pPr>
            <a:r>
              <a:rPr lang="zh-CN" altLang="en-US" sz="2400" dirty="0"/>
              <a:t>等等。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8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47"/>
    </mc:Choice>
    <mc:Fallback xmlns="">
      <p:transition spd="slow" advTm="1178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2|33.6|1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4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7.6|14.3|40.5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2528</TotalTime>
  <Words>634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Calibri Light</vt:lpstr>
      <vt:lpstr>默认设计模板</vt:lpstr>
      <vt:lpstr>3.7  BFS与双端队列</vt:lpstr>
      <vt:lpstr>例题</vt:lpstr>
      <vt:lpstr>题解</vt:lpstr>
      <vt:lpstr>PowerPoint 演示文稿</vt:lpstr>
      <vt:lpstr>“BFS +双端队列”计算最短路径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1952</cp:revision>
  <dcterms:created xsi:type="dcterms:W3CDTF">2012-02-15T09:22:00Z</dcterms:created>
  <dcterms:modified xsi:type="dcterms:W3CDTF">2023-02-23T09:42:59Z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