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674" r:id="rId2"/>
    <p:sldId id="707" r:id="rId3"/>
    <p:sldId id="690" r:id="rId4"/>
    <p:sldId id="626" r:id="rId5"/>
    <p:sldId id="703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674"/>
            <p14:sldId id="707"/>
            <p14:sldId id="690"/>
            <p14:sldId id="626"/>
            <p14:sldId id="703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D8EE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100" d="100"/>
          <a:sy n="100" d="100"/>
        </p:scale>
        <p:origin x="963" y="35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387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098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3423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200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3065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9797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843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0515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676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4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4241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31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3.9 IDDFS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IDA*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703512" y="2492896"/>
            <a:ext cx="6408712" cy="230425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sz="3200" dirty="0" smtClean="0"/>
              <a:t>IDDFS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sz="3200" dirty="0" smtClean="0"/>
              <a:t>IDA*</a:t>
            </a:r>
            <a:endParaRPr lang="en-US" sz="3200" dirty="0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690394"/>
            <a:ext cx="3261808" cy="42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6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8"/>
    </mc:Choice>
    <mc:Fallback xmlns="">
      <p:transition spd="slow" advTm="770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7488" y="692696"/>
            <a:ext cx="7643192" cy="792088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IDDFS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和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IDA*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916832"/>
            <a:ext cx="9793088" cy="309634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迭代加深搜索（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Iterative Deepening DFS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IDDFS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）：对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的小优化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IDA*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Iterative deepening A*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）：对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IDDFS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的进一步优化。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99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72"/>
    </mc:Choice>
    <mc:Fallback xmlns="">
      <p:transition spd="slow" advTm="3517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5988" y="260648"/>
            <a:ext cx="7643192" cy="99412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600" dirty="0" smtClean="0">
                <a:solidFill>
                  <a:srgbClr val="FF0000"/>
                </a:solidFill>
              </a:rPr>
              <a:t>BFS</a:t>
            </a:r>
            <a:r>
              <a:rPr lang="zh-CN" altLang="en-US" sz="3600" dirty="0" smtClean="0">
                <a:solidFill>
                  <a:srgbClr val="FF0000"/>
                </a:solidFill>
              </a:rPr>
              <a:t>和</a:t>
            </a:r>
            <a:r>
              <a:rPr lang="en-US" altLang="zh-CN" sz="3600" dirty="0" smtClean="0">
                <a:solidFill>
                  <a:srgbClr val="FF0000"/>
                </a:solidFill>
              </a:rPr>
              <a:t>DFS</a:t>
            </a:r>
            <a:r>
              <a:rPr lang="zh-CN" altLang="en-US" sz="3600" dirty="0" smtClean="0">
                <a:solidFill>
                  <a:srgbClr val="FF0000"/>
                </a:solidFill>
              </a:rPr>
              <a:t>的缺点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362324" y="1484784"/>
            <a:ext cx="10206284" cy="397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BFS</a:t>
            </a:r>
            <a:r>
              <a:rPr lang="zh-CN" altLang="en-US" dirty="0"/>
              <a:t>的空间</a:t>
            </a:r>
            <a:r>
              <a:rPr lang="zh-CN" altLang="en-US" dirty="0" smtClean="0"/>
              <a:t>消耗、</a:t>
            </a:r>
            <a:r>
              <a:rPr lang="en-US" altLang="zh-CN" dirty="0" smtClean="0"/>
              <a:t>DFS</a:t>
            </a:r>
            <a:r>
              <a:rPr lang="zh-CN" altLang="en-US" dirty="0"/>
              <a:t>的无效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2564904"/>
            <a:ext cx="10017627" cy="33882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786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978"/>
    </mc:Choice>
    <mc:Fallback xmlns="">
      <p:transition spd="slow" advTm="1139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5480" y="695400"/>
            <a:ext cx="7643192" cy="792088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IDDFS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504" y="1484784"/>
            <a:ext cx="9793088" cy="432048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“以</a:t>
            </a:r>
            <a:r>
              <a:rPr lang="en-US" altLang="zh-CN" dirty="0"/>
              <a:t>BFS</a:t>
            </a:r>
            <a:r>
              <a:rPr lang="zh-CN" altLang="en-US" dirty="0"/>
              <a:t>方式进行</a:t>
            </a:r>
            <a:r>
              <a:rPr lang="en-US" altLang="zh-CN" dirty="0"/>
              <a:t>DFS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、“</a:t>
            </a:r>
            <a:r>
              <a:rPr lang="zh-CN" altLang="en-US" dirty="0"/>
              <a:t>限制深度的</a:t>
            </a:r>
            <a:r>
              <a:rPr lang="en-US" altLang="zh-CN" dirty="0"/>
              <a:t>DFS</a:t>
            </a:r>
            <a:r>
              <a:rPr lang="en-US" altLang="zh-CN" dirty="0" smtClean="0"/>
              <a:t>”</a:t>
            </a:r>
            <a:endParaRPr lang="zh-CN" altLang="en-US" dirty="0"/>
          </a:p>
          <a:p>
            <a:pPr lvl="0"/>
            <a:r>
              <a:rPr lang="zh-CN" altLang="en-US" dirty="0"/>
              <a:t>形式上是</a:t>
            </a:r>
            <a:r>
              <a:rPr lang="en-US" altLang="zh-CN" dirty="0"/>
              <a:t>DFS</a:t>
            </a:r>
            <a:r>
              <a:rPr lang="zh-CN" altLang="en-US" dirty="0"/>
              <a:t>的，结合了</a:t>
            </a:r>
            <a:r>
              <a:rPr lang="en-US" altLang="zh-CN" dirty="0"/>
              <a:t>BFS</a:t>
            </a:r>
            <a:r>
              <a:rPr lang="zh-CN" altLang="en-US" dirty="0"/>
              <a:t>的思想。 </a:t>
            </a:r>
          </a:p>
          <a:p>
            <a:pPr lvl="0"/>
            <a:endParaRPr lang="zh-CN" altLang="en-US" dirty="0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2050" name="Picture 2" descr="C:\Users\ECUST\AppData\Local\Temp\ksohtml16328\wp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3068960"/>
            <a:ext cx="956371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21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825"/>
    </mc:Choice>
    <mc:Fallback xmlns="">
      <p:transition spd="slow" advTm="8282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IDDFS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一般需要升级为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IDA*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IDA*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是用估价函数进行剪枝的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IDDFS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IDA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IDDFS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中加入估价函数进行剪枝操作的算法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IDDFS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的搜索深度限制基础上，用估价函数做剪枝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“当前深度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未来需要的步数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深度限制”，立即返回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832272" y="750404"/>
            <a:ext cx="764319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l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kern="0" dirty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zh-CN" sz="3600" kern="0" dirty="0" smtClean="0">
                <a:solidFill>
                  <a:srgbClr val="FF0000"/>
                </a:solidFill>
                <a:latin typeface="+mn-ea"/>
              </a:rPr>
              <a:t>IDA*</a:t>
            </a:r>
            <a:endParaRPr lang="en-US" altLang="zh-CN" sz="3600" kern="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073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688"/>
    </mc:Choice>
    <mc:Fallback xmlns="">
      <p:transition spd="slow" advTm="75688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2855</TotalTime>
  <Words>177</Words>
  <Application>Microsoft Office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3.9 IDDFS和IDA*</vt:lpstr>
      <vt:lpstr> IDDFS和IDA*</vt:lpstr>
      <vt:lpstr>BFS和DFS的缺点</vt:lpstr>
      <vt:lpstr> IDDFS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2336</cp:revision>
  <dcterms:created xsi:type="dcterms:W3CDTF">2012-02-15T09:22:00Z</dcterms:created>
  <dcterms:modified xsi:type="dcterms:W3CDTF">2023-02-23T09:44:19Z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