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436" r:id="rId2"/>
    <p:sldId id="494" r:id="rId3"/>
    <p:sldId id="495" r:id="rId4"/>
    <p:sldId id="503" r:id="rId5"/>
    <p:sldId id="496" r:id="rId6"/>
    <p:sldId id="497" r:id="rId7"/>
    <p:sldId id="498" r:id="rId8"/>
    <p:sldId id="499" r:id="rId9"/>
    <p:sldId id="501" r:id="rId10"/>
    <p:sldId id="500" r:id="rId11"/>
    <p:sldId id="504" r:id="rId12"/>
    <p:sldId id="502" r:id="rId13"/>
    <p:sldId id="505" r:id="rId14"/>
    <p:sldId id="506" r:id="rId15"/>
    <p:sldId id="507" r:id="rId16"/>
    <p:sldId id="508" r:id="rId17"/>
    <p:sldId id="509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100" d="100"/>
          <a:sy n="100" d="100"/>
        </p:scale>
        <p:origin x="999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 </a:t>
            </a:r>
            <a:r>
              <a:rPr lang="zh-CN" altLang="en-US" dirty="0" smtClean="0">
                <a:solidFill>
                  <a:srgbClr val="FF0000"/>
                </a:solidFill>
              </a:rPr>
              <a:t>并查集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6838950" cy="381697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概念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合并</a:t>
            </a:r>
            <a:r>
              <a:rPr lang="zh-CN" altLang="en-US" dirty="0"/>
              <a:t>的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路径压缩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2"/>
    </mc:Choice>
    <mc:Fallback xmlns="">
      <p:transition spd="slow" advTm="110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>
          <a:xfrm>
            <a:off x="2711451" y="338138"/>
            <a:ext cx="5915025" cy="1143000"/>
          </a:xfrm>
        </p:spPr>
        <p:txBody>
          <a:bodyPr/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）查找</a:t>
            </a: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查找元素的集，是一个递归的过程，直到元素的值和它的集相等，就找到了根结点的集。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这棵搜索树，可能很</a:t>
            </a:r>
            <a:r>
              <a:rPr lang="zh-CN" altLang="en-US" sz="2800" dirty="0">
                <a:solidFill>
                  <a:srgbClr val="FF0000"/>
                </a:solidFill>
              </a:rPr>
              <a:t>深</a:t>
            </a:r>
            <a:r>
              <a:rPr lang="zh-CN" altLang="zh-CN" sz="2800" dirty="0"/>
              <a:t>，复杂度是</a:t>
            </a:r>
            <a:r>
              <a:rPr lang="en-US" altLang="zh-CN" sz="2800" dirty="0"/>
              <a:t>O(n)</a:t>
            </a:r>
            <a:r>
              <a:rPr lang="zh-CN" altLang="zh-CN" sz="2800" dirty="0"/>
              <a:t>，变成了一个链表，出现了树的“退化”现象。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75"/>
    </mc:Choice>
    <mc:Fallback xmlns="">
      <p:transition spd="slow" advTm="45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 noChangeArrowheads="1"/>
          </p:cNvSpPr>
          <p:nvPr>
            <p:ph idx="1"/>
          </p:nvPr>
        </p:nvSpPr>
        <p:spPr>
          <a:xfrm>
            <a:off x="2665414" y="593725"/>
            <a:ext cx="6670675" cy="54991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void </a:t>
            </a:r>
            <a:r>
              <a:rPr lang="en-US" altLang="zh-CN" sz="2400" dirty="0" err="1">
                <a:latin typeface="+mn-ea"/>
              </a:rPr>
              <a:t>init_set</a:t>
            </a:r>
            <a:r>
              <a:rPr lang="en-US" altLang="zh-CN" sz="2400" dirty="0">
                <a:latin typeface="+mn-ea"/>
              </a:rPr>
              <a:t>(){        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初始化</a:t>
            </a:r>
            <a:r>
              <a:rPr lang="en-US" altLang="zh-CN" sz="2400" dirty="0">
                <a:latin typeface="+mn-ea"/>
              </a:rPr>
              <a:t>       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for(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= 1;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&lt;= </a:t>
            </a:r>
            <a:r>
              <a:rPr lang="en-US" altLang="zh-CN" sz="2400" dirty="0" err="1">
                <a:latin typeface="+mn-ea"/>
              </a:rPr>
              <a:t>maxn</a:t>
            </a:r>
            <a:r>
              <a:rPr lang="en-US" altLang="zh-CN" sz="2400" dirty="0">
                <a:latin typeface="+mn-ea"/>
              </a:rPr>
              <a:t>;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++)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s[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=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;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void </a:t>
            </a:r>
            <a:r>
              <a:rPr lang="en-US" altLang="zh-CN" sz="2400" dirty="0" err="1">
                <a:latin typeface="+mn-ea"/>
              </a:rPr>
              <a:t>union_set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x, 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y){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合并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x = </a:t>
            </a:r>
            <a:r>
              <a:rPr lang="en-US" altLang="zh-CN" sz="2400" dirty="0" err="1">
                <a:latin typeface="+mn-ea"/>
              </a:rPr>
              <a:t>find_set</a:t>
            </a:r>
            <a:r>
              <a:rPr lang="en-US" altLang="zh-CN" sz="2400" dirty="0">
                <a:latin typeface="+mn-ea"/>
              </a:rPr>
              <a:t>(x);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y = </a:t>
            </a:r>
            <a:r>
              <a:rPr lang="en-US" altLang="zh-CN" sz="2400" dirty="0" err="1">
                <a:latin typeface="+mn-ea"/>
              </a:rPr>
              <a:t>find_set</a:t>
            </a:r>
            <a:r>
              <a:rPr lang="en-US" altLang="zh-CN" sz="2400" dirty="0">
                <a:latin typeface="+mn-ea"/>
              </a:rPr>
              <a:t>(y);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if(x != y) s[x] = s[y];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find_set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x){ 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查找（递归）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return x==s[x]? x:find_set(s[x]);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}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28675" name="内容占位符 2"/>
          <p:cNvSpPr txBox="1">
            <a:spLocks noChangeArrowheads="1"/>
          </p:cNvSpPr>
          <p:nvPr/>
        </p:nvSpPr>
        <p:spPr bwMode="auto">
          <a:xfrm>
            <a:off x="5822951" y="2316164"/>
            <a:ext cx="48355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zh-CN" altLang="zh-CN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74"/>
    </mc:Choice>
    <mc:Fallback xmlns="">
      <p:transition spd="slow" advTm="107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>
          <a:xfrm>
            <a:off x="3359150" y="549275"/>
            <a:ext cx="6059488" cy="70485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有多少个集（帮派）？</a:t>
            </a:r>
          </a:p>
        </p:txBody>
      </p:sp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如果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i</a:t>
            </a:r>
            <a:r>
              <a:rPr lang="zh-CN" altLang="zh-CN" sz="2800" dirty="0"/>
              <a:t>，这是一个根结点，是它所在的集的代表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0070C0"/>
                </a:solidFill>
              </a:rPr>
              <a:t>帮主</a:t>
            </a:r>
            <a:r>
              <a:rPr lang="zh-CN" altLang="en-US" sz="2800" dirty="0"/>
              <a:t>）</a:t>
            </a:r>
            <a:r>
              <a:rPr lang="zh-CN" altLang="zh-CN" sz="2800" dirty="0"/>
              <a:t>；</a:t>
            </a:r>
            <a:endParaRPr lang="en-US" altLang="zh-CN" sz="2800" dirty="0"/>
          </a:p>
          <a:p>
            <a:r>
              <a:rPr lang="zh-CN" altLang="zh-CN" sz="2800" dirty="0"/>
              <a:t>统计根结点的数量，就是集的数量。</a:t>
            </a:r>
            <a:endParaRPr lang="zh-CN" altLang="en-US" sz="2800" dirty="0"/>
          </a:p>
        </p:txBody>
      </p:sp>
      <p:pic>
        <p:nvPicPr>
          <p:cNvPr id="29700" name="Picture 6" descr="https://timgsa.baidu.com/timg?image&amp;quality=80&amp;size=b9999_10000&amp;sec=1554127657617&amp;di=e2a4cef17f003bf45e19f3fda1ed688e&amp;imgtype=0&amp;src=http%3A%2F%2Fimg1.cxtuku.com%2F00%2F13%2F10%2Fs7168f93a6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4" y="4208463"/>
            <a:ext cx="152717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91"/>
    </mc:Choice>
    <mc:Fallback xmlns="">
      <p:transition spd="slow" advTm="40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>
          <a:xfrm>
            <a:off x="4367213" y="836614"/>
            <a:ext cx="3035300" cy="490537"/>
          </a:xfrm>
        </p:spPr>
        <p:txBody>
          <a:bodyPr>
            <a:normAutofit fontScale="90000"/>
          </a:bodyPr>
          <a:lstStyle/>
          <a:p>
            <a:r>
              <a:rPr lang="zh-CN" altLang="en-US" sz="4000">
                <a:solidFill>
                  <a:srgbClr val="0070C0"/>
                </a:solidFill>
              </a:rPr>
              <a:t>复杂度</a:t>
            </a:r>
          </a:p>
        </p:txBody>
      </p:sp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3484563"/>
          </a:xfrm>
        </p:spPr>
        <p:txBody>
          <a:bodyPr/>
          <a:lstStyle/>
          <a:p>
            <a:r>
              <a:rPr lang="zh-CN" altLang="zh-CN" sz="2800" dirty="0"/>
              <a:t>查找</a:t>
            </a:r>
            <a:r>
              <a:rPr lang="en-US" altLang="zh-CN" sz="2400" dirty="0" err="1"/>
              <a:t>find_set</a:t>
            </a:r>
            <a:r>
              <a:rPr lang="en-US" altLang="zh-CN" sz="2400" dirty="0"/>
              <a:t>()</a:t>
            </a:r>
            <a:r>
              <a:rPr lang="zh-CN" altLang="zh-CN" sz="2800" dirty="0"/>
              <a:t>、合并</a:t>
            </a:r>
            <a:r>
              <a:rPr lang="en-US" altLang="zh-CN" sz="2400" dirty="0" err="1"/>
              <a:t>union_set</a:t>
            </a:r>
            <a:r>
              <a:rPr lang="en-US" altLang="zh-CN" sz="2400" dirty="0"/>
              <a:t>()</a:t>
            </a:r>
            <a:r>
              <a:rPr lang="zh-CN" altLang="zh-CN" sz="2800" dirty="0"/>
              <a:t>的搜索深度是树的长度，复杂度都是</a:t>
            </a:r>
            <a:r>
              <a:rPr lang="en-US" altLang="zh-CN" sz="2800" dirty="0"/>
              <a:t>O(n)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性能</a:t>
            </a:r>
            <a:r>
              <a:rPr lang="zh-CN" altLang="zh-CN" sz="2800" dirty="0">
                <a:solidFill>
                  <a:srgbClr val="FF0000"/>
                </a:solidFill>
              </a:rPr>
              <a:t>差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能</a:t>
            </a:r>
            <a:r>
              <a:rPr lang="zh-CN" altLang="zh-CN" sz="2800" dirty="0"/>
              <a:t>优化</a:t>
            </a:r>
            <a:r>
              <a:rPr lang="zh-CN" altLang="en-US" sz="2800" dirty="0"/>
              <a:t>吗？</a:t>
            </a:r>
            <a:endParaRPr lang="en-US" altLang="zh-CN" sz="2800" dirty="0"/>
          </a:p>
          <a:p>
            <a:pPr lvl="1"/>
            <a:r>
              <a:rPr lang="zh-CN" altLang="en-US" sz="2400" dirty="0"/>
              <a:t>目标：</a:t>
            </a:r>
            <a:r>
              <a:rPr lang="zh-CN" altLang="zh-CN" sz="2400" dirty="0"/>
              <a:t>优化之后，复杂度</a:t>
            </a:r>
            <a:r>
              <a:rPr lang="en-US" altLang="zh-CN" sz="2400" dirty="0"/>
              <a:t> &lt; </a:t>
            </a:r>
            <a:r>
              <a:rPr lang="en-US" altLang="zh-CN" sz="2400" dirty="0">
                <a:solidFill>
                  <a:srgbClr val="FF0000"/>
                </a:solidFill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</a:rPr>
              <a:t>logn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88"/>
    </mc:Choice>
    <mc:Fallback xmlns="">
      <p:transition spd="slow" advTm="54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215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621088"/>
            <a:ext cx="33845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3359151" y="620713"/>
            <a:ext cx="4968875" cy="63341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70C0"/>
                </a:solidFill>
              </a:rPr>
              <a:t>合并的优化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254125"/>
            <a:ext cx="8229600" cy="2679700"/>
          </a:xfrm>
        </p:spPr>
        <p:txBody>
          <a:bodyPr/>
          <a:lstStyle/>
          <a:p>
            <a:r>
              <a:rPr lang="zh-CN" altLang="zh-CN" sz="2800" dirty="0"/>
              <a:t>合并元素</a:t>
            </a:r>
            <a:r>
              <a:rPr lang="en-US" altLang="zh-CN" sz="2800" i="1" dirty="0"/>
              <a:t>x</a:t>
            </a:r>
            <a:r>
              <a:rPr lang="zh-CN" altLang="zh-CN" sz="2800" dirty="0"/>
              <a:t>和</a:t>
            </a:r>
            <a:r>
              <a:rPr lang="en-US" altLang="zh-CN" sz="2800" i="1" dirty="0"/>
              <a:t>y</a:t>
            </a:r>
            <a:r>
              <a:rPr lang="zh-CN" altLang="zh-CN" sz="2800" dirty="0"/>
              <a:t>时，先搜到它们的根结点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zh-CN" altLang="zh-CN" sz="2800" dirty="0"/>
              <a:t>合并这两个根结点</a:t>
            </a:r>
            <a:r>
              <a:rPr lang="zh-CN" altLang="en-US" sz="2800" dirty="0"/>
              <a:t>：</a:t>
            </a:r>
            <a:r>
              <a:rPr lang="zh-CN" altLang="zh-CN" sz="2800" dirty="0"/>
              <a:t>把一个根结点的集改成另一个根结点。</a:t>
            </a:r>
            <a:endParaRPr lang="en-US" altLang="zh-CN" sz="2800" dirty="0"/>
          </a:p>
          <a:p>
            <a:r>
              <a:rPr lang="zh-CN" altLang="zh-CN" sz="2800" dirty="0"/>
              <a:t>这两个根结点的高度不同，把高度较小的集合并到较大的集上，能减少树的高度。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28"/>
    </mc:Choice>
    <mc:Fallback xmlns="">
      <p:transition spd="slow" advTm="67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260351"/>
            <a:ext cx="8229600" cy="6048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int height[maxn];         //</a:t>
            </a:r>
            <a:r>
              <a:rPr lang="zh-CN" altLang="zh-CN" sz="1800">
                <a:latin typeface="Courier New" panose="02070309020205020404" pitchFamily="49" charset="0"/>
              </a:rPr>
              <a:t>用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1800">
                <a:latin typeface="Courier New" panose="02070309020205020404" pitchFamily="49" charset="0"/>
              </a:rPr>
              <a:t>[i]</a:t>
            </a:r>
            <a:r>
              <a:rPr lang="zh-CN" altLang="zh-CN" sz="1800">
                <a:latin typeface="Courier New" panose="02070309020205020404" pitchFamily="49" charset="0"/>
              </a:rPr>
              <a:t>定义元素</a:t>
            </a:r>
            <a:r>
              <a:rPr lang="en-US" altLang="zh-CN" sz="1800">
                <a:latin typeface="Courier New" panose="02070309020205020404" pitchFamily="49" charset="0"/>
              </a:rPr>
              <a:t>i</a:t>
            </a:r>
            <a:r>
              <a:rPr lang="zh-CN" altLang="zh-CN" sz="1800">
                <a:latin typeface="Courier New" panose="02070309020205020404" pitchFamily="49" charset="0"/>
              </a:rPr>
              <a:t>的高度</a:t>
            </a: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void init_set(){   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for(int i = 1; i &lt;= maxn; i++){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s[i] = i;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height[i]=0;       //</a:t>
            </a:r>
            <a:r>
              <a:rPr lang="zh-CN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初始化</a:t>
            </a:r>
            <a:r>
              <a:rPr lang="zh-CN" altLang="zh-CN" sz="1800">
                <a:latin typeface="Courier New" panose="02070309020205020404" pitchFamily="49" charset="0"/>
              </a:rPr>
              <a:t>树的高度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 }</a:t>
            </a:r>
            <a:endParaRPr lang="zh-CN" altLang="zh-CN" sz="1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</a:rPr>
              <a:t>}</a:t>
            </a:r>
            <a:endParaRPr lang="zh-CN" altLang="zh-CN" sz="14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void union_set(int x, int y){    //</a:t>
            </a:r>
            <a:r>
              <a:rPr lang="zh-CN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优化合并</a:t>
            </a:r>
            <a:r>
              <a:rPr lang="zh-CN" altLang="zh-CN" sz="1800">
                <a:latin typeface="Courier New" panose="02070309020205020404" pitchFamily="49" charset="0"/>
              </a:rPr>
              <a:t>操作</a:t>
            </a: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x = find_set(x);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y = find_set(y);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if (height[x] == height[y]) {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height[x] = height[x] + 1;  //</a:t>
            </a:r>
            <a:r>
              <a:rPr lang="zh-CN" altLang="zh-CN" sz="1800">
                <a:latin typeface="Courier New" panose="02070309020205020404" pitchFamily="49" charset="0"/>
              </a:rPr>
              <a:t>合并，树的高度加</a:t>
            </a: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s[y] = x;       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}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else{      //</a:t>
            </a:r>
            <a:r>
              <a:rPr lang="zh-CN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把矮树并到高树上</a:t>
            </a:r>
            <a:r>
              <a:rPr lang="zh-CN" altLang="zh-CN" sz="1800">
                <a:latin typeface="Courier New" panose="02070309020205020404" pitchFamily="49" charset="0"/>
              </a:rPr>
              <a:t>，高树的高度保持不变</a:t>
            </a: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if (height[x] &lt; height[y])  s[x] = y;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else   s[y] = x;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}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  <a:endParaRPr lang="zh-CN" altLang="zh-CN" sz="180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82"/>
    </mc:Choice>
    <mc:Fallback xmlns="">
      <p:transition spd="slow" advTm="4658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>
          <a:xfrm>
            <a:off x="2711451" y="342901"/>
            <a:ext cx="6994525" cy="7778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zh-CN" sz="3600">
                <a:solidFill>
                  <a:srgbClr val="0070C0"/>
                </a:solidFill>
              </a:rPr>
              <a:t>查询的优化</a:t>
            </a:r>
            <a:r>
              <a:rPr lang="zh-CN" altLang="en-US" sz="3600">
                <a:solidFill>
                  <a:srgbClr val="0070C0"/>
                </a:solidFill>
              </a:rPr>
              <a:t>：</a:t>
            </a:r>
            <a:r>
              <a:rPr lang="zh-CN" altLang="zh-CN" sz="3600">
                <a:solidFill>
                  <a:srgbClr val="0070C0"/>
                </a:solidFill>
              </a:rPr>
              <a:t>路径压缩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98700" y="1268414"/>
            <a:ext cx="7613650" cy="2008187"/>
          </a:xfrm>
        </p:spPr>
        <p:txBody>
          <a:bodyPr/>
          <a:lstStyle/>
          <a:p>
            <a:r>
              <a:rPr lang="zh-CN" altLang="zh-CN" sz="2800" dirty="0"/>
              <a:t>查询程序</a:t>
            </a:r>
            <a:r>
              <a:rPr lang="en-US" altLang="zh-CN" sz="2800" dirty="0" err="1"/>
              <a:t>find_set</a:t>
            </a:r>
            <a:r>
              <a:rPr lang="en-US" altLang="zh-CN" sz="2800" dirty="0"/>
              <a:t>()</a:t>
            </a:r>
            <a:r>
              <a:rPr lang="zh-CN" altLang="en-US" sz="2800" dirty="0"/>
              <a:t>：沿着</a:t>
            </a:r>
            <a:r>
              <a:rPr lang="zh-CN" altLang="zh-CN" sz="2800" dirty="0"/>
              <a:t>搜索路径找到根结点</a:t>
            </a:r>
            <a:r>
              <a:rPr lang="zh-CN" altLang="en-US" sz="2800" dirty="0"/>
              <a:t>，这条</a:t>
            </a:r>
            <a:r>
              <a:rPr lang="zh-CN" altLang="zh-CN" sz="2800" dirty="0"/>
              <a:t>路径可能很长。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优化</a:t>
            </a:r>
            <a:r>
              <a:rPr lang="zh-CN" altLang="en-US" sz="2800" dirty="0"/>
              <a:t>：沿路径</a:t>
            </a:r>
            <a:r>
              <a:rPr lang="zh-CN" altLang="zh-CN" sz="2800" dirty="0"/>
              <a:t>返回时，</a:t>
            </a:r>
            <a:r>
              <a:rPr lang="zh-CN" altLang="zh-CN" sz="2800" dirty="0">
                <a:solidFill>
                  <a:srgbClr val="FF0000"/>
                </a:solidFill>
              </a:rPr>
              <a:t>顺便</a:t>
            </a:r>
            <a:r>
              <a:rPr lang="zh-CN" altLang="zh-CN" sz="2800" dirty="0"/>
              <a:t>把</a:t>
            </a:r>
            <a:r>
              <a:rPr lang="en-US" altLang="zh-CN" sz="2800" dirty="0" err="1"/>
              <a:t>i</a:t>
            </a:r>
            <a:r>
              <a:rPr lang="zh-CN" altLang="zh-CN" sz="2800" dirty="0"/>
              <a:t>所属的集改成根结点</a:t>
            </a:r>
            <a:r>
              <a:rPr lang="zh-CN" altLang="en-US" sz="2800" dirty="0"/>
              <a:t>。</a:t>
            </a:r>
            <a:r>
              <a:rPr lang="zh-CN" altLang="zh-CN" sz="2800" dirty="0"/>
              <a:t>下次再搜，</a:t>
            </a:r>
            <a:r>
              <a:rPr lang="zh-CN" altLang="en-US" sz="2800" dirty="0"/>
              <a:t>复杂度是</a:t>
            </a:r>
            <a:r>
              <a:rPr lang="en-US" altLang="zh-CN" sz="2800" dirty="0"/>
              <a:t>O(1)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graphicFrame>
        <p:nvGraphicFramePr>
          <p:cNvPr id="33796" name="对象 5"/>
          <p:cNvGraphicFramePr>
            <a:graphicFrameLocks noChangeAspect="1"/>
          </p:cNvGraphicFramePr>
          <p:nvPr/>
        </p:nvGraphicFramePr>
        <p:xfrm>
          <a:off x="3573464" y="3581401"/>
          <a:ext cx="5259387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r:id="rId3" imgW="3304800" imgH="1530720" progId="Visio.Drawing.11">
                  <p:embed/>
                </p:oleObj>
              </mc:Choice>
              <mc:Fallback>
                <p:oleObj r:id="rId3" imgW="3304800" imgH="15307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4" y="3581401"/>
                        <a:ext cx="5259387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69"/>
    </mc:Choice>
    <mc:Fallback xmlns="">
      <p:transition spd="slow" advTm="6596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标题 1"/>
          <p:cNvSpPr>
            <a:spLocks noGrp="1" noChangeArrowheads="1"/>
          </p:cNvSpPr>
          <p:nvPr>
            <p:ph type="title"/>
          </p:nvPr>
        </p:nvSpPr>
        <p:spPr>
          <a:xfrm>
            <a:off x="1960662" y="487362"/>
            <a:ext cx="5761037" cy="542925"/>
          </a:xfrm>
        </p:spPr>
        <p:txBody>
          <a:bodyPr/>
          <a:lstStyle/>
          <a:p>
            <a:r>
              <a:rPr lang="zh-CN" altLang="zh-CN" sz="3200" dirty="0">
                <a:solidFill>
                  <a:srgbClr val="0070C0"/>
                </a:solidFill>
              </a:rPr>
              <a:t>路径压缩</a:t>
            </a:r>
            <a:r>
              <a:rPr lang="zh-CN" altLang="en-US" sz="3200" dirty="0">
                <a:solidFill>
                  <a:srgbClr val="0070C0"/>
                </a:solidFill>
              </a:rPr>
              <a:t>：递归实现</a:t>
            </a:r>
          </a:p>
        </p:txBody>
      </p:sp>
      <p:sp>
        <p:nvSpPr>
          <p:cNvPr id="34817" name="内容占位符 2"/>
          <p:cNvSpPr>
            <a:spLocks noGrp="1" noChangeArrowheads="1"/>
          </p:cNvSpPr>
          <p:nvPr>
            <p:ph idx="1"/>
          </p:nvPr>
        </p:nvSpPr>
        <p:spPr>
          <a:xfrm>
            <a:off x="2019301" y="1174750"/>
            <a:ext cx="8507413" cy="2254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</a:rPr>
              <a:t>find_set</a:t>
            </a:r>
            <a:r>
              <a:rPr lang="en-US" altLang="zh-CN" sz="2400" dirty="0">
                <a:latin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Courier New" panose="02070309020205020404" pitchFamily="49" charset="0"/>
              </a:rPr>
              <a:t> x){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  if(x != s[x]) 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	  s[x] = </a:t>
            </a:r>
            <a:r>
              <a:rPr lang="en-US" altLang="zh-CN" sz="2400" dirty="0" err="1">
                <a:latin typeface="Courier New" panose="02070309020205020404" pitchFamily="49" charset="0"/>
              </a:rPr>
              <a:t>find_set</a:t>
            </a:r>
            <a:r>
              <a:rPr lang="en-US" altLang="zh-CN" sz="2400" dirty="0">
                <a:latin typeface="Courier New" panose="02070309020205020404" pitchFamily="49" charset="0"/>
              </a:rPr>
              <a:t>(s[x]);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路径压缩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  return s[x];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}</a:t>
            </a:r>
            <a:endParaRPr lang="zh-CN" altLang="zh-CN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19" name="内容占位符 2"/>
          <p:cNvSpPr txBox="1">
            <a:spLocks noChangeArrowheads="1"/>
          </p:cNvSpPr>
          <p:nvPr/>
        </p:nvSpPr>
        <p:spPr bwMode="auto">
          <a:xfrm>
            <a:off x="1981200" y="3717926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400" b="1" dirty="0">
                <a:solidFill>
                  <a:srgbClr val="FF0000"/>
                </a:solidFill>
              </a:rPr>
              <a:t>路径压缩</a:t>
            </a:r>
            <a:r>
              <a:rPr lang="zh-CN" altLang="en-US" sz="2400" dirty="0"/>
              <a:t>：</a:t>
            </a:r>
            <a:r>
              <a:rPr lang="zh-CN" altLang="zh-CN" sz="2400" dirty="0"/>
              <a:t>整个搜索路径上的元素，在递归过程中，从元素</a:t>
            </a:r>
            <a:r>
              <a:rPr lang="en-US" altLang="zh-CN" sz="2400" dirty="0" err="1"/>
              <a:t>i</a:t>
            </a:r>
            <a:r>
              <a:rPr lang="zh-CN" altLang="zh-CN" sz="2400" dirty="0"/>
              <a:t>到根结点的所有元素，它们所属的集都被改为根结点。</a:t>
            </a:r>
            <a:endParaRPr lang="en-US" altLang="zh-CN" sz="24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zh-CN" sz="2400" dirty="0"/>
              <a:t>路径压缩</a:t>
            </a:r>
            <a:r>
              <a:rPr lang="zh-CN" altLang="zh-CN" sz="2400" dirty="0">
                <a:solidFill>
                  <a:srgbClr val="FF0000"/>
                </a:solidFill>
              </a:rPr>
              <a:t>不仅</a:t>
            </a:r>
            <a:r>
              <a:rPr lang="zh-CN" altLang="zh-CN" sz="2400" dirty="0"/>
              <a:t>优化了下次查询，</a:t>
            </a:r>
            <a:r>
              <a:rPr lang="zh-CN" altLang="zh-CN" sz="2400" dirty="0">
                <a:solidFill>
                  <a:srgbClr val="FF0000"/>
                </a:solidFill>
              </a:rPr>
              <a:t>而且</a:t>
            </a:r>
            <a:r>
              <a:rPr lang="zh-CN" altLang="zh-CN" sz="2400" dirty="0"/>
              <a:t>也优化了合并，因为合并时也用到了查询。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36"/>
    </mc:Choice>
    <mc:Fallback xmlns="">
      <p:transition spd="slow" advTm="480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4008438" y="765175"/>
            <a:ext cx="3898900" cy="939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>
                <a:solidFill>
                  <a:srgbClr val="FF0000"/>
                </a:solidFill>
              </a:rPr>
              <a:t>并查集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1" y="1704975"/>
            <a:ext cx="8291513" cy="3811588"/>
          </a:xfrm>
        </p:spPr>
        <p:txBody>
          <a:bodyPr/>
          <a:lstStyle/>
          <a:p>
            <a:r>
              <a:rPr lang="zh-CN" altLang="zh-CN" sz="2800" dirty="0"/>
              <a:t>并查集（</a:t>
            </a:r>
            <a:r>
              <a:rPr lang="en-US" altLang="zh-CN" sz="2800" dirty="0"/>
              <a:t>Disjoint Set</a:t>
            </a:r>
            <a:r>
              <a:rPr lang="zh-CN" altLang="zh-CN" sz="2800" dirty="0"/>
              <a:t>）</a:t>
            </a:r>
            <a:r>
              <a:rPr lang="zh-CN" altLang="en-US" sz="2800" dirty="0"/>
              <a:t>：</a:t>
            </a:r>
            <a:r>
              <a:rPr lang="zh-CN" altLang="zh-CN" sz="2800" dirty="0"/>
              <a:t>一种非常精巧而实用的数据结构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zh-CN" sz="2800" dirty="0"/>
              <a:t>用于处理不相交集合的合并问题。</a:t>
            </a:r>
            <a:endParaRPr lang="en-US" altLang="zh-CN" sz="2800" dirty="0"/>
          </a:p>
          <a:p>
            <a:r>
              <a:rPr lang="zh-CN" altLang="zh-CN" sz="2800" dirty="0"/>
              <a:t>经典</a:t>
            </a:r>
            <a:r>
              <a:rPr lang="zh-CN" altLang="en-US" sz="2800" dirty="0"/>
              <a:t>应用</a:t>
            </a:r>
            <a:r>
              <a:rPr lang="zh-CN" altLang="zh-CN" sz="2800" dirty="0"/>
              <a:t>：</a:t>
            </a:r>
            <a:endParaRPr lang="en-US" altLang="zh-CN" sz="2800" dirty="0"/>
          </a:p>
          <a:p>
            <a:pPr lvl="1"/>
            <a:r>
              <a:rPr lang="zh-CN" altLang="zh-CN" sz="2400" dirty="0"/>
              <a:t>连通子图</a:t>
            </a:r>
            <a:endParaRPr lang="en-US" altLang="zh-CN" sz="2400" dirty="0"/>
          </a:p>
          <a:p>
            <a:pPr lvl="1"/>
            <a:r>
              <a:rPr lang="zh-CN" altLang="zh-CN" sz="2400" dirty="0"/>
              <a:t>最小生成树</a:t>
            </a:r>
            <a:r>
              <a:rPr lang="en-US" altLang="zh-CN" sz="2400" dirty="0" err="1"/>
              <a:t>Kruskal</a:t>
            </a:r>
            <a:r>
              <a:rPr lang="zh-CN" altLang="zh-CN" sz="2400" dirty="0"/>
              <a:t>算法</a:t>
            </a:r>
            <a:endParaRPr lang="en-US" altLang="zh-CN" sz="2400" dirty="0"/>
          </a:p>
          <a:p>
            <a:pPr lvl="1"/>
            <a:r>
              <a:rPr lang="zh-CN" altLang="zh-CN" sz="2400" dirty="0"/>
              <a:t>最近公共祖先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39"/>
    </mc:Choice>
    <mc:Fallback xmlns="">
      <p:transition spd="slow" advTm="40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3317875" y="260351"/>
            <a:ext cx="5556250" cy="777875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应用背景：“帮派”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2259013" y="1152525"/>
            <a:ext cx="8278812" cy="2484438"/>
          </a:xfrm>
        </p:spPr>
        <p:txBody>
          <a:bodyPr/>
          <a:lstStyle/>
          <a:p>
            <a:r>
              <a:rPr lang="zh-CN" altLang="zh-CN" sz="2400" dirty="0"/>
              <a:t>一个城市中有</a:t>
            </a:r>
            <a:r>
              <a:rPr lang="en-US" altLang="zh-CN" sz="2400" dirty="0"/>
              <a:t>n</a:t>
            </a:r>
            <a:r>
              <a:rPr lang="zh-CN" altLang="zh-CN" sz="2400" dirty="0"/>
              <a:t>个人，他们</a:t>
            </a:r>
            <a:r>
              <a:rPr lang="zh-CN" altLang="en-US" sz="2400" dirty="0"/>
              <a:t>属于</a:t>
            </a:r>
            <a:r>
              <a:rPr lang="zh-CN" altLang="zh-CN" sz="2400" dirty="0"/>
              <a:t>不同的帮派；</a:t>
            </a:r>
            <a:endParaRPr lang="en-US" altLang="zh-CN" sz="2400" dirty="0"/>
          </a:p>
          <a:p>
            <a:r>
              <a:rPr lang="zh-CN" altLang="en-US" sz="2400" dirty="0"/>
              <a:t>已知这些人</a:t>
            </a:r>
            <a:r>
              <a:rPr lang="zh-CN" altLang="zh-CN" sz="2400" dirty="0"/>
              <a:t>的关系，例如</a:t>
            </a:r>
            <a:r>
              <a:rPr lang="en-US" altLang="zh-CN" sz="2400" dirty="0"/>
              <a:t>1</a:t>
            </a:r>
            <a:r>
              <a:rPr lang="zh-CN" altLang="zh-CN" sz="2400" dirty="0"/>
              <a:t>号、</a:t>
            </a:r>
            <a:r>
              <a:rPr lang="en-US" altLang="zh-CN" sz="2400" dirty="0"/>
              <a:t>2</a:t>
            </a:r>
            <a:r>
              <a:rPr lang="zh-CN" altLang="zh-CN" sz="2400" dirty="0"/>
              <a:t>号是朋友，</a:t>
            </a:r>
            <a:r>
              <a:rPr lang="en-US" altLang="zh-CN" sz="2400" dirty="0"/>
              <a:t>1</a:t>
            </a:r>
            <a:r>
              <a:rPr lang="zh-CN" altLang="zh-CN" sz="2400" dirty="0"/>
              <a:t>号、</a:t>
            </a:r>
            <a:r>
              <a:rPr lang="en-US" altLang="zh-CN" sz="2400" dirty="0"/>
              <a:t>3</a:t>
            </a:r>
            <a:r>
              <a:rPr lang="zh-CN" altLang="zh-CN" sz="2400" dirty="0"/>
              <a:t>号也是朋友，那么他们都属于一个帮派；</a:t>
            </a:r>
            <a:endParaRPr lang="en-US" altLang="zh-CN" sz="2400" dirty="0"/>
          </a:p>
          <a:p>
            <a:r>
              <a:rPr lang="zh-CN" altLang="zh-CN" sz="2400" dirty="0"/>
              <a:t>问有多少帮派，每人属于哪个帮派。</a:t>
            </a:r>
            <a:endParaRPr lang="en-US" altLang="zh-CN" sz="2400" dirty="0"/>
          </a:p>
          <a:p>
            <a:endParaRPr lang="en-US" altLang="zh-CN" sz="1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FF0000"/>
                </a:solidFill>
              </a:rPr>
              <a:t>并查集</a:t>
            </a:r>
            <a:r>
              <a:rPr lang="zh-CN" altLang="en-US" sz="2400" dirty="0"/>
              <a:t>可以很简洁地表示这个关系。</a:t>
            </a:r>
          </a:p>
        </p:txBody>
      </p:sp>
      <p:pic>
        <p:nvPicPr>
          <p:cNvPr id="20484" name="Picture 6" descr="https://timgsa.baidu.com/timg?image&amp;quality=80&amp;size=b9999_10000&amp;sec=1553692818941&amp;di=fada627f8a9e3c151c0158e1aa71a055&amp;imgtype=0&amp;src=http%3A%2F%2Fs16.sinaimg.cn%2Fbmiddle%2F5c57b519t9201ffec3b3f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900489"/>
            <a:ext cx="5689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08"/>
    </mc:Choice>
    <mc:Fallback xmlns="">
      <p:transition spd="slow" advTm="47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0" descr="https://timgsa.baidu.com/timg?image&amp;quality=80&amp;size=b9999_10000&amp;sec=1554127201583&amp;di=7538e4229ed89de61b7934c877cc5414&amp;imgtype=0&amp;src=http%3A%2F%2Fimg.liantianhong.com%2Fuploads%2Fallimg%2F131221%2F6465-131221110S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221164"/>
            <a:ext cx="59436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2782888" y="731839"/>
            <a:ext cx="6553200" cy="561975"/>
          </a:xfrm>
        </p:spPr>
        <p:txBody>
          <a:bodyPr>
            <a:normAutofit fontScale="90000"/>
          </a:bodyPr>
          <a:lstStyle/>
          <a:p>
            <a:r>
              <a:rPr lang="zh-CN" altLang="en-US" sz="3600">
                <a:solidFill>
                  <a:srgbClr val="0070C0"/>
                </a:solidFill>
              </a:rPr>
              <a:t>例：</a:t>
            </a:r>
            <a:r>
              <a:rPr lang="en-US" altLang="zh-CN" sz="3600">
                <a:solidFill>
                  <a:srgbClr val="0070C0"/>
                </a:solidFill>
              </a:rPr>
              <a:t>hdu 1213 </a:t>
            </a:r>
            <a:r>
              <a:rPr lang="en-US" altLang="zh-CN" sz="3200">
                <a:solidFill>
                  <a:srgbClr val="0070C0"/>
                </a:solidFill>
              </a:rPr>
              <a:t>How Many Tables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00264" y="1773239"/>
            <a:ext cx="7920037" cy="2763837"/>
          </a:xfrm>
        </p:spPr>
        <p:txBody>
          <a:bodyPr/>
          <a:lstStyle/>
          <a:p>
            <a:r>
              <a:rPr lang="zh-CN" altLang="zh-CN" sz="2400" dirty="0"/>
              <a:t>有</a:t>
            </a:r>
            <a:r>
              <a:rPr lang="en-US" altLang="zh-CN" sz="2400" dirty="0"/>
              <a:t>n</a:t>
            </a:r>
            <a:r>
              <a:rPr lang="zh-CN" altLang="zh-CN" sz="2400" dirty="0"/>
              <a:t>个人一起吃饭，有些人互相认识。认识的人想坐在一起，而不想跟陌生人坐。例如</a:t>
            </a:r>
            <a:r>
              <a:rPr lang="en-US" altLang="zh-CN" sz="2400" dirty="0"/>
              <a:t>A</a:t>
            </a:r>
            <a:r>
              <a:rPr lang="zh-CN" altLang="zh-CN" sz="2400" dirty="0"/>
              <a:t>认识</a:t>
            </a:r>
            <a:r>
              <a:rPr lang="en-US" altLang="zh-CN" sz="2400" dirty="0"/>
              <a:t>B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认识</a:t>
            </a:r>
            <a:r>
              <a:rPr lang="en-US" altLang="zh-CN" sz="2400" dirty="0"/>
              <a:t>C</a:t>
            </a:r>
            <a:r>
              <a:rPr lang="zh-CN" altLang="zh-CN" sz="2400" dirty="0"/>
              <a:t>，那么</a:t>
            </a:r>
            <a:r>
              <a:rPr lang="en-US" altLang="zh-CN" sz="2400" dirty="0"/>
              <a:t>A</a:t>
            </a:r>
            <a:r>
              <a:rPr lang="zh-CN" altLang="zh-CN" sz="2400" dirty="0"/>
              <a:t>、</a:t>
            </a:r>
            <a:r>
              <a:rPr lang="en-US" altLang="zh-CN" sz="2400" dirty="0"/>
              <a:t>B</a:t>
            </a:r>
            <a:r>
              <a:rPr lang="zh-CN" altLang="zh-CN" sz="2400" dirty="0"/>
              <a:t>、</a:t>
            </a:r>
            <a:r>
              <a:rPr lang="en-US" altLang="zh-CN" sz="2400" dirty="0"/>
              <a:t>C</a:t>
            </a:r>
            <a:r>
              <a:rPr lang="zh-CN" altLang="zh-CN" sz="2400" dirty="0"/>
              <a:t>会坐在一张桌子上。</a:t>
            </a:r>
          </a:p>
          <a:p>
            <a:r>
              <a:rPr lang="zh-CN" altLang="zh-CN" sz="2400" dirty="0"/>
              <a:t>给出认识的人，问需要多少张桌子。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26"/>
    </mc:Choice>
    <mc:Fallback xmlns="">
      <p:transition spd="slow" advTm="2852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>
          <a:xfrm>
            <a:off x="2927648" y="764704"/>
            <a:ext cx="4330700" cy="804863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并查集的操作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>
          <a:xfrm>
            <a:off x="3503613" y="2154239"/>
            <a:ext cx="3898900" cy="2549525"/>
          </a:xfrm>
        </p:spPr>
        <p:txBody>
          <a:bodyPr/>
          <a:lstStyle/>
          <a:p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查找</a:t>
            </a:r>
          </a:p>
        </p:txBody>
      </p:sp>
      <p:sp>
        <p:nvSpPr>
          <p:cNvPr id="22531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4"/>
    </mc:Choice>
    <mc:Fallback xmlns="">
      <p:transition spd="slow" advTm="2118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）初始化</a:t>
            </a:r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71676" y="1417638"/>
            <a:ext cx="8012113" cy="1143000"/>
          </a:xfrm>
        </p:spPr>
        <p:txBody>
          <a:bodyPr/>
          <a:lstStyle/>
          <a:p>
            <a:r>
              <a:rPr lang="zh-CN" altLang="zh-CN" sz="2400" dirty="0"/>
              <a:t>定义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s[]</a:t>
            </a:r>
            <a:r>
              <a:rPr lang="zh-CN" altLang="zh-CN" sz="2400" dirty="0"/>
              <a:t>是以结点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zh-CN" sz="2400" dirty="0"/>
              <a:t>为元素的并查集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初始化：令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aphicFrame>
        <p:nvGraphicFramePr>
          <p:cNvPr id="23556" name="对象 5"/>
          <p:cNvGraphicFramePr>
            <a:graphicFrameLocks noChangeAspect="1"/>
          </p:cNvGraphicFramePr>
          <p:nvPr/>
        </p:nvGraphicFramePr>
        <p:xfrm>
          <a:off x="1981200" y="3429001"/>
          <a:ext cx="800258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r:id="rId4" imgW="4349160" imgH="812520" progId="Visio.Drawing.11">
                  <p:embed/>
                </p:oleObj>
              </mc:Choice>
              <mc:Fallback>
                <p:oleObj r:id="rId4" imgW="4349160" imgH="8125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1"/>
                        <a:ext cx="800258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对话气泡: 矩形 6"/>
          <p:cNvSpPr/>
          <p:nvPr/>
        </p:nvSpPr>
        <p:spPr>
          <a:xfrm>
            <a:off x="4583832" y="2636912"/>
            <a:ext cx="4292600" cy="431800"/>
          </a:xfrm>
          <a:prstGeom prst="wedgeRectCallout">
            <a:avLst>
              <a:gd name="adj1" fmla="val -48451"/>
              <a:gd name="adj2" fmla="val -121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某人的号码是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，他属于帮派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8"/>
    </mc:Choice>
    <mc:Fallback xmlns="">
      <p:transition spd="slow" advTm="70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（</a:t>
            </a:r>
            <a:r>
              <a:rPr lang="en-US" altLang="zh-CN" sz="4000" dirty="0"/>
              <a:t>2</a:t>
            </a:r>
            <a:r>
              <a:rPr lang="zh-CN" altLang="en-US" sz="4000" dirty="0"/>
              <a:t>）合并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0447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zh-CN" sz="2800" dirty="0"/>
              <a:t>例</a:t>
            </a:r>
            <a:r>
              <a:rPr lang="zh-CN" altLang="en-US" sz="2800" dirty="0"/>
              <a:t>：</a:t>
            </a:r>
            <a:r>
              <a:rPr lang="zh-CN" altLang="zh-CN" sz="2800" dirty="0"/>
              <a:t>加入第一个朋友关系</a:t>
            </a:r>
            <a:r>
              <a:rPr lang="en-US" altLang="zh-CN" sz="2800" dirty="0"/>
              <a:t>(1, 2)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在并查集</a:t>
            </a:r>
            <a:r>
              <a:rPr lang="en-US" altLang="zh-CN" sz="2800" dirty="0"/>
              <a:t>s</a:t>
            </a:r>
            <a:r>
              <a:rPr lang="zh-CN" altLang="zh-CN" sz="2800" dirty="0"/>
              <a:t>中，把结点</a:t>
            </a:r>
            <a:r>
              <a:rPr lang="en-US" altLang="zh-CN" sz="2800" dirty="0"/>
              <a:t>1</a:t>
            </a:r>
            <a:r>
              <a:rPr lang="zh-CN" altLang="zh-CN" sz="2800" dirty="0"/>
              <a:t>合并到结点</a:t>
            </a:r>
            <a:r>
              <a:rPr lang="en-US" altLang="zh-CN" sz="2800" dirty="0"/>
              <a:t>2</a:t>
            </a:r>
            <a:r>
              <a:rPr lang="zh-CN" altLang="zh-CN" sz="2800" dirty="0"/>
              <a:t>，也就是把结点</a:t>
            </a:r>
            <a:r>
              <a:rPr lang="en-US" altLang="zh-CN" sz="2800" dirty="0"/>
              <a:t>1</a:t>
            </a:r>
            <a:r>
              <a:rPr lang="zh-CN" altLang="zh-CN" sz="2800" dirty="0"/>
              <a:t>的集</a:t>
            </a:r>
            <a:r>
              <a:rPr lang="en-US" altLang="zh-CN" sz="2800" u="sng" dirty="0"/>
              <a:t>1</a:t>
            </a:r>
            <a:r>
              <a:rPr lang="zh-CN" altLang="zh-CN" sz="2800" dirty="0"/>
              <a:t>改成结点</a:t>
            </a:r>
            <a:r>
              <a:rPr lang="en-US" altLang="zh-CN" sz="2800" dirty="0"/>
              <a:t>2</a:t>
            </a:r>
            <a:r>
              <a:rPr lang="zh-CN" altLang="zh-CN" sz="2800" dirty="0"/>
              <a:t>的集</a:t>
            </a:r>
            <a:r>
              <a:rPr lang="en-US" altLang="zh-CN" sz="2800" u="sng" dirty="0"/>
              <a:t>2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graphicFrame>
        <p:nvGraphicFramePr>
          <p:cNvPr id="24580" name="对象 5"/>
          <p:cNvGraphicFramePr>
            <a:graphicFrameLocks noChangeAspect="1"/>
          </p:cNvGraphicFramePr>
          <p:nvPr/>
        </p:nvGraphicFramePr>
        <p:xfrm>
          <a:off x="2495551" y="3673476"/>
          <a:ext cx="73882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4" imgW="4329360" imgH="812520" progId="Visio.Drawing.11">
                  <p:embed/>
                </p:oleObj>
              </mc:Choice>
              <mc:Fallback>
                <p:oleObj r:id="rId4" imgW="4329360" imgH="8125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673476"/>
                        <a:ext cx="73882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6"/>
    </mc:Choice>
    <mc:Fallback xmlns="">
      <p:transition spd="slow" advTm="445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513"/>
            <a:ext cx="8229600" cy="21891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zh-CN" sz="2800" dirty="0"/>
              <a:t>加入第二个朋友关系</a:t>
            </a:r>
            <a:r>
              <a:rPr lang="en-US" altLang="zh-CN" sz="2800" dirty="0"/>
              <a:t>(1, 3)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查找结点</a:t>
            </a:r>
            <a:r>
              <a:rPr lang="en-US" altLang="zh-CN" sz="2800" dirty="0"/>
              <a:t>1</a:t>
            </a:r>
            <a:r>
              <a:rPr lang="zh-CN" altLang="zh-CN" sz="2800" dirty="0"/>
              <a:t>的集，是</a:t>
            </a:r>
            <a:r>
              <a:rPr lang="en-US" altLang="zh-CN" sz="2800" u="sng" dirty="0"/>
              <a:t>2</a:t>
            </a:r>
            <a:r>
              <a:rPr lang="zh-CN" altLang="zh-CN" sz="2800" dirty="0"/>
              <a:t>，递归查找元素</a:t>
            </a:r>
            <a:r>
              <a:rPr lang="en-US" altLang="zh-CN" sz="2800" dirty="0"/>
              <a:t>2</a:t>
            </a:r>
            <a:r>
              <a:rPr lang="zh-CN" altLang="zh-CN" sz="2800" dirty="0"/>
              <a:t>的集是</a:t>
            </a:r>
            <a:r>
              <a:rPr lang="en-US" altLang="zh-CN" sz="2800" u="sng" dirty="0"/>
              <a:t>2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把元素</a:t>
            </a:r>
            <a:r>
              <a:rPr lang="en-US" altLang="zh-CN" sz="2800" dirty="0"/>
              <a:t>2</a:t>
            </a:r>
            <a:r>
              <a:rPr lang="zh-CN" altLang="zh-CN" sz="2800" dirty="0"/>
              <a:t>的集</a:t>
            </a:r>
            <a:r>
              <a:rPr lang="en-US" altLang="zh-CN" sz="2800" u="sng" dirty="0"/>
              <a:t>2</a:t>
            </a:r>
            <a:r>
              <a:rPr lang="zh-CN" altLang="zh-CN" sz="2800" dirty="0"/>
              <a:t>合并到结点</a:t>
            </a:r>
            <a:r>
              <a:rPr lang="en-US" altLang="zh-CN" sz="2800" dirty="0"/>
              <a:t>3</a:t>
            </a:r>
            <a:r>
              <a:rPr lang="zh-CN" altLang="zh-CN" sz="2800" dirty="0"/>
              <a:t>的集</a:t>
            </a:r>
            <a:r>
              <a:rPr lang="en-US" altLang="zh-CN" sz="2800" u="sng" dirty="0"/>
              <a:t>3</a:t>
            </a:r>
            <a:r>
              <a:rPr lang="zh-CN" altLang="zh-CN" sz="2800" dirty="0"/>
              <a:t>。此时，结点</a:t>
            </a:r>
            <a:r>
              <a:rPr lang="en-US" altLang="zh-CN" sz="28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2</a:t>
            </a:r>
            <a:r>
              <a:rPr lang="zh-CN" altLang="zh-CN" sz="2800" dirty="0"/>
              <a:t>、</a:t>
            </a:r>
            <a:r>
              <a:rPr lang="en-US" altLang="zh-CN" sz="2800" dirty="0"/>
              <a:t>3</a:t>
            </a:r>
            <a:r>
              <a:rPr lang="zh-CN" altLang="zh-CN" sz="2800" dirty="0"/>
              <a:t>都属于一个集。</a:t>
            </a:r>
            <a:endParaRPr lang="zh-CN" altLang="en-US" sz="2800" dirty="0"/>
          </a:p>
        </p:txBody>
      </p:sp>
      <p:graphicFrame>
        <p:nvGraphicFramePr>
          <p:cNvPr id="25603" name="对象 5"/>
          <p:cNvGraphicFramePr>
            <a:graphicFrameLocks noChangeAspect="1"/>
          </p:cNvGraphicFramePr>
          <p:nvPr/>
        </p:nvGraphicFramePr>
        <p:xfrm>
          <a:off x="2208214" y="3860800"/>
          <a:ext cx="77755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4" imgW="4326120" imgH="1135800" progId="Visio.Drawing.11">
                  <p:embed/>
                </p:oleObj>
              </mc:Choice>
              <mc:Fallback>
                <p:oleObj r:id="rId4" imgW="4326120" imgH="11358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860800"/>
                        <a:ext cx="77755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5"/>
    </mc:Choice>
    <mc:Fallback xmlns="">
      <p:transition spd="slow" advTm="66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1" y="1109663"/>
            <a:ext cx="5942013" cy="7493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zh-CN" dirty="0"/>
              <a:t>加入第三个朋友关系</a:t>
            </a:r>
            <a:r>
              <a:rPr lang="en-US" altLang="zh-CN" dirty="0"/>
              <a:t>(2, 4)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6627" name="对象 5"/>
          <p:cNvGraphicFramePr>
            <a:graphicFrameLocks noChangeAspect="1"/>
          </p:cNvGraphicFramePr>
          <p:nvPr/>
        </p:nvGraphicFramePr>
        <p:xfrm>
          <a:off x="1981200" y="2078039"/>
          <a:ext cx="80010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4" imgW="4246560" imgH="1530720" progId="Visio.Drawing.11">
                  <p:embed/>
                </p:oleObj>
              </mc:Choice>
              <mc:Fallback>
                <p:oleObj r:id="rId4" imgW="4246560" imgH="153072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78039"/>
                        <a:ext cx="8001000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对话气泡: 矩形 6"/>
          <p:cNvSpPr/>
          <p:nvPr/>
        </p:nvSpPr>
        <p:spPr>
          <a:xfrm>
            <a:off x="7967663" y="5260975"/>
            <a:ext cx="2087562" cy="681038"/>
          </a:xfrm>
          <a:prstGeom prst="wedgeRectCallout">
            <a:avLst>
              <a:gd name="adj1" fmla="val -74012"/>
              <a:gd name="adj2" fmla="val -95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离帮主真远！只能仰望！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83"/>
    </mc:Choice>
    <mc:Fallback xmlns="">
      <p:transition spd="slow" advTm="75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37.1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Pages>0</Pages>
  <Words>937</Words>
  <Characters>0</Characters>
  <Application>Microsoft Office PowerPoint</Application>
  <DocSecurity>0</DocSecurity>
  <PresentationFormat>宽屏</PresentationFormat>
  <Lines>0</Lines>
  <Paragraphs>99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Calibri Light</vt:lpstr>
      <vt:lpstr>Courier New</vt:lpstr>
      <vt:lpstr>Wingdings</vt:lpstr>
      <vt:lpstr>默认设计模板</vt:lpstr>
      <vt:lpstr>Microsoft Visio 2003-2010 绘图</vt:lpstr>
      <vt:lpstr>4.1 并查集</vt:lpstr>
      <vt:lpstr>并查集</vt:lpstr>
      <vt:lpstr>应用背景：“帮派”</vt:lpstr>
      <vt:lpstr>例：hdu 1213 How Many Tables</vt:lpstr>
      <vt:lpstr>并查集的操作</vt:lpstr>
      <vt:lpstr>（1）初始化</vt:lpstr>
      <vt:lpstr>（2）合并</vt:lpstr>
      <vt:lpstr>PowerPoint 演示文稿</vt:lpstr>
      <vt:lpstr>PowerPoint 演示文稿</vt:lpstr>
      <vt:lpstr>（3）查找</vt:lpstr>
      <vt:lpstr>PowerPoint 演示文稿</vt:lpstr>
      <vt:lpstr>有多少个集（帮派）？</vt:lpstr>
      <vt:lpstr>复杂度</vt:lpstr>
      <vt:lpstr>合并的优化</vt:lpstr>
      <vt:lpstr>PowerPoint 演示文稿</vt:lpstr>
      <vt:lpstr>查询的优化：路径压缩</vt:lpstr>
      <vt:lpstr>路径压缩：递归实现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1472</cp:revision>
  <dcterms:created xsi:type="dcterms:W3CDTF">2012-02-15T09:22:01Z</dcterms:created>
  <dcterms:modified xsi:type="dcterms:W3CDTF">2023-02-23T09:45:25Z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