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569" r:id="rId2"/>
    <p:sldId id="529" r:id="rId3"/>
    <p:sldId id="530" r:id="rId4"/>
    <p:sldId id="531" r:id="rId5"/>
    <p:sldId id="528" r:id="rId6"/>
    <p:sldId id="532" r:id="rId7"/>
    <p:sldId id="533" r:id="rId8"/>
    <p:sldId id="534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8235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881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697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65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85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548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773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10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4498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175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20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19536" y="1313843"/>
            <a:ext cx="6172200" cy="8572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4.11 </a:t>
            </a:r>
            <a:r>
              <a:rPr lang="zh-CN" altLang="en-US" dirty="0" smtClean="0">
                <a:solidFill>
                  <a:srgbClr val="FF0000"/>
                </a:solidFill>
              </a:rPr>
              <a:t>二叉查找树</a:t>
            </a:r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122114" y="952500"/>
            <a:ext cx="3348372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500">
                <a:solidFill>
                  <a:srgbClr val="0070C0"/>
                </a:solidFill>
              </a:rPr>
              <a:t>《</a:t>
            </a:r>
            <a:r>
              <a:rPr lang="zh-CN" altLang="en-US" sz="1500">
                <a:solidFill>
                  <a:srgbClr val="0070C0"/>
                </a:solidFill>
              </a:rPr>
              <a:t>算法竞赛</a:t>
            </a:r>
            <a:r>
              <a:rPr lang="en-US" altLang="zh-CN" sz="1500">
                <a:solidFill>
                  <a:srgbClr val="0070C0"/>
                </a:solidFill>
              </a:rPr>
              <a:t>》</a:t>
            </a:r>
            <a:r>
              <a:rPr lang="zh-CN" altLang="en-US" sz="1500">
                <a:solidFill>
                  <a:srgbClr val="0070C0"/>
                </a:solidFill>
              </a:rPr>
              <a:t>清华大学出版社 罗勇军</a:t>
            </a:r>
            <a:endParaRPr lang="zh-CN" altLang="en-US" sz="15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198" y="1439984"/>
            <a:ext cx="2970330" cy="38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8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4"/>
    </mc:Choice>
    <mc:Fallback xmlns="">
      <p:transition spd="slow" advTm="52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二叉查找（搜索）树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1" y="1600201"/>
            <a:ext cx="8470899" cy="45259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BST</a:t>
            </a:r>
            <a:r>
              <a:rPr lang="zh-CN" altLang="zh-CN" sz="2800" dirty="0"/>
              <a:t>（</a:t>
            </a:r>
            <a:r>
              <a:rPr lang="en-US" altLang="zh-CN" sz="2400" dirty="0"/>
              <a:t>Binary Search </a:t>
            </a:r>
            <a:r>
              <a:rPr lang="en-US" altLang="zh-CN" sz="2400" dirty="0" smtClean="0"/>
              <a:t>Tree</a:t>
            </a:r>
            <a:r>
              <a:rPr lang="zh-CN" altLang="zh-CN" sz="2800" dirty="0" smtClean="0"/>
              <a:t>）</a:t>
            </a:r>
            <a:endParaRPr lang="en-US" altLang="zh-CN" sz="2800" dirty="0"/>
          </a:p>
          <a:p>
            <a:pPr marL="0" indent="0">
              <a:buNone/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）每个元素有唯一的键值，这些键值能比较大小。</a:t>
            </a:r>
          </a:p>
          <a:p>
            <a:pPr marL="0" indent="0">
              <a:buNone/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）任意一个结点的键值，比它的左子树所有结点的键值大，比它的右子树所有结点的键值小。</a:t>
            </a:r>
            <a:endParaRPr lang="en-US" altLang="zh-CN" sz="2400" dirty="0"/>
          </a:p>
          <a:p>
            <a:pPr>
              <a:defRPr/>
            </a:pPr>
            <a:r>
              <a:rPr lang="zh-CN" altLang="zh-CN" sz="2800" dirty="0"/>
              <a:t>在</a:t>
            </a:r>
            <a:r>
              <a:rPr lang="en-US" altLang="zh-CN" sz="2800" dirty="0"/>
              <a:t>BST</a:t>
            </a:r>
            <a:r>
              <a:rPr lang="zh-CN" altLang="zh-CN" sz="2800" dirty="0"/>
              <a:t>上，以任意结点为根结点的一棵子树，仍然是</a:t>
            </a:r>
            <a:r>
              <a:rPr lang="en-US" altLang="zh-CN" sz="2800" dirty="0"/>
              <a:t>BST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06"/>
    </mc:Choice>
    <mc:Fallback xmlns="">
      <p:transition spd="slow" advTm="66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标题 1"/>
          <p:cNvSpPr>
            <a:spLocks noGrp="1" noChangeArrowheads="1"/>
          </p:cNvSpPr>
          <p:nvPr>
            <p:ph type="title"/>
          </p:nvPr>
        </p:nvSpPr>
        <p:spPr>
          <a:xfrm>
            <a:off x="3792539" y="541338"/>
            <a:ext cx="4402137" cy="633412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中序遍历与</a:t>
            </a:r>
            <a:r>
              <a:rPr lang="en-US" altLang="zh-CN" sz="3600">
                <a:solidFill>
                  <a:srgbClr val="0070C0"/>
                </a:solidFill>
              </a:rPr>
              <a:t>BST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56321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4044951"/>
            <a:ext cx="8229600" cy="1687513"/>
          </a:xfrm>
        </p:spPr>
        <p:txBody>
          <a:bodyPr/>
          <a:lstStyle/>
          <a:p>
            <a:r>
              <a:rPr lang="zh-CN" altLang="zh-CN" sz="2800" dirty="0"/>
              <a:t>用</a:t>
            </a:r>
            <a:r>
              <a:rPr lang="zh-CN" altLang="zh-CN" sz="2800" dirty="0">
                <a:solidFill>
                  <a:srgbClr val="FF0000"/>
                </a:solidFill>
              </a:rPr>
              <a:t>中序遍历</a:t>
            </a:r>
            <a:r>
              <a:rPr lang="zh-CN" altLang="zh-CN" sz="2800" dirty="0"/>
              <a:t>可以得到</a:t>
            </a:r>
            <a:r>
              <a:rPr lang="en-US" altLang="zh-CN" sz="2800" dirty="0"/>
              <a:t>BST</a:t>
            </a:r>
            <a:r>
              <a:rPr lang="zh-CN" altLang="zh-CN" sz="2800" dirty="0"/>
              <a:t>的有序排列。</a:t>
            </a:r>
            <a:endParaRPr lang="en-US" altLang="zh-CN" sz="2800" dirty="0"/>
          </a:p>
          <a:p>
            <a:r>
              <a:rPr lang="zh-CN" altLang="zh-CN" sz="2800" dirty="0"/>
              <a:t>右图的虚线把结点隔开</a:t>
            </a:r>
            <a:r>
              <a:rPr lang="zh-CN" altLang="en-US" sz="2800" dirty="0"/>
              <a:t>，</a:t>
            </a:r>
            <a:r>
              <a:rPr lang="zh-CN" altLang="zh-CN" sz="2800" dirty="0"/>
              <a:t>结点正好按从小到大的顺序被虚线隔开了。</a:t>
            </a:r>
            <a:endParaRPr lang="zh-CN" altLang="en-US" sz="2800" dirty="0"/>
          </a:p>
        </p:txBody>
      </p:sp>
      <p:graphicFrame>
        <p:nvGraphicFramePr>
          <p:cNvPr id="56323" name="对象 5"/>
          <p:cNvGraphicFramePr>
            <a:graphicFrameLocks noChangeAspect="1"/>
          </p:cNvGraphicFramePr>
          <p:nvPr/>
        </p:nvGraphicFramePr>
        <p:xfrm>
          <a:off x="3143250" y="1668463"/>
          <a:ext cx="6269038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r:id="rId4" imgW="3749760" imgH="1202760" progId="Visio.Drawing.11">
                  <p:embed/>
                </p:oleObj>
              </mc:Choice>
              <mc:Fallback>
                <p:oleObj r:id="rId4" imgW="3749760" imgH="120276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668463"/>
                        <a:ext cx="6269038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68"/>
    </mc:Choice>
    <mc:Fallback xmlns="">
      <p:transition spd="slow" advTm="82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 noChangeArrowheads="1"/>
          </p:cNvSpPr>
          <p:nvPr>
            <p:ph type="title"/>
          </p:nvPr>
        </p:nvSpPr>
        <p:spPr>
          <a:xfrm>
            <a:off x="2424114" y="725488"/>
            <a:ext cx="6707187" cy="635000"/>
          </a:xfrm>
        </p:spPr>
        <p:txBody>
          <a:bodyPr/>
          <a:lstStyle/>
          <a:p>
            <a:r>
              <a:rPr lang="en-US" altLang="zh-CN" sz="3600">
                <a:solidFill>
                  <a:srgbClr val="0070C0"/>
                </a:solidFill>
              </a:rPr>
              <a:t>BST</a:t>
            </a:r>
            <a:r>
              <a:rPr lang="zh-CN" altLang="en-US" sz="3600">
                <a:solidFill>
                  <a:srgbClr val="0070C0"/>
                </a:solidFill>
              </a:rPr>
              <a:t>的插入、查询、删除、遍历</a:t>
            </a:r>
          </a:p>
        </p:txBody>
      </p:sp>
      <p:sp>
        <p:nvSpPr>
          <p:cNvPr id="5734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 smtClean="0"/>
              <a:t>的插入方法：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以第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个数据</a:t>
            </a:r>
            <a:r>
              <a:rPr lang="en-US" altLang="zh-CN" i="1" dirty="0" smtClean="0"/>
              <a:t>x</a:t>
            </a:r>
            <a:r>
              <a:rPr lang="zh-CN" altLang="zh-CN" dirty="0" smtClean="0"/>
              <a:t>为根结点，然后逐个插入</a:t>
            </a:r>
            <a:r>
              <a:rPr lang="zh-CN" altLang="en-US" dirty="0" smtClean="0"/>
              <a:t>其它数据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如果数据</a:t>
            </a:r>
            <a:r>
              <a:rPr lang="en-US" altLang="zh-CN" i="1" dirty="0" smtClean="0"/>
              <a:t>y</a:t>
            </a:r>
            <a:r>
              <a:rPr lang="zh-CN" altLang="zh-CN" dirty="0" smtClean="0"/>
              <a:t>比根结点</a:t>
            </a:r>
            <a:r>
              <a:rPr lang="en-US" altLang="zh-CN" i="1" dirty="0" smtClean="0"/>
              <a:t>x</a:t>
            </a:r>
            <a:r>
              <a:rPr lang="zh-CN" altLang="zh-CN" dirty="0" smtClean="0"/>
              <a:t>小，就往</a:t>
            </a:r>
            <a:r>
              <a:rPr lang="en-US" altLang="zh-CN" i="1" dirty="0" smtClean="0"/>
              <a:t>x</a:t>
            </a:r>
            <a:r>
              <a:rPr lang="zh-CN" altLang="zh-CN" dirty="0" smtClean="0"/>
              <a:t>的左子树插，否则就往右子树插；如果子树为空就直接放到这个空位，如果非空，就与子树的值进行比较，再进入子树的下一层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12"/>
    </mc:Choice>
    <mc:Fallback xmlns="">
      <p:transition spd="slow" advTm="4431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内容占位符 2"/>
          <p:cNvSpPr>
            <a:spLocks noGrp="1" noChangeArrowheads="1"/>
          </p:cNvSpPr>
          <p:nvPr>
            <p:ph idx="1"/>
          </p:nvPr>
        </p:nvSpPr>
        <p:spPr>
          <a:xfrm>
            <a:off x="1991544" y="1124745"/>
            <a:ext cx="8363272" cy="2094111"/>
          </a:xfrm>
        </p:spPr>
        <p:txBody>
          <a:bodyPr/>
          <a:lstStyle/>
          <a:p>
            <a:r>
              <a:rPr lang="zh-CN" altLang="en-US" sz="2800" dirty="0"/>
              <a:t>这个简单的建树方法，可能导致一个</a:t>
            </a:r>
            <a:r>
              <a:rPr lang="zh-CN" altLang="en-US" sz="2800" dirty="0">
                <a:solidFill>
                  <a:srgbClr val="FF0000"/>
                </a:solidFill>
              </a:rPr>
              <a:t>很差</a:t>
            </a:r>
            <a:r>
              <a:rPr lang="zh-CN" altLang="en-US" sz="2800" dirty="0"/>
              <a:t>的</a:t>
            </a:r>
            <a:r>
              <a:rPr lang="en-US" altLang="zh-CN" sz="2800" dirty="0"/>
              <a:t>BST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{1, 2, 3, 4, 5, 6, 7}</a:t>
            </a:r>
            <a:r>
              <a:rPr lang="zh-CN" altLang="zh-CN" sz="2400" dirty="0"/>
              <a:t>，按顺序插入，会全部插到右子树上</a:t>
            </a:r>
            <a:r>
              <a:rPr lang="zh-CN" altLang="en-US" sz="2400" dirty="0"/>
              <a:t>，见下面</a:t>
            </a:r>
            <a:r>
              <a:rPr lang="zh-CN" altLang="en-US" sz="2400" dirty="0">
                <a:solidFill>
                  <a:srgbClr val="FF0000"/>
                </a:solidFill>
              </a:rPr>
              <a:t>左</a:t>
            </a:r>
            <a:r>
              <a:rPr lang="zh-CN" altLang="en-US" sz="2400" dirty="0"/>
              <a:t>图。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右</a:t>
            </a:r>
            <a:r>
              <a:rPr lang="zh-CN" altLang="en-US" sz="2400" dirty="0"/>
              <a:t>图是期望的</a:t>
            </a:r>
            <a:r>
              <a:rPr lang="en-US" altLang="zh-CN" sz="2400" dirty="0"/>
              <a:t>BST</a:t>
            </a:r>
            <a:r>
              <a:rPr lang="zh-CN" altLang="en-US" sz="2400" dirty="0"/>
              <a:t>，它很平衡。</a:t>
            </a:r>
          </a:p>
        </p:txBody>
      </p:sp>
      <p:graphicFrame>
        <p:nvGraphicFramePr>
          <p:cNvPr id="58371" name="对象 5"/>
          <p:cNvGraphicFramePr>
            <a:graphicFrameLocks noChangeAspect="1"/>
          </p:cNvGraphicFramePr>
          <p:nvPr/>
        </p:nvGraphicFramePr>
        <p:xfrm>
          <a:off x="3648075" y="3613151"/>
          <a:ext cx="574198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r:id="rId3" imgW="4136400" imgH="1682280" progId="Visio.Drawing.11">
                  <p:embed/>
                </p:oleObj>
              </mc:Choice>
              <mc:Fallback>
                <p:oleObj r:id="rId3" imgW="4136400" imgH="168228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613151"/>
                        <a:ext cx="5741988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9"/>
    </mc:Choice>
    <mc:Fallback xmlns="">
      <p:transition spd="slow" advTm="7528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 noChangeArrowheads="1"/>
          </p:cNvSpPr>
          <p:nvPr>
            <p:ph type="title"/>
          </p:nvPr>
        </p:nvSpPr>
        <p:spPr>
          <a:xfrm>
            <a:off x="3067050" y="476251"/>
            <a:ext cx="6057900" cy="777875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查询、删除、遍历</a:t>
            </a:r>
          </a:p>
        </p:txBody>
      </p:sp>
      <p:sp>
        <p:nvSpPr>
          <p:cNvPr id="593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查询：类似于建树过程，递归。</a:t>
            </a:r>
            <a:endParaRPr lang="en-US" altLang="zh-CN" sz="2800" dirty="0"/>
          </a:p>
          <a:p>
            <a:r>
              <a:rPr lang="zh-CN" altLang="en-US" sz="2800" dirty="0"/>
              <a:t>删除：</a:t>
            </a:r>
            <a:r>
              <a:rPr lang="zh-CN" altLang="zh-CN" sz="2800" dirty="0"/>
              <a:t>删除一个结点</a:t>
            </a:r>
            <a:r>
              <a:rPr lang="en-US" altLang="zh-CN" sz="2800" i="1" dirty="0"/>
              <a:t>x</a:t>
            </a:r>
            <a:r>
              <a:rPr lang="zh-CN" altLang="zh-CN" sz="2800" dirty="0"/>
              <a:t>后，剩下的部分应该仍然是一个</a:t>
            </a:r>
            <a:r>
              <a:rPr lang="en-US" altLang="zh-CN" sz="2800" dirty="0"/>
              <a:t>BST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遍历：中序遍历。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67"/>
    </mc:Choice>
    <mc:Fallback xmlns="">
      <p:transition spd="slow" advTm="4296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 noChangeArrowheads="1"/>
          </p:cNvSpPr>
          <p:nvPr>
            <p:ph type="title"/>
          </p:nvPr>
        </p:nvSpPr>
        <p:spPr>
          <a:xfrm>
            <a:off x="3143250" y="558800"/>
            <a:ext cx="6419850" cy="922338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什么是好的</a:t>
            </a:r>
            <a:r>
              <a:rPr lang="en-US" altLang="zh-CN" sz="4000">
                <a:solidFill>
                  <a:srgbClr val="0070C0"/>
                </a:solidFill>
              </a:rPr>
              <a:t>BST</a:t>
            </a:r>
            <a:r>
              <a:rPr lang="zh-CN" altLang="en-US" sz="4000">
                <a:solidFill>
                  <a:srgbClr val="0070C0"/>
                </a:solidFill>
              </a:rPr>
              <a:t>算法？</a:t>
            </a:r>
          </a:p>
        </p:txBody>
      </p:sp>
      <p:sp>
        <p:nvSpPr>
          <p:cNvPr id="604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BST</a:t>
            </a:r>
            <a:r>
              <a:rPr lang="zh-CN" altLang="zh-CN" sz="2400" dirty="0"/>
              <a:t>的优劣，取决于它是否平衡。</a:t>
            </a:r>
            <a:endParaRPr lang="en-US" altLang="zh-CN" sz="2400" dirty="0"/>
          </a:p>
          <a:p>
            <a:r>
              <a:rPr lang="zh-CN" altLang="zh-CN" sz="2400" dirty="0"/>
              <a:t>如何实现一个平衡的</a:t>
            </a:r>
            <a:r>
              <a:rPr lang="en-US" altLang="zh-CN" sz="2400" dirty="0"/>
              <a:t>BST</a:t>
            </a:r>
            <a:r>
              <a:rPr lang="zh-CN" altLang="zh-CN" sz="2400" dirty="0"/>
              <a:t>？由于无法提前安排元素的顺序</a:t>
            </a:r>
            <a:r>
              <a:rPr lang="zh-CN" altLang="en-US" sz="2400" dirty="0"/>
              <a:t>，</a:t>
            </a:r>
            <a:r>
              <a:rPr lang="zh-CN" altLang="zh-CN" sz="2400" dirty="0"/>
              <a:t>所以只能在建树之后，通过</a:t>
            </a:r>
            <a:r>
              <a:rPr lang="zh-CN" altLang="zh-CN" sz="2400" dirty="0">
                <a:solidFill>
                  <a:srgbClr val="FF0000"/>
                </a:solidFill>
              </a:rPr>
              <a:t>动态调整</a:t>
            </a:r>
            <a:r>
              <a:rPr lang="zh-CN" altLang="zh-CN" sz="2400" dirty="0"/>
              <a:t>，使得它变得平衡。</a:t>
            </a:r>
            <a:endParaRPr lang="en-US" altLang="zh-CN" sz="2400" dirty="0"/>
          </a:p>
          <a:p>
            <a:r>
              <a:rPr lang="en-US" altLang="zh-CN" sz="2400" dirty="0"/>
              <a:t>BST</a:t>
            </a:r>
            <a:r>
              <a:rPr lang="zh-CN" altLang="zh-CN" sz="2400" dirty="0"/>
              <a:t>算法的区别，就在于用什么办法调整。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57"/>
    </mc:Choice>
    <mc:Fallback xmlns="">
      <p:transition spd="slow" advTm="4855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BST</a:t>
            </a:r>
            <a:r>
              <a:rPr lang="zh-CN" altLang="zh-CN" sz="2800" dirty="0"/>
              <a:t>算法</a:t>
            </a:r>
            <a:r>
              <a:rPr lang="zh-CN" altLang="en-US" sz="2800" dirty="0"/>
              <a:t>有</a:t>
            </a:r>
            <a:r>
              <a:rPr lang="zh-CN" altLang="zh-CN" sz="2800" dirty="0"/>
              <a:t>：</a:t>
            </a:r>
            <a:r>
              <a:rPr lang="en-US" altLang="zh-CN" sz="2800" dirty="0"/>
              <a:t>AVL</a:t>
            </a:r>
            <a:r>
              <a:rPr lang="zh-CN" altLang="zh-CN" sz="2800" dirty="0"/>
              <a:t>树、红黑树、</a:t>
            </a:r>
            <a:r>
              <a:rPr lang="en-US" altLang="zh-CN" sz="2800" dirty="0">
                <a:solidFill>
                  <a:srgbClr val="FF0000"/>
                </a:solidFill>
              </a:rPr>
              <a:t>Splay</a:t>
            </a:r>
            <a:r>
              <a:rPr lang="zh-CN" altLang="zh-CN" sz="2800" dirty="0">
                <a:solidFill>
                  <a:srgbClr val="FF0000"/>
                </a:solidFill>
              </a:rPr>
              <a:t>树、</a:t>
            </a:r>
            <a:r>
              <a:rPr lang="en-US" altLang="zh-CN" sz="2800" dirty="0" err="1">
                <a:solidFill>
                  <a:srgbClr val="FF0000"/>
                </a:solidFill>
              </a:rPr>
              <a:t>Treap</a:t>
            </a:r>
            <a:r>
              <a:rPr lang="zh-CN" altLang="zh-CN" sz="2800" dirty="0">
                <a:solidFill>
                  <a:srgbClr val="FF0000"/>
                </a:solidFill>
              </a:rPr>
              <a:t>树</a:t>
            </a:r>
            <a:r>
              <a:rPr lang="zh-CN" altLang="zh-CN" sz="2800" dirty="0"/>
              <a:t>、</a:t>
            </a:r>
            <a:r>
              <a:rPr lang="en-US" altLang="zh-CN" sz="2800" dirty="0"/>
              <a:t>SBT</a:t>
            </a:r>
            <a:r>
              <a:rPr lang="zh-CN" altLang="zh-CN" sz="2800" dirty="0" smtClean="0"/>
              <a:t>树</a:t>
            </a:r>
            <a:r>
              <a:rPr lang="zh-CN" altLang="en-US" sz="2800" dirty="0" smtClean="0"/>
              <a:t>、替罪羊树、</a:t>
            </a:r>
            <a:r>
              <a:rPr lang="en-US" altLang="zh-CN" sz="2800" dirty="0" smtClean="0"/>
              <a:t>FHQ</a:t>
            </a:r>
            <a:r>
              <a:rPr lang="zh-CN" altLang="en-US" sz="2800" dirty="0" smtClean="0"/>
              <a:t>树</a:t>
            </a:r>
            <a:r>
              <a:rPr lang="zh-CN" altLang="zh-CN" sz="2800" dirty="0" smtClean="0"/>
              <a:t>等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b="1" dirty="0"/>
              <a:t>STL</a:t>
            </a:r>
            <a:r>
              <a:rPr lang="zh-CN" altLang="zh-CN" sz="2800" b="1" dirty="0"/>
              <a:t>与</a:t>
            </a:r>
            <a:r>
              <a:rPr lang="en-US" altLang="zh-CN" sz="2800" b="1" dirty="0"/>
              <a:t>BST</a:t>
            </a:r>
            <a:r>
              <a:rPr lang="zh-CN" altLang="zh-CN" sz="2800" dirty="0"/>
              <a:t>。</a:t>
            </a:r>
            <a:r>
              <a:rPr lang="en-US" altLang="zh-CN" sz="2800" dirty="0"/>
              <a:t>STL</a:t>
            </a:r>
            <a:r>
              <a:rPr lang="zh-CN" altLang="zh-CN" sz="2800" dirty="0"/>
              <a:t>的</a:t>
            </a:r>
            <a:r>
              <a:rPr lang="en-US" altLang="zh-CN" sz="2800" dirty="0"/>
              <a:t>set</a:t>
            </a:r>
            <a:r>
              <a:rPr lang="zh-CN" altLang="zh-CN" sz="2800" dirty="0"/>
              <a:t>和</a:t>
            </a:r>
            <a:r>
              <a:rPr lang="en-US" altLang="zh-CN" sz="2800" dirty="0"/>
              <a:t>map</a:t>
            </a:r>
            <a:r>
              <a:rPr lang="zh-CN" altLang="zh-CN" sz="2800" dirty="0"/>
              <a:t>是用二叉搜索树（红黑树）实现的，检索和更新的复杂度是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logn</a:t>
            </a:r>
            <a:r>
              <a:rPr lang="en-US" altLang="zh-CN" sz="2800" dirty="0"/>
              <a:t>)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34"/>
    </mc:Choice>
    <mc:Fallback xmlns="">
      <p:transition spd="slow" advTm="4653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10.1|2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8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Pages>0</Pages>
  <Words>440</Words>
  <Characters>0</Characters>
  <Application>Microsoft Office PowerPoint</Application>
  <DocSecurity>0</DocSecurity>
  <PresentationFormat>宽屏</PresentationFormat>
  <Lines>0</Lines>
  <Paragraphs>29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Microsoft Visio 2003-2010 绘图</vt:lpstr>
      <vt:lpstr>4.11 二叉查找树</vt:lpstr>
      <vt:lpstr>二叉查找（搜索）树</vt:lpstr>
      <vt:lpstr>中序遍历与BST</vt:lpstr>
      <vt:lpstr>BST的插入、查询、删除、遍历</vt:lpstr>
      <vt:lpstr>PowerPoint 演示文稿</vt:lpstr>
      <vt:lpstr>查询、删除、遍历</vt:lpstr>
      <vt:lpstr>什么是好的BST算法？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1473</cp:revision>
  <dcterms:created xsi:type="dcterms:W3CDTF">2012-02-15T09:22:01Z</dcterms:created>
  <dcterms:modified xsi:type="dcterms:W3CDTF">2023-02-23T10:01:07Z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