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569" r:id="rId2"/>
    <p:sldId id="537" r:id="rId3"/>
    <p:sldId id="538" r:id="rId4"/>
    <p:sldId id="535" r:id="rId5"/>
    <p:sldId id="540" r:id="rId6"/>
    <p:sldId id="541" r:id="rId7"/>
    <p:sldId id="542" r:id="rId8"/>
    <p:sldId id="543" r:id="rId9"/>
    <p:sldId id="544" r:id="rId10"/>
    <p:sldId id="545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66" d="100"/>
          <a:sy n="66" d="100"/>
        </p:scale>
        <p:origin x="2319" y="10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68479F9-22C4-4BEB-B2F4-27476C0E31DE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02B6FB-8D50-428D-8247-520D6E0822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599A99E2-2193-4A13-B18F-23D8DFF0FA0F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1536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1E809473-A9C2-4DCE-A493-17ED7F8E3B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E75EB-910C-4569-B8B6-9D5CBD21B32D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4234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4B350-966E-486B-9E1C-0416B8747018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4041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3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A6308-C26E-47C6-AF80-7896544B6E3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7320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7EAAA-EF73-4A6F-8A65-B19F0C703D13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1887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DC0CB-848A-4340-963D-564B8AAC0B94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7425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7366D-6F2D-4A45-BCB1-9F3A530BB477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8560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3B546-7765-4D94-BE66-43B69DA79C9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32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7C902-42AF-437F-BD9E-B873447B36C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5935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B6EC-046A-46FF-86A7-5217A0D3CF7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0350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DA488-483B-4214-81E7-14B6B590A7BC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039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11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4.13 </a:t>
            </a:r>
            <a:r>
              <a:rPr lang="en-US" altLang="zh-CN" dirty="0" err="1" smtClean="0">
                <a:solidFill>
                  <a:srgbClr val="FF0000"/>
                </a:solidFill>
              </a:rPr>
              <a:t>Treap</a:t>
            </a:r>
            <a:r>
              <a:rPr lang="zh-CN" altLang="en-US" dirty="0" smtClean="0">
                <a:solidFill>
                  <a:srgbClr val="FF0000"/>
                </a:solidFill>
              </a:rPr>
              <a:t>树</a:t>
            </a:r>
          </a:p>
        </p:txBody>
      </p:sp>
      <p:sp>
        <p:nvSpPr>
          <p:cNvPr id="2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>
                <a:solidFill>
                  <a:srgbClr val="002060"/>
                </a:solidFill>
              </a:rPr>
              <a:t>华东理工大学 罗勇军</a:t>
            </a:r>
            <a:endParaRPr lang="zh-CN" altLang="zh-CN" smtClean="0">
              <a:solidFill>
                <a:srgbClr val="002060"/>
              </a:solidFill>
            </a:endParaRPr>
          </a:p>
        </p:txBody>
      </p:sp>
      <p:sp>
        <p:nvSpPr>
          <p:cNvPr id="6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2063552" y="2212975"/>
            <a:ext cx="3672408" cy="39639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0070C0"/>
                </a:solidFill>
              </a:rPr>
              <a:t>性质</a:t>
            </a:r>
            <a:endParaRPr lang="en-US" altLang="zh-CN" sz="32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0070C0"/>
                </a:solidFill>
              </a:rPr>
              <a:t>旋转法</a:t>
            </a:r>
          </a:p>
        </p:txBody>
      </p:sp>
    </p:spTree>
    <p:extLst>
      <p:ext uri="{BB962C8B-B14F-4D97-AF65-F5344CB8AC3E}">
        <p14:creationId xmlns:p14="http://schemas.microsoft.com/office/powerpoint/2010/main" val="3111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34"/>
    </mc:Choice>
    <mc:Fallback xmlns="">
      <p:transition spd="slow" advTm="643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分裂与合并</a:t>
            </a:r>
          </a:p>
        </p:txBody>
      </p:sp>
      <p:sp>
        <p:nvSpPr>
          <p:cNvPr id="7168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把一棵树分裂成两棵树，或者把两棵树合并成一棵。</a:t>
            </a:r>
            <a:endParaRPr lang="en-US" altLang="zh-CN" sz="2800" dirty="0"/>
          </a:p>
          <a:p>
            <a:r>
              <a:rPr lang="en-US" altLang="zh-CN" sz="2800" dirty="0" err="1"/>
              <a:t>Treap</a:t>
            </a:r>
            <a:r>
              <a:rPr lang="zh-CN" altLang="zh-CN" sz="2800" dirty="0"/>
              <a:t>树做这样的操作，比较繁琐。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一般用</a:t>
            </a:r>
            <a:r>
              <a:rPr lang="en-US" altLang="zh-CN" sz="2800" dirty="0"/>
              <a:t>Splay</a:t>
            </a:r>
            <a:r>
              <a:rPr lang="zh-CN" altLang="en-US" sz="2800" dirty="0"/>
              <a:t>树做分裂与合并。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02"/>
    </mc:Choice>
    <mc:Fallback xmlns="">
      <p:transition spd="slow" advTm="3420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4000" dirty="0" err="1" smtClean="0">
                <a:solidFill>
                  <a:srgbClr val="FF0000"/>
                </a:solidFill>
              </a:rPr>
              <a:t>Treap</a:t>
            </a:r>
            <a:r>
              <a:rPr lang="zh-CN" altLang="en-US" sz="4000" dirty="0" smtClean="0">
                <a:solidFill>
                  <a:srgbClr val="FF0000"/>
                </a:solidFill>
              </a:rPr>
              <a:t>树</a:t>
            </a:r>
          </a:p>
        </p:txBody>
      </p:sp>
      <p:sp>
        <p:nvSpPr>
          <p:cNvPr id="6349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Treap</a:t>
            </a:r>
            <a:r>
              <a:rPr lang="en-US" altLang="zh-CN" sz="2800" dirty="0"/>
              <a:t> =Tree + Heap</a:t>
            </a:r>
            <a:r>
              <a:rPr lang="zh-CN" altLang="en-US" sz="2800" dirty="0"/>
              <a:t>，</a:t>
            </a:r>
            <a:r>
              <a:rPr lang="zh-CN" altLang="zh-CN" sz="2800" dirty="0"/>
              <a:t>树和堆的结合</a:t>
            </a:r>
            <a:endParaRPr lang="en-US" altLang="zh-CN" sz="2800" dirty="0"/>
          </a:p>
          <a:p>
            <a:endParaRPr lang="en-US" altLang="zh-CN" sz="1800" dirty="0"/>
          </a:p>
          <a:p>
            <a:r>
              <a:rPr lang="zh-CN" altLang="en-US" sz="2800" dirty="0"/>
              <a:t>每个结点有</a:t>
            </a:r>
            <a:r>
              <a:rPr lang="en-US" altLang="zh-CN" sz="2800" dirty="0"/>
              <a:t>2</a:t>
            </a:r>
            <a:r>
              <a:rPr lang="zh-CN" altLang="en-US" sz="2800" dirty="0"/>
              <a:t>个值：（</a:t>
            </a:r>
            <a:r>
              <a:rPr lang="en-US" altLang="zh-CN" sz="2800" dirty="0"/>
              <a:t>1</a:t>
            </a:r>
            <a:r>
              <a:rPr lang="zh-CN" altLang="en-US" sz="2800" dirty="0"/>
              <a:t>）键值；（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zh-CN" altLang="zh-CN" sz="2800" dirty="0"/>
              <a:t>优先级。</a:t>
            </a:r>
            <a:endParaRPr lang="en-US" altLang="zh-CN" sz="2800" dirty="0"/>
          </a:p>
          <a:p>
            <a:r>
              <a:rPr lang="zh-CN" altLang="zh-CN" sz="2800" dirty="0"/>
              <a:t>对于键值来说，这棵树是</a:t>
            </a:r>
            <a:r>
              <a:rPr lang="en-US" altLang="zh-CN" sz="2800" dirty="0"/>
              <a:t>BST</a:t>
            </a:r>
            <a:r>
              <a:rPr lang="zh-CN" altLang="zh-CN" sz="2800" dirty="0"/>
              <a:t>；对于优先级来说，这棵树是一个堆。</a:t>
            </a:r>
            <a:endParaRPr lang="en-US" altLang="zh-CN" sz="2800" dirty="0"/>
          </a:p>
          <a:p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zh-CN" altLang="en-US" sz="2800" dirty="0">
                <a:solidFill>
                  <a:srgbClr val="0070C0"/>
                </a:solidFill>
              </a:rPr>
              <a:t>借助</a:t>
            </a:r>
            <a:r>
              <a:rPr lang="zh-CN" altLang="en-US" sz="2800" dirty="0">
                <a:solidFill>
                  <a:srgbClr val="FF0000"/>
                </a:solidFill>
              </a:rPr>
              <a:t>优先级</a:t>
            </a:r>
            <a:r>
              <a:rPr lang="zh-CN" altLang="en-US" sz="2800" dirty="0">
                <a:solidFill>
                  <a:srgbClr val="0070C0"/>
                </a:solidFill>
              </a:rPr>
              <a:t>这个工具，</a:t>
            </a:r>
            <a:r>
              <a:rPr lang="en-US" altLang="zh-CN" sz="2800" dirty="0" err="1">
                <a:solidFill>
                  <a:srgbClr val="0070C0"/>
                </a:solidFill>
              </a:rPr>
              <a:t>Treap</a:t>
            </a:r>
            <a:r>
              <a:rPr lang="zh-CN" altLang="en-US" sz="2800" dirty="0">
                <a:solidFill>
                  <a:srgbClr val="FF0000"/>
                </a:solidFill>
              </a:rPr>
              <a:t>简单地</a:t>
            </a:r>
            <a:r>
              <a:rPr lang="zh-CN" altLang="en-US" sz="2800" dirty="0">
                <a:solidFill>
                  <a:srgbClr val="0070C0"/>
                </a:solidFill>
              </a:rPr>
              <a:t>实现了</a:t>
            </a:r>
            <a:r>
              <a:rPr lang="en-US" altLang="zh-CN" sz="2800" dirty="0">
                <a:solidFill>
                  <a:srgbClr val="0070C0"/>
                </a:solidFill>
              </a:rPr>
              <a:t>BST</a:t>
            </a:r>
            <a:r>
              <a:rPr lang="zh-CN" altLang="en-US" sz="2800" dirty="0">
                <a:solidFill>
                  <a:srgbClr val="0070C0"/>
                </a:solidFill>
              </a:rPr>
              <a:t>的平衡。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12"/>
    </mc:Choice>
    <mc:Fallback xmlns="">
      <p:transition spd="slow" advTm="5901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 noChangeArrowheads="1"/>
          </p:cNvSpPr>
          <p:nvPr>
            <p:ph type="title"/>
          </p:nvPr>
        </p:nvSpPr>
        <p:spPr>
          <a:xfrm>
            <a:off x="2279650" y="631826"/>
            <a:ext cx="6635750" cy="849313"/>
          </a:xfrm>
        </p:spPr>
        <p:txBody>
          <a:bodyPr/>
          <a:lstStyle/>
          <a:p>
            <a:r>
              <a:rPr lang="en-US" altLang="zh-CN" sz="3600">
                <a:solidFill>
                  <a:srgbClr val="0070C0"/>
                </a:solidFill>
              </a:rPr>
              <a:t>Treap</a:t>
            </a:r>
            <a:r>
              <a:rPr lang="zh-CN" altLang="zh-CN" sz="3600">
                <a:solidFill>
                  <a:srgbClr val="0070C0"/>
                </a:solidFill>
              </a:rPr>
              <a:t>树</a:t>
            </a:r>
            <a:r>
              <a:rPr lang="zh-CN" altLang="en-US" sz="3600">
                <a:solidFill>
                  <a:srgbClr val="0070C0"/>
                </a:solidFill>
              </a:rPr>
              <a:t>有</a:t>
            </a:r>
            <a:r>
              <a:rPr lang="zh-CN" altLang="zh-CN" sz="3600">
                <a:solidFill>
                  <a:srgbClr val="FF0000"/>
                </a:solidFill>
              </a:rPr>
              <a:t>唯一</a:t>
            </a:r>
            <a:r>
              <a:rPr lang="zh-CN" altLang="en-US" sz="3600">
                <a:solidFill>
                  <a:srgbClr val="0070C0"/>
                </a:solidFill>
              </a:rPr>
              <a:t>的形态</a:t>
            </a:r>
          </a:p>
        </p:txBody>
      </p:sp>
      <p:sp>
        <p:nvSpPr>
          <p:cNvPr id="64514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1684338"/>
          </a:xfrm>
        </p:spPr>
        <p:txBody>
          <a:bodyPr/>
          <a:lstStyle/>
          <a:p>
            <a:r>
              <a:rPr lang="zh-CN" altLang="zh-CN" smtClean="0"/>
              <a:t>令每个结点的优先级互不相等，那么整棵树的形态是唯一的，和元素的插入顺序</a:t>
            </a:r>
            <a:r>
              <a:rPr lang="zh-CN" altLang="zh-CN" smtClean="0">
                <a:solidFill>
                  <a:srgbClr val="FF0000"/>
                </a:solidFill>
              </a:rPr>
              <a:t>没有</a:t>
            </a:r>
            <a:r>
              <a:rPr lang="zh-CN" altLang="zh-CN" smtClean="0"/>
              <a:t>关系。</a:t>
            </a:r>
            <a:endParaRPr lang="en-US" altLang="zh-CN" smtClean="0"/>
          </a:p>
          <a:p>
            <a:endParaRPr lang="en-US" altLang="zh-CN" smtClean="0"/>
          </a:p>
        </p:txBody>
      </p:sp>
      <p:pic>
        <p:nvPicPr>
          <p:cNvPr id="64516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6" y="4441826"/>
            <a:ext cx="286226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36"/>
    </mc:Choice>
    <mc:Fallback xmlns="">
      <p:transition spd="slow" advTm="3573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8176" y="333375"/>
            <a:ext cx="8507413" cy="55435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例如：</a:t>
            </a:r>
            <a:endParaRPr lang="en-US" altLang="zh-CN" dirty="0"/>
          </a:p>
          <a:p>
            <a:pPr lvl="1">
              <a:defRPr/>
            </a:pPr>
            <a:r>
              <a:rPr lang="zh-CN" altLang="zh-CN" dirty="0">
                <a:solidFill>
                  <a:srgbClr val="FF0000"/>
                </a:solidFill>
              </a:rPr>
              <a:t>键值</a:t>
            </a:r>
            <a:r>
              <a:rPr lang="zh-CN" altLang="en-US" dirty="0"/>
              <a:t>：</a:t>
            </a:r>
            <a:r>
              <a:rPr lang="en-US" altLang="zh-CN" dirty="0"/>
              <a:t>{a, b, c, d, e, f, g}</a:t>
            </a:r>
          </a:p>
          <a:p>
            <a:pPr lvl="1">
              <a:defRPr/>
            </a:pPr>
            <a:r>
              <a:rPr lang="zh-CN" altLang="zh-CN" dirty="0">
                <a:solidFill>
                  <a:srgbClr val="FF0000"/>
                </a:solidFill>
              </a:rPr>
              <a:t>优先级</a:t>
            </a:r>
            <a:r>
              <a:rPr lang="zh-CN" altLang="en-US" dirty="0"/>
              <a:t>：</a:t>
            </a:r>
            <a:r>
              <a:rPr lang="en-US" altLang="zh-CN" dirty="0"/>
              <a:t>{6, 5, 2, 7, 3, 4, 1}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sz="2400" dirty="0"/>
              <a:t>(1)</a:t>
            </a:r>
            <a:r>
              <a:rPr lang="zh-CN" altLang="zh-CN" sz="2400" dirty="0"/>
              <a:t>键值和优先级 </a:t>
            </a:r>
            <a:r>
              <a:rPr lang="en-US" altLang="zh-CN" sz="2400" dirty="0"/>
              <a:t>               (2)</a:t>
            </a:r>
            <a:r>
              <a:rPr lang="zh-CN" altLang="zh-CN" sz="2400" dirty="0"/>
              <a:t>建树 </a:t>
            </a:r>
            <a:r>
              <a:rPr lang="en-US" altLang="zh-CN" sz="2400" dirty="0"/>
              <a:t>               (3)</a:t>
            </a:r>
            <a:r>
              <a:rPr lang="zh-CN" altLang="zh-CN" sz="2400" dirty="0"/>
              <a:t>形成的</a:t>
            </a:r>
            <a:r>
              <a:rPr lang="en-US" altLang="zh-CN" sz="2400" dirty="0" err="1"/>
              <a:t>Treap</a:t>
            </a:r>
            <a:r>
              <a:rPr lang="zh-CN" altLang="zh-CN" sz="2400" dirty="0"/>
              <a:t>树</a:t>
            </a:r>
            <a:endParaRPr lang="zh-CN" altLang="en-US" sz="2400" dirty="0"/>
          </a:p>
        </p:txBody>
      </p:sp>
      <p:graphicFrame>
        <p:nvGraphicFramePr>
          <p:cNvPr id="65539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757198"/>
              </p:ext>
            </p:extLst>
          </p:nvPr>
        </p:nvGraphicFramePr>
        <p:xfrm>
          <a:off x="1511302" y="1790728"/>
          <a:ext cx="8904287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r:id="rId3" imgW="7049880" imgH="2136240" progId="Visio.Drawing.11">
                  <p:embed/>
                </p:oleObj>
              </mc:Choice>
              <mc:Fallback>
                <p:oleObj r:id="rId3" imgW="7049880" imgH="213624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2" y="1790728"/>
                        <a:ext cx="8904287" cy="27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658"/>
    </mc:Choice>
    <mc:Fallback xmlns="">
      <p:transition spd="slow" advTm="16665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 noChangeArrowheads="1"/>
          </p:cNvSpPr>
          <p:nvPr>
            <p:ph type="title"/>
          </p:nvPr>
        </p:nvSpPr>
        <p:spPr>
          <a:xfrm>
            <a:off x="2670175" y="549276"/>
            <a:ext cx="6851650" cy="633413"/>
          </a:xfrm>
        </p:spPr>
        <p:txBody>
          <a:bodyPr/>
          <a:lstStyle/>
          <a:p>
            <a:r>
              <a:rPr lang="en-US" altLang="zh-CN" sz="3600">
                <a:solidFill>
                  <a:srgbClr val="0070C0"/>
                </a:solidFill>
              </a:rPr>
              <a:t>Treap</a:t>
            </a:r>
            <a:r>
              <a:rPr lang="zh-CN" altLang="zh-CN" sz="3600">
                <a:solidFill>
                  <a:srgbClr val="0070C0"/>
                </a:solidFill>
              </a:rPr>
              <a:t>树</a:t>
            </a:r>
            <a:r>
              <a:rPr lang="zh-CN" altLang="en-US" sz="3600">
                <a:solidFill>
                  <a:srgbClr val="0070C0"/>
                </a:solidFill>
              </a:rPr>
              <a:t>如何解决</a:t>
            </a:r>
            <a:r>
              <a:rPr lang="zh-CN" altLang="zh-CN" sz="3600">
                <a:solidFill>
                  <a:srgbClr val="0070C0"/>
                </a:solidFill>
              </a:rPr>
              <a:t>平衡</a:t>
            </a:r>
            <a:r>
              <a:rPr lang="zh-CN" altLang="en-US" sz="3600">
                <a:solidFill>
                  <a:srgbClr val="0070C0"/>
                </a:solidFill>
              </a:rPr>
              <a:t>问题？</a:t>
            </a:r>
          </a:p>
        </p:txBody>
      </p:sp>
      <p:sp>
        <p:nvSpPr>
          <p:cNvPr id="6656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合理分配</a:t>
            </a:r>
            <a:r>
              <a:rPr lang="zh-CN" altLang="en-US" smtClean="0"/>
              <a:t>结点的优先级，可以得到一个比较平衡的</a:t>
            </a:r>
            <a:r>
              <a:rPr lang="en-US" altLang="zh-CN" smtClean="0"/>
              <a:t>BST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一个</a:t>
            </a:r>
            <a:r>
              <a:rPr lang="zh-CN" altLang="zh-CN" smtClean="0"/>
              <a:t>简单</a:t>
            </a:r>
            <a:r>
              <a:rPr lang="zh-CN" altLang="en-US" smtClean="0"/>
              <a:t>的分配</a:t>
            </a:r>
            <a:r>
              <a:rPr lang="zh-CN" altLang="zh-CN" smtClean="0"/>
              <a:t>方法</a:t>
            </a:r>
            <a:r>
              <a:rPr lang="zh-CN" altLang="en-US" smtClean="0"/>
              <a:t>：</a:t>
            </a:r>
            <a:r>
              <a:rPr lang="zh-CN" altLang="zh-CN" smtClean="0"/>
              <a:t>随机</a:t>
            </a:r>
            <a:r>
              <a:rPr lang="zh-CN" altLang="en-US" smtClean="0"/>
              <a:t>。</a:t>
            </a:r>
            <a:r>
              <a:rPr lang="zh-CN" altLang="en-US" sz="2800"/>
              <a:t>对</a:t>
            </a:r>
            <a:r>
              <a:rPr lang="zh-CN" altLang="zh-CN" sz="2800"/>
              <a:t>每个结点的优先级进行随机赋值，生成的</a:t>
            </a:r>
            <a:r>
              <a:rPr lang="en-US" altLang="zh-CN" sz="2800"/>
              <a:t>Treap</a:t>
            </a:r>
            <a:r>
              <a:rPr lang="zh-CN" altLang="zh-CN" sz="2800"/>
              <a:t>树的形态也是随机的。</a:t>
            </a:r>
            <a:endParaRPr lang="en-US" altLang="zh-CN" smtClean="0"/>
          </a:p>
          <a:p>
            <a:r>
              <a:rPr lang="zh-CN" altLang="zh-CN" sz="2800"/>
              <a:t>虽然不能保证每次生成的</a:t>
            </a:r>
            <a:r>
              <a:rPr lang="en-US" altLang="zh-CN" sz="2800"/>
              <a:t>Treap</a:t>
            </a:r>
            <a:r>
              <a:rPr lang="zh-CN" altLang="zh-CN" sz="2800"/>
              <a:t>树是平衡的，但是</a:t>
            </a:r>
            <a:r>
              <a:rPr lang="zh-CN" altLang="zh-CN" sz="2800">
                <a:solidFill>
                  <a:srgbClr val="FF0000"/>
                </a:solidFill>
              </a:rPr>
              <a:t>期望</a:t>
            </a:r>
            <a:r>
              <a:rPr lang="zh-CN" altLang="zh-CN" sz="2800"/>
              <a:t>的插入、删除、查找的时间复杂度都是</a:t>
            </a:r>
            <a:r>
              <a:rPr lang="en-US" altLang="zh-CN" sz="2800"/>
              <a:t>O(logn)</a:t>
            </a:r>
            <a:r>
              <a:rPr lang="zh-CN" altLang="zh-CN" sz="2800"/>
              <a:t>的</a:t>
            </a:r>
            <a:r>
              <a:rPr lang="zh-CN" altLang="en-US" sz="280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92"/>
    </mc:Choice>
    <mc:Fallback xmlns="">
      <p:transition spd="slow" advTm="6639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 noChangeArrowheads="1"/>
          </p:cNvSpPr>
          <p:nvPr>
            <p:ph type="title"/>
          </p:nvPr>
        </p:nvSpPr>
        <p:spPr>
          <a:xfrm>
            <a:off x="3216276" y="620713"/>
            <a:ext cx="5122863" cy="457200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solidFill>
                  <a:srgbClr val="0070C0"/>
                </a:solidFill>
              </a:rPr>
              <a:t>Treap</a:t>
            </a:r>
            <a:r>
              <a:rPr lang="zh-CN" altLang="zh-CN" sz="4000">
                <a:solidFill>
                  <a:srgbClr val="0070C0"/>
                </a:solidFill>
              </a:rPr>
              <a:t>树的插入</a:t>
            </a:r>
            <a:endParaRPr lang="zh-CN" altLang="en-US" sz="4000">
              <a:solidFill>
                <a:srgbClr val="0070C0"/>
              </a:solidFill>
            </a:endParaRPr>
          </a:p>
        </p:txBody>
      </p:sp>
      <p:sp>
        <p:nvSpPr>
          <p:cNvPr id="67586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/>
          <a:lstStyle/>
          <a:p>
            <a:r>
              <a:rPr lang="zh-CN" altLang="zh-CN" dirty="0" smtClean="0"/>
              <a:t>把新结点</a:t>
            </a:r>
            <a:r>
              <a:rPr lang="en-US" altLang="zh-CN" i="1" dirty="0" smtClean="0"/>
              <a:t>x</a:t>
            </a:r>
            <a:r>
              <a:rPr lang="zh-CN" altLang="zh-CN" dirty="0" smtClean="0"/>
              <a:t>插入到</a:t>
            </a:r>
            <a:r>
              <a:rPr lang="en-US" altLang="zh-CN" dirty="0" err="1" smtClean="0"/>
              <a:t>Treap</a:t>
            </a:r>
            <a:r>
              <a:rPr lang="zh-CN" altLang="zh-CN" dirty="0" smtClean="0"/>
              <a:t>树</a:t>
            </a:r>
            <a:r>
              <a:rPr lang="zh-CN" altLang="en-US" dirty="0" smtClean="0"/>
              <a:t>，分</a:t>
            </a:r>
            <a:r>
              <a:rPr lang="zh-CN" altLang="zh-CN" dirty="0" smtClean="0"/>
              <a:t>两步：</a:t>
            </a:r>
          </a:p>
          <a:p>
            <a:pPr marL="400050" lvl="1" indent="0">
              <a:buNone/>
            </a:pPr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</a:t>
            </a:r>
            <a:r>
              <a:rPr lang="zh-CN" altLang="en-US" dirty="0" smtClean="0"/>
              <a:t>先</a:t>
            </a:r>
            <a:r>
              <a:rPr lang="zh-CN" altLang="zh-CN" dirty="0" smtClean="0"/>
              <a:t>把</a:t>
            </a:r>
            <a:r>
              <a:rPr lang="en-US" altLang="zh-CN" i="1" dirty="0" smtClean="0"/>
              <a:t>x</a:t>
            </a:r>
            <a:r>
              <a:rPr lang="zh-CN" altLang="zh-CN" dirty="0" smtClean="0"/>
              <a:t>按键值大小插入到合适的子树上。</a:t>
            </a:r>
          </a:p>
          <a:p>
            <a:pPr marL="400050" lvl="1" indent="0">
              <a:buNone/>
            </a:pPr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）给</a:t>
            </a:r>
            <a:r>
              <a:rPr lang="en-US" altLang="zh-CN" i="1" dirty="0" smtClean="0"/>
              <a:t>x</a:t>
            </a:r>
            <a:r>
              <a:rPr lang="zh-CN" altLang="zh-CN" dirty="0" smtClean="0"/>
              <a:t>随机分配一个优先级，如果</a:t>
            </a:r>
            <a:r>
              <a:rPr lang="en-US" altLang="zh-CN" i="1" dirty="0" smtClean="0"/>
              <a:t>x</a:t>
            </a:r>
            <a:r>
              <a:rPr lang="zh-CN" altLang="zh-CN" dirty="0" smtClean="0"/>
              <a:t>的优先级违反了堆的性质，即它的优先级比父结点高，那么</a:t>
            </a:r>
            <a:r>
              <a:rPr lang="zh-CN" altLang="en-US" dirty="0" smtClean="0"/>
              <a:t>进行</a:t>
            </a:r>
            <a:r>
              <a:rPr lang="zh-CN" altLang="en-US" dirty="0" smtClean="0">
                <a:solidFill>
                  <a:srgbClr val="FF0000"/>
                </a:solidFill>
              </a:rPr>
              <a:t>调整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让</a:t>
            </a:r>
            <a:r>
              <a:rPr lang="en-US" altLang="zh-CN" i="1" dirty="0" smtClean="0"/>
              <a:t>x</a:t>
            </a:r>
            <a:r>
              <a:rPr lang="zh-CN" altLang="zh-CN" dirty="0" smtClean="0"/>
              <a:t>往上走，替代父结点，最后得到一个新的</a:t>
            </a:r>
            <a:r>
              <a:rPr lang="en-US" altLang="zh-CN" dirty="0" err="1" smtClean="0"/>
              <a:t>Treap</a:t>
            </a:r>
            <a:r>
              <a:rPr lang="zh-CN" altLang="zh-CN" dirty="0" smtClean="0"/>
              <a:t>树。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75"/>
    </mc:Choice>
    <mc:Fallback xmlns="">
      <p:transition spd="slow" advTm="4227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 noChangeArrowheads="1"/>
          </p:cNvSpPr>
          <p:nvPr>
            <p:ph type="title"/>
          </p:nvPr>
        </p:nvSpPr>
        <p:spPr>
          <a:xfrm>
            <a:off x="3354389" y="331789"/>
            <a:ext cx="5483225" cy="561975"/>
          </a:xfrm>
        </p:spPr>
        <p:txBody>
          <a:bodyPr>
            <a:normAutofit fontScale="90000"/>
          </a:bodyPr>
          <a:lstStyle/>
          <a:p>
            <a:r>
              <a:rPr lang="zh-CN" altLang="en-US" sz="3600">
                <a:solidFill>
                  <a:srgbClr val="0070C0"/>
                </a:solidFill>
              </a:rPr>
              <a:t>调整的技巧：旋转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981200" y="3573463"/>
            <a:ext cx="8229600" cy="2671762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zh-CN" altLang="en-US" sz="2400" dirty="0">
                <a:latin typeface="+mn-ea"/>
                <a:cs typeface="Courier New" panose="02070309020205020404" pitchFamily="49" charset="0"/>
              </a:rPr>
              <a:t>把</a:t>
            </a:r>
            <a:r>
              <a:rPr lang="en-US" altLang="zh-CN" sz="2400" i="1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k</a:t>
            </a:r>
            <a:r>
              <a:rPr lang="zh-CN" altLang="en-US" sz="2400" dirty="0">
                <a:latin typeface="+mn-ea"/>
                <a:cs typeface="Courier New" panose="02070309020205020404" pitchFamily="49" charset="0"/>
              </a:rPr>
              <a:t>旋转到根：</a:t>
            </a:r>
            <a:endParaRPr lang="en-US" altLang="zh-CN" sz="2400" dirty="0">
              <a:latin typeface="+mn-ea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rotate(Node* &amp;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o,int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d){  //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d=0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左旋转，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d=1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右旋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Node *k=o-&gt;son[d^1];     //d^1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1-d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等价，但是更快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o-&gt;son[d^1]=k-&gt;son[d];   //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图中的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zh-CN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k-&gt;son[d]=o;</a:t>
            </a:r>
            <a:endParaRPr lang="zh-CN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o=k;                     //</a:t>
            </a:r>
            <a:r>
              <a:rPr lang="zh-CN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返回新的根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8611" name="对象 5"/>
          <p:cNvGraphicFramePr>
            <a:graphicFrameLocks noChangeAspect="1"/>
          </p:cNvGraphicFramePr>
          <p:nvPr/>
        </p:nvGraphicFramePr>
        <p:xfrm>
          <a:off x="1666875" y="1196975"/>
          <a:ext cx="885825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2" r:id="rId3" imgW="5410440" imgH="1076760" progId="Visio.Drawing.11">
                  <p:embed/>
                </p:oleObj>
              </mc:Choice>
              <mc:Fallback>
                <p:oleObj r:id="rId3" imgW="5410440" imgH="107676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1196975"/>
                        <a:ext cx="8858250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960"/>
    </mc:Choice>
    <mc:Fallback xmlns="">
      <p:transition spd="slow" advTm="8596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 noChangeArrowheads="1"/>
          </p:cNvSpPr>
          <p:nvPr>
            <p:ph type="title"/>
          </p:nvPr>
        </p:nvSpPr>
        <p:spPr>
          <a:xfrm>
            <a:off x="3503613" y="314325"/>
            <a:ext cx="5040312" cy="450850"/>
          </a:xfrm>
        </p:spPr>
        <p:txBody>
          <a:bodyPr>
            <a:normAutofit fontScale="90000"/>
          </a:bodyPr>
          <a:lstStyle/>
          <a:p>
            <a:r>
              <a:rPr lang="zh-CN" altLang="en-US" sz="3200">
                <a:solidFill>
                  <a:srgbClr val="0070C0"/>
                </a:solidFill>
              </a:rPr>
              <a:t>例：新结点的插入和调整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3276" y="974726"/>
            <a:ext cx="8435975" cy="5241925"/>
          </a:xfrm>
        </p:spPr>
        <p:txBody>
          <a:bodyPr/>
          <a:lstStyle/>
          <a:p>
            <a:pPr>
              <a:defRPr/>
            </a:pPr>
            <a:r>
              <a:rPr lang="zh-CN" altLang="zh-CN" sz="2400" dirty="0"/>
              <a:t>图</a:t>
            </a:r>
            <a:r>
              <a:rPr lang="en-US" altLang="zh-CN" sz="2400" dirty="0"/>
              <a:t>(2)</a:t>
            </a:r>
            <a:r>
              <a:rPr lang="zh-CN" altLang="zh-CN" sz="2400" dirty="0"/>
              <a:t>插入</a:t>
            </a:r>
            <a:r>
              <a:rPr lang="en-US" altLang="zh-CN" sz="2400" dirty="0"/>
              <a:t>d</a:t>
            </a:r>
            <a:r>
              <a:rPr lang="zh-CN" altLang="zh-CN" sz="2400" dirty="0"/>
              <a:t>点，按朴素的插入方法插入到底部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图</a:t>
            </a:r>
            <a:r>
              <a:rPr lang="en-US" altLang="zh-CN" sz="2400" dirty="0"/>
              <a:t>(3)d</a:t>
            </a:r>
            <a:r>
              <a:rPr lang="zh-CN" altLang="zh-CN" sz="2400" dirty="0"/>
              <a:t>的优先级比父结点</a:t>
            </a:r>
            <a:r>
              <a:rPr lang="en-US" altLang="zh-CN" sz="2400" dirty="0"/>
              <a:t>c</a:t>
            </a:r>
            <a:r>
              <a:rPr lang="zh-CN" altLang="zh-CN" sz="2400" dirty="0"/>
              <a:t>高，左旋，上升；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图</a:t>
            </a:r>
            <a:r>
              <a:rPr lang="en-US" altLang="zh-CN" sz="2400" dirty="0"/>
              <a:t>(4)d</a:t>
            </a:r>
            <a:r>
              <a:rPr lang="zh-CN" altLang="zh-CN" sz="2400" dirty="0"/>
              <a:t>的优先级比新的父结点</a:t>
            </a:r>
            <a:r>
              <a:rPr lang="en-US" altLang="zh-CN" sz="2400" dirty="0"/>
              <a:t>b</a:t>
            </a:r>
            <a:r>
              <a:rPr lang="zh-CN" altLang="zh-CN" sz="2400" dirty="0"/>
              <a:t>高，继续左旋上升；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图</a:t>
            </a:r>
            <a:r>
              <a:rPr lang="en-US" altLang="zh-CN" sz="2400" dirty="0"/>
              <a:t>(5)</a:t>
            </a:r>
            <a:r>
              <a:rPr lang="zh-CN" altLang="zh-CN" sz="2400" dirty="0"/>
              <a:t>再次左旋上升，完成了新的</a:t>
            </a:r>
            <a:r>
              <a:rPr lang="en-US" altLang="zh-CN" sz="2400" dirty="0" err="1"/>
              <a:t>Treap</a:t>
            </a:r>
            <a:r>
              <a:rPr lang="zh-CN" altLang="zh-CN" sz="2400" dirty="0"/>
              <a:t>树。</a:t>
            </a:r>
            <a:endParaRPr lang="en-US" altLang="zh-CN" sz="24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000" dirty="0"/>
          </a:p>
          <a:p>
            <a:pPr marL="0" indent="0">
              <a:buNone/>
              <a:defRPr/>
            </a:pPr>
            <a:r>
              <a:rPr lang="en-US" altLang="zh-CN" sz="2400" dirty="0"/>
              <a:t>(1)</a:t>
            </a:r>
            <a:r>
              <a:rPr lang="zh-CN" altLang="zh-CN" sz="2400" dirty="0"/>
              <a:t>初始态 </a:t>
            </a:r>
            <a:r>
              <a:rPr lang="en-US" altLang="zh-CN" sz="2400" dirty="0"/>
              <a:t>     (2)</a:t>
            </a:r>
            <a:r>
              <a:rPr lang="zh-CN" altLang="zh-CN" sz="2400" dirty="0"/>
              <a:t>插入</a:t>
            </a:r>
            <a:r>
              <a:rPr lang="en-US" altLang="zh-CN" sz="2400" dirty="0"/>
              <a:t>d      (3)d</a:t>
            </a:r>
            <a:r>
              <a:rPr lang="zh-CN" altLang="zh-CN" sz="2400" dirty="0"/>
              <a:t>左旋 </a:t>
            </a:r>
            <a:r>
              <a:rPr lang="en-US" altLang="zh-CN" sz="2400" dirty="0"/>
              <a:t>      (4)d</a:t>
            </a:r>
            <a:r>
              <a:rPr lang="zh-CN" altLang="zh-CN" sz="2400" dirty="0"/>
              <a:t>左旋 </a:t>
            </a:r>
            <a:r>
              <a:rPr lang="en-US" altLang="zh-CN" sz="2400" dirty="0"/>
              <a:t>      (5)d</a:t>
            </a:r>
            <a:r>
              <a:rPr lang="zh-CN" altLang="zh-CN" sz="2400" dirty="0"/>
              <a:t>左旋</a:t>
            </a:r>
          </a:p>
          <a:p>
            <a:pPr>
              <a:defRPr/>
            </a:pPr>
            <a:endParaRPr lang="zh-CN" altLang="en-US" sz="2400" dirty="0"/>
          </a:p>
        </p:txBody>
      </p:sp>
      <p:graphicFrame>
        <p:nvGraphicFramePr>
          <p:cNvPr id="69636" name="对象 6"/>
          <p:cNvGraphicFramePr>
            <a:graphicFrameLocks noChangeAspect="1"/>
          </p:cNvGraphicFramePr>
          <p:nvPr/>
        </p:nvGraphicFramePr>
        <p:xfrm>
          <a:off x="1914526" y="2852739"/>
          <a:ext cx="8753475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6" r:id="rId3" imgW="5493240" imgH="1431720" progId="Visio.Drawing.11">
                  <p:embed/>
                </p:oleObj>
              </mc:Choice>
              <mc:Fallback>
                <p:oleObj r:id="rId3" imgW="5493240" imgH="1431720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6" y="2852739"/>
                        <a:ext cx="8753475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238"/>
    </mc:Choice>
    <mc:Fallback xmlns="">
      <p:transition spd="slow" advTm="7723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/>
          <p:cNvSpPr>
            <a:spLocks noGrp="1" noChangeArrowheads="1"/>
          </p:cNvSpPr>
          <p:nvPr>
            <p:ph type="title"/>
          </p:nvPr>
        </p:nvSpPr>
        <p:spPr>
          <a:xfrm>
            <a:off x="3575051" y="725488"/>
            <a:ext cx="4619625" cy="563562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solidFill>
                  <a:srgbClr val="0070C0"/>
                </a:solidFill>
              </a:rPr>
              <a:t>Treap</a:t>
            </a:r>
            <a:r>
              <a:rPr lang="zh-CN" altLang="en-US" sz="4000">
                <a:solidFill>
                  <a:srgbClr val="0070C0"/>
                </a:solidFill>
              </a:rPr>
              <a:t>树的删除</a:t>
            </a:r>
          </a:p>
        </p:txBody>
      </p:sp>
      <p:sp>
        <p:nvSpPr>
          <p:cNvPr id="7065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待删除的结点</a:t>
            </a:r>
            <a:r>
              <a:rPr lang="en-US" altLang="zh-CN" sz="2800" i="1" dirty="0"/>
              <a:t>x</a:t>
            </a:r>
            <a:r>
              <a:rPr lang="zh-CN" altLang="zh-CN" sz="2800" dirty="0"/>
              <a:t>是叶子结点</a:t>
            </a:r>
            <a:r>
              <a:rPr lang="zh-CN" altLang="en-US" sz="2800" dirty="0"/>
              <a:t>：</a:t>
            </a:r>
            <a:r>
              <a:rPr lang="zh-CN" altLang="zh-CN" sz="2800" dirty="0"/>
              <a:t>直接删除。</a:t>
            </a:r>
          </a:p>
          <a:p>
            <a:r>
              <a:rPr lang="zh-CN" altLang="zh-CN" sz="2800" dirty="0"/>
              <a:t>待删除的结点</a:t>
            </a:r>
            <a:r>
              <a:rPr lang="en-US" altLang="zh-CN" sz="2800" i="1" dirty="0"/>
              <a:t>x</a:t>
            </a:r>
            <a:r>
              <a:rPr lang="zh-CN" altLang="zh-CN" sz="2800" dirty="0"/>
              <a:t>有子结点</a:t>
            </a:r>
            <a:r>
              <a:rPr lang="zh-CN" altLang="en-US" sz="2800" dirty="0"/>
              <a:t>：</a:t>
            </a:r>
            <a:r>
              <a:rPr lang="zh-CN" altLang="zh-CN" sz="2800" dirty="0"/>
              <a:t>找到优先级最大的子结点，把</a:t>
            </a:r>
            <a:r>
              <a:rPr lang="en-US" altLang="zh-CN" sz="2800" i="1" dirty="0"/>
              <a:t>x</a:t>
            </a:r>
            <a:r>
              <a:rPr lang="zh-CN" altLang="zh-CN" sz="2800" dirty="0"/>
              <a:t>向相反的方向旋转，也就是把</a:t>
            </a:r>
            <a:r>
              <a:rPr lang="en-US" altLang="zh-CN" sz="2800" i="1" dirty="0"/>
              <a:t>x</a:t>
            </a:r>
            <a:r>
              <a:rPr lang="zh-CN" altLang="zh-CN" sz="2800" dirty="0"/>
              <a:t>向树的下层调整，直到</a:t>
            </a:r>
            <a:r>
              <a:rPr lang="en-US" altLang="zh-CN" sz="2800" i="1" dirty="0"/>
              <a:t>x</a:t>
            </a:r>
            <a:r>
              <a:rPr lang="zh-CN" altLang="zh-CN" sz="2800" dirty="0"/>
              <a:t>被旋转到叶子结点，然后直接删除。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94"/>
    </mc:Choice>
    <mc:Fallback xmlns="">
      <p:transition spd="slow" advTm="4719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Pages>0</Pages>
  <Words>600</Words>
  <Characters>0</Characters>
  <Application>Microsoft Office PowerPoint</Application>
  <DocSecurity>0</DocSecurity>
  <PresentationFormat>宽屏</PresentationFormat>
  <Lines>0</Lines>
  <Paragraphs>60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Calibri</vt:lpstr>
      <vt:lpstr>Calibri Light</vt:lpstr>
      <vt:lpstr>Courier New</vt:lpstr>
      <vt:lpstr>Wingdings</vt:lpstr>
      <vt:lpstr>默认设计模板</vt:lpstr>
      <vt:lpstr>Microsoft Visio 2003-2010 绘图</vt:lpstr>
      <vt:lpstr>4.13 Treap树</vt:lpstr>
      <vt:lpstr>Treap树</vt:lpstr>
      <vt:lpstr>Treap树有唯一的形态</vt:lpstr>
      <vt:lpstr>PowerPoint 演示文稿</vt:lpstr>
      <vt:lpstr>Treap树如何解决平衡问题？</vt:lpstr>
      <vt:lpstr>Treap树的插入</vt:lpstr>
      <vt:lpstr>调整的技巧：旋转</vt:lpstr>
      <vt:lpstr>例：新结点的插入和调整</vt:lpstr>
      <vt:lpstr>Treap树的删除</vt:lpstr>
      <vt:lpstr>分裂与合并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subject/>
  <dc:creator>微软用户</dc:creator>
  <cp:keywords/>
  <dc:description/>
  <cp:lastModifiedBy>ECUST</cp:lastModifiedBy>
  <cp:revision>1475</cp:revision>
  <dcterms:created xsi:type="dcterms:W3CDTF">2012-02-15T09:22:01Z</dcterms:created>
  <dcterms:modified xsi:type="dcterms:W3CDTF">2023-02-23T10:02:17Z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