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3"/>
  </p:notesMasterIdLst>
  <p:handoutMasterIdLst>
    <p:handoutMasterId r:id="rId14"/>
  </p:handoutMasterIdLst>
  <p:sldIdLst>
    <p:sldId id="569" r:id="rId2"/>
    <p:sldId id="537" r:id="rId3"/>
    <p:sldId id="570" r:id="rId4"/>
    <p:sldId id="545" r:id="rId5"/>
    <p:sldId id="571" r:id="rId6"/>
    <p:sldId id="573" r:id="rId7"/>
    <p:sldId id="575" r:id="rId8"/>
    <p:sldId id="576" r:id="rId9"/>
    <p:sldId id="577" r:id="rId10"/>
    <p:sldId id="572" r:id="rId11"/>
    <p:sldId id="574" r:id="rId12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  <p:cmAuthor id="3" name="未知用户1" initials="未知用户1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>
        <p:scale>
          <a:sx n="66" d="100"/>
          <a:sy n="66" d="100"/>
        </p:scale>
        <p:origin x="2319" y="109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E68479F9-22C4-4BEB-B2F4-27476C0E31DE}" type="datetimeFigureOut">
              <a:rPr lang="zh-CN" altLang="en-US"/>
              <a:pPr>
                <a:defRPr/>
              </a:pPr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FB02B6FB-8D50-428D-8247-520D6E0822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599A99E2-2193-4A13-B18F-23D8DFF0FA0F}" type="datetimeFigureOut">
              <a:rPr lang="zh-CN" altLang="en-US"/>
              <a:pPr>
                <a:defRPr/>
              </a:pPr>
              <a:t>2023/2/23</a:t>
            </a:fld>
            <a:endParaRPr lang="zh-CN" altLang="en-US"/>
          </a:p>
        </p:txBody>
      </p:sp>
      <p:sp>
        <p:nvSpPr>
          <p:cNvPr id="1536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1E809473-A9C2-4DCE-A493-17ED7F8E3B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E75EB-910C-4569-B8B6-9D5CBD21B32D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4234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E4B350-966E-486B-9E1C-0416B8747018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4041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8527CF-768B-46B0-8112-4BE2E6B7603A}" type="slidenum">
              <a:rPr lang="en-US" altLang="zh-CN" smtClean="0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3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A6308-C26E-47C6-AF80-7896544B6E31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7320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57EAAA-EF73-4A6F-8A65-B19F0C703D13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1887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DC0CB-848A-4340-963D-564B8AAC0B94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7425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7366D-6F2D-4A45-BCB1-9F3A530BB477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8560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3B546-7765-4D94-BE66-43B69DA79C9B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332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7C902-42AF-437F-BD9E-B873447B36CB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5935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B6EC-046A-46FF-86A7-5217A0D3CF71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0350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9DA488-483B-4214-81E7-14B6B590A7BC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6039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A8527CF-768B-46B0-8112-4BE2E6B7603A}" type="slidenum">
              <a:rPr lang="en-US" altLang="zh-CN" smtClean="0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11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title"/>
          </p:nvPr>
        </p:nvSpPr>
        <p:spPr>
          <a:xfrm>
            <a:off x="1981200" y="8366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4.14 FHQ </a:t>
            </a:r>
            <a:r>
              <a:rPr lang="en-US" altLang="zh-CN" dirty="0" err="1" smtClean="0">
                <a:solidFill>
                  <a:srgbClr val="FF0000"/>
                </a:solidFill>
              </a:rPr>
              <a:t>Treap</a:t>
            </a:r>
            <a:r>
              <a:rPr lang="zh-CN" altLang="en-US" dirty="0" smtClean="0">
                <a:solidFill>
                  <a:srgbClr val="FF0000"/>
                </a:solidFill>
              </a:rPr>
              <a:t>树</a:t>
            </a:r>
          </a:p>
        </p:txBody>
      </p:sp>
      <p:sp>
        <p:nvSpPr>
          <p:cNvPr id="2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>
                <a:solidFill>
                  <a:srgbClr val="002060"/>
                </a:solidFill>
              </a:rPr>
              <a:t>华东理工大学 罗勇军</a:t>
            </a:r>
            <a:endParaRPr lang="zh-CN" altLang="zh-CN" smtClean="0">
              <a:solidFill>
                <a:srgbClr val="002060"/>
              </a:solidFill>
            </a:endParaRPr>
          </a:p>
        </p:txBody>
      </p:sp>
      <p:sp>
        <p:nvSpPr>
          <p:cNvPr id="6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2063552" y="2212975"/>
            <a:ext cx="3672408" cy="39639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3200" dirty="0" smtClean="0">
                <a:solidFill>
                  <a:srgbClr val="0070C0"/>
                </a:solidFill>
              </a:rPr>
              <a:t>概念</a:t>
            </a:r>
            <a:endParaRPr lang="en-US" altLang="zh-CN" sz="3200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3200" dirty="0" smtClean="0">
                <a:solidFill>
                  <a:srgbClr val="0070C0"/>
                </a:solidFill>
              </a:rPr>
              <a:t>基本操作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5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54"/>
    </mc:Choice>
    <mc:Fallback xmlns="">
      <p:transition spd="slow" advTm="725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7564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solidFill>
                  <a:srgbClr val="0070C0"/>
                </a:solidFill>
              </a:rPr>
              <a:t>前驱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71682" name="内容占位符 2"/>
          <p:cNvSpPr>
            <a:spLocks noGrp="1" noChangeArrowheads="1"/>
          </p:cNvSpPr>
          <p:nvPr>
            <p:ph idx="1"/>
          </p:nvPr>
        </p:nvSpPr>
        <p:spPr>
          <a:xfrm>
            <a:off x="838200" y="147033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求比</a:t>
            </a:r>
            <a:r>
              <a:rPr lang="en-US" altLang="zh-CN" dirty="0"/>
              <a:t>x</a:t>
            </a:r>
            <a:r>
              <a:rPr lang="zh-CN" altLang="en-US" dirty="0"/>
              <a:t>小的</a:t>
            </a:r>
            <a:r>
              <a:rPr lang="zh-CN" altLang="en-US" dirty="0" smtClean="0"/>
              <a:t>数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把</a:t>
            </a:r>
            <a:r>
              <a:rPr lang="zh-CN" altLang="en-US" dirty="0"/>
              <a:t>树按</a:t>
            </a:r>
            <a:r>
              <a:rPr lang="en-US" altLang="zh-CN" dirty="0"/>
              <a:t>x-1</a:t>
            </a:r>
            <a:r>
              <a:rPr lang="zh-CN" altLang="en-US" dirty="0"/>
              <a:t>分裂成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 smtClean="0"/>
              <a:t>B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/>
              <a:t>A</a:t>
            </a:r>
            <a:r>
              <a:rPr lang="zh-CN" altLang="en-US" dirty="0"/>
              <a:t>中找最大的数（利用第</a:t>
            </a:r>
            <a:r>
              <a:rPr lang="en-US" altLang="zh-CN" dirty="0"/>
              <a:t>k</a:t>
            </a:r>
            <a:r>
              <a:rPr lang="zh-CN" altLang="en-US" dirty="0"/>
              <a:t>大操作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找到</a:t>
            </a:r>
            <a:r>
              <a:rPr lang="zh-CN" altLang="en-US" dirty="0"/>
              <a:t>后合并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恢复原来的树。</a:t>
            </a:r>
          </a:p>
        </p:txBody>
      </p:sp>
    </p:spTree>
    <p:extLst>
      <p:ext uri="{BB962C8B-B14F-4D97-AF65-F5344CB8AC3E}">
        <p14:creationId xmlns:p14="http://schemas.microsoft.com/office/powerpoint/2010/main" val="393926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99"/>
    </mc:Choice>
    <mc:Fallback xmlns="">
      <p:transition spd="slow" advTm="3509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altLang="zh-CN" sz="3600" dirty="0" smtClean="0">
                <a:solidFill>
                  <a:srgbClr val="FF0000"/>
                </a:solidFill>
              </a:rPr>
              <a:t>FHQ</a:t>
            </a:r>
            <a:r>
              <a:rPr lang="zh-CN" altLang="en-US" sz="3600" dirty="0" smtClean="0">
                <a:solidFill>
                  <a:srgbClr val="FF0000"/>
                </a:solidFill>
              </a:rPr>
              <a:t>与</a:t>
            </a:r>
            <a:r>
              <a:rPr lang="en-US" altLang="zh-CN" sz="3600" dirty="0" smtClean="0">
                <a:solidFill>
                  <a:srgbClr val="FF0000"/>
                </a:solidFill>
              </a:rPr>
              <a:t>Splay</a:t>
            </a:r>
            <a:r>
              <a:rPr lang="zh-CN" altLang="en-US" sz="3600" dirty="0" smtClean="0">
                <a:solidFill>
                  <a:srgbClr val="FF0000"/>
                </a:solidFill>
              </a:rPr>
              <a:t>对比</a:t>
            </a:r>
          </a:p>
        </p:txBody>
      </p:sp>
      <p:sp>
        <p:nvSpPr>
          <p:cNvPr id="63490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在以前的算法竞赛中，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Splay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树曾经是最常使用的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BST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树，它的高效率“分裂、合并”功能使得它在众多复杂场合下得到应用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很多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传统的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Splay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题目现在可以使用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FHQ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Treap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实现，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FHQ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Treap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很灵活，效率也很高，代码也更容易写。</a:t>
            </a:r>
          </a:p>
        </p:txBody>
      </p:sp>
    </p:spTree>
    <p:extLst>
      <p:ext uri="{BB962C8B-B14F-4D97-AF65-F5344CB8AC3E}">
        <p14:creationId xmlns:p14="http://schemas.microsoft.com/office/powerpoint/2010/main" val="319676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427"/>
    </mc:Choice>
    <mc:Fallback xmlns="">
      <p:transition spd="slow" advTm="4542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altLang="zh-CN" sz="4000" dirty="0" smtClean="0">
                <a:solidFill>
                  <a:srgbClr val="FF0000"/>
                </a:solidFill>
              </a:rPr>
              <a:t>FHQ </a:t>
            </a:r>
            <a:r>
              <a:rPr lang="en-US" altLang="zh-CN" sz="4000" dirty="0" err="1" smtClean="0">
                <a:solidFill>
                  <a:srgbClr val="FF0000"/>
                </a:solidFill>
              </a:rPr>
              <a:t>Treap</a:t>
            </a:r>
            <a:r>
              <a:rPr lang="zh-CN" altLang="en-US" sz="4000" dirty="0" smtClean="0">
                <a:solidFill>
                  <a:srgbClr val="FF0000"/>
                </a:solidFill>
              </a:rPr>
              <a:t>树</a:t>
            </a:r>
          </a:p>
        </p:txBody>
      </p:sp>
      <p:sp>
        <p:nvSpPr>
          <p:cNvPr id="63490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“FHQ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Treap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，发明者范浩强（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FHQ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）是著名的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OI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选手，目前在旷视公司工作。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Treap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树的两种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调整方法：旋转法、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FHQ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区别：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FHQ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旋转法编码简单，而且能用于区间翻转、移动、持久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化。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相同：旋转法和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FHQ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维护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的都是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Treap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树，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Treap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树的最后形态由键值和优先级确定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。旋转法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FHQ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的区别是维护的方法不同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，结果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是一样的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507"/>
    </mc:Choice>
    <mc:Fallback xmlns="">
      <p:transition spd="slow" advTm="8150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altLang="zh-CN" sz="4000" dirty="0" smtClean="0">
                <a:solidFill>
                  <a:srgbClr val="FF0000"/>
                </a:solidFill>
              </a:rPr>
              <a:t>FHQ</a:t>
            </a:r>
            <a:r>
              <a:rPr lang="zh-CN" altLang="en-US" sz="4000" dirty="0" smtClean="0">
                <a:solidFill>
                  <a:srgbClr val="FF0000"/>
                </a:solidFill>
              </a:rPr>
              <a:t>的操作</a:t>
            </a:r>
          </a:p>
        </p:txBody>
      </p:sp>
      <p:sp>
        <p:nvSpPr>
          <p:cNvPr id="63490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两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个基本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操作：分裂、合并，复杂度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O(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logn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）分裂，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void Split(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u,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x,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&amp;L,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&amp;R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457200" lvl="1" indent="0"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一棵以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为根的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Treap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树按键值分裂，返回分别以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为根的两棵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树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左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树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上所有结点的键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值≤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，右树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上所有结点的键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457200" lvl="1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）合并，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Merge(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L,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R)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树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和树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按优先级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合并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合并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后返回新树的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根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其他所有的操作：都基于分裂和合并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1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73"/>
    </mc:Choice>
    <mc:Fallback xmlns="">
      <p:transition spd="slow" advTm="7097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7564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solidFill>
                  <a:srgbClr val="0070C0"/>
                </a:solidFill>
              </a:rPr>
              <a:t>插入节点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71682" name="内容占位符 2"/>
          <p:cNvSpPr>
            <a:spLocks noGrp="1" noChangeArrowheads="1"/>
          </p:cNvSpPr>
          <p:nvPr>
            <p:ph idx="1"/>
          </p:nvPr>
        </p:nvSpPr>
        <p:spPr>
          <a:xfrm>
            <a:off x="838200" y="1470339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步骤：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(2):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按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新结点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的键值把树分裂为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两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棵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(3):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合并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</a:p>
          <a:p>
            <a:pPr marL="457200" lvl="1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):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继续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合并，得到一棵新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树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75036" y="4509120"/>
            <a:ext cx="957706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原空间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(2)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按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分裂成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      (3)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合并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     (4)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继续合并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endParaRPr kumimoji="0" lang="zh-CN" altLang="zh-CN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0658" name="Picture 2" descr="C:\Users\ECUST\AppData\Local\Temp\ksohtml9092\wps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228" y="3770713"/>
            <a:ext cx="87481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459"/>
    </mc:Choice>
    <mc:Fallback xmlns="">
      <p:transition spd="slow" advTm="5845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43595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solidFill>
                  <a:srgbClr val="0070C0"/>
                </a:solidFill>
              </a:rPr>
              <a:t>分裂和合并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71682" name="内容占位符 2"/>
          <p:cNvSpPr>
            <a:spLocks noGrp="1" noChangeArrowheads="1"/>
          </p:cNvSpPr>
          <p:nvPr>
            <p:ph idx="1"/>
          </p:nvPr>
        </p:nvSpPr>
        <p:spPr>
          <a:xfrm>
            <a:off x="623392" y="908720"/>
            <a:ext cx="10515600" cy="1872208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步骤：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(1):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加新点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</a:p>
          <a:p>
            <a:pPr marL="457200" lvl="1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(2):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分裂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按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结点值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 5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分裂成两棵，小于等于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的结点在左边的树上，大于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的在右边的树上。</a:t>
            </a:r>
          </a:p>
          <a:p>
            <a:pPr marL="457200" lvl="1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(3)(4):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合并。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首先把左树与结点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合并，然后继续与右树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合并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2780928"/>
            <a:ext cx="6912768" cy="392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9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655"/>
    </mc:Choice>
    <mc:Fallback xmlns="">
      <p:transition spd="slow" advTm="8165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7564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70C0"/>
                </a:solidFill>
              </a:rPr>
              <a:t>删除</a:t>
            </a:r>
            <a:r>
              <a:rPr lang="zh-CN" altLang="en-US" sz="2800" dirty="0" smtClean="0">
                <a:solidFill>
                  <a:srgbClr val="0070C0"/>
                </a:solidFill>
              </a:rPr>
              <a:t>节点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71682" name="内容占位符 2"/>
          <p:cNvSpPr>
            <a:spLocks noGrp="1" noChangeArrowheads="1"/>
          </p:cNvSpPr>
          <p:nvPr>
            <p:ph idx="1"/>
          </p:nvPr>
        </p:nvSpPr>
        <p:spPr>
          <a:xfrm>
            <a:off x="838200" y="147033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删除一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，先通过分裂剥离出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，然后合并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步骤：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树按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分裂为根小于等于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的树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和大于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的树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分裂为小于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的树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和根等于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的树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合并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的左右儿子得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，也就是删除了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合并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5689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512"/>
    </mc:Choice>
    <mc:Fallback xmlns="">
      <p:transition spd="slow" advTm="4151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7564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solidFill>
                  <a:srgbClr val="0070C0"/>
                </a:solidFill>
              </a:rPr>
              <a:t>排名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71682" name="内容占位符 2"/>
          <p:cNvSpPr>
            <a:spLocks noGrp="1" noChangeArrowheads="1"/>
          </p:cNvSpPr>
          <p:nvPr>
            <p:ph idx="1"/>
          </p:nvPr>
        </p:nvSpPr>
        <p:spPr>
          <a:xfrm>
            <a:off x="838200" y="147033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求数字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排名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在每个点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上，用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size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记录以它为根的子树的数量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的排名，把树按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x-1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分裂成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中包含了所有小于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的数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的排名等于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size+1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排名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之后合并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恢复原来的树。</a:t>
            </a:r>
          </a:p>
        </p:txBody>
      </p:sp>
    </p:spTree>
    <p:extLst>
      <p:ext uri="{BB962C8B-B14F-4D97-AF65-F5344CB8AC3E}">
        <p14:creationId xmlns:p14="http://schemas.microsoft.com/office/powerpoint/2010/main" val="223892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998"/>
    </mc:Choice>
    <mc:Fallback xmlns="">
      <p:transition spd="slow" advTm="5899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7564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solidFill>
                  <a:srgbClr val="0070C0"/>
                </a:solidFill>
              </a:rPr>
              <a:t>求第</a:t>
            </a:r>
            <a:r>
              <a:rPr lang="en-US" altLang="zh-CN" sz="3200" dirty="0" smtClean="0">
                <a:solidFill>
                  <a:srgbClr val="0070C0"/>
                </a:solidFill>
              </a:rPr>
              <a:t>k</a:t>
            </a:r>
            <a:r>
              <a:rPr lang="zh-CN" altLang="en-US" sz="3200" dirty="0" smtClean="0">
                <a:solidFill>
                  <a:srgbClr val="0070C0"/>
                </a:solidFill>
              </a:rPr>
              <a:t>大数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71682" name="内容占位符 2"/>
          <p:cNvSpPr>
            <a:spLocks noGrp="1" noChangeArrowheads="1"/>
          </p:cNvSpPr>
          <p:nvPr>
            <p:ph idx="1"/>
          </p:nvPr>
        </p:nvSpPr>
        <p:spPr>
          <a:xfrm>
            <a:off x="838200" y="1470339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求第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大的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代码和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Treap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的“旋转法”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一样，不需要分裂和合并操作</a:t>
            </a:r>
          </a:p>
        </p:txBody>
      </p:sp>
    </p:spTree>
    <p:extLst>
      <p:ext uri="{BB962C8B-B14F-4D97-AF65-F5344CB8AC3E}">
        <p14:creationId xmlns:p14="http://schemas.microsoft.com/office/powerpoint/2010/main" val="410504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17"/>
    </mc:Choice>
    <mc:Fallback xmlns="">
      <p:transition spd="slow" advTm="1221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7564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solidFill>
                  <a:srgbClr val="0070C0"/>
                </a:solidFill>
              </a:rPr>
              <a:t>后继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71682" name="内容占位符 2"/>
          <p:cNvSpPr>
            <a:spLocks noGrp="1" noChangeArrowheads="1"/>
          </p:cNvSpPr>
          <p:nvPr>
            <p:ph idx="1"/>
          </p:nvPr>
        </p:nvSpPr>
        <p:spPr>
          <a:xfrm>
            <a:off x="838200" y="147033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求比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大的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树按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分裂成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中找最小的数（利用第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大操作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找到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后合并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恢复原来的树。</a:t>
            </a:r>
          </a:p>
        </p:txBody>
      </p:sp>
    </p:spTree>
    <p:extLst>
      <p:ext uri="{BB962C8B-B14F-4D97-AF65-F5344CB8AC3E}">
        <p14:creationId xmlns:p14="http://schemas.microsoft.com/office/powerpoint/2010/main" val="159139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83"/>
    </mc:Choice>
    <mc:Fallback xmlns="">
      <p:transition spd="slow" advTm="27383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840</TotalTime>
  <Pages>0</Pages>
  <Words>715</Words>
  <Characters>0</Characters>
  <Application>Microsoft Office PowerPoint</Application>
  <DocSecurity>0</DocSecurity>
  <PresentationFormat>宽屏</PresentationFormat>
  <Lines>0</Lines>
  <Paragraphs>59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等线 Light</vt:lpstr>
      <vt:lpstr>宋体</vt:lpstr>
      <vt:lpstr>Arial</vt:lpstr>
      <vt:lpstr>Calibri</vt:lpstr>
      <vt:lpstr>Calibri Light</vt:lpstr>
      <vt:lpstr>Times New Roman</vt:lpstr>
      <vt:lpstr>Wingdings</vt:lpstr>
      <vt:lpstr>默认设计模板</vt:lpstr>
      <vt:lpstr>4.14 FHQ Treap树</vt:lpstr>
      <vt:lpstr>FHQ Treap树</vt:lpstr>
      <vt:lpstr>FHQ的操作</vt:lpstr>
      <vt:lpstr>插入节点</vt:lpstr>
      <vt:lpstr>分裂和合并</vt:lpstr>
      <vt:lpstr>删除节点</vt:lpstr>
      <vt:lpstr>排名</vt:lpstr>
      <vt:lpstr>求第k大数</vt:lpstr>
      <vt:lpstr>后继</vt:lpstr>
      <vt:lpstr>前驱</vt:lpstr>
      <vt:lpstr>FHQ与Splay对比</vt:lpstr>
    </vt:vector>
  </TitlesOfParts>
  <Manager/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subject/>
  <dc:creator>微软用户</dc:creator>
  <cp:keywords/>
  <dc:description/>
  <cp:lastModifiedBy>ECUST</cp:lastModifiedBy>
  <cp:revision>1493</cp:revision>
  <dcterms:created xsi:type="dcterms:W3CDTF">2012-02-15T09:22:01Z</dcterms:created>
  <dcterms:modified xsi:type="dcterms:W3CDTF">2023-02-23T10:02:50Z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