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15"/>
  </p:notesMasterIdLst>
  <p:handoutMasterIdLst>
    <p:handoutMasterId r:id="rId16"/>
  </p:handoutMasterIdLst>
  <p:sldIdLst>
    <p:sldId id="569" r:id="rId2"/>
    <p:sldId id="550" r:id="rId3"/>
    <p:sldId id="554" r:id="rId4"/>
    <p:sldId id="571" r:id="rId5"/>
    <p:sldId id="570" r:id="rId6"/>
    <p:sldId id="555" r:id="rId7"/>
    <p:sldId id="557" r:id="rId8"/>
    <p:sldId id="558" r:id="rId9"/>
    <p:sldId id="561" r:id="rId10"/>
    <p:sldId id="562" r:id="rId11"/>
    <p:sldId id="573" r:id="rId12"/>
    <p:sldId id="572" r:id="rId13"/>
    <p:sldId id="574" r:id="rId14"/>
  </p:sldIdLst>
  <p:sldSz cx="12192000" cy="6858000"/>
  <p:notesSz cx="6858000" cy="9144000"/>
  <p:custDataLst>
    <p:tags r:id="rId1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罗 勇" initials="" lastIdx="3" clrIdx="0"/>
  <p:cmAuthor id="2" name="luo" initials="" lastIdx="1" clrIdx="1"/>
  <p:cmAuthor id="3" name="未知用户1" initials="未知用户1" lastIdx="1"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autoAdjust="0"/>
  </p:normalViewPr>
  <p:slideViewPr>
    <p:cSldViewPr>
      <p:cViewPr>
        <p:scale>
          <a:sx n="66" d="100"/>
          <a:sy n="66" d="100"/>
        </p:scale>
        <p:origin x="2319" y="109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a:defRPr/>
            </a:pPr>
            <a:fld id="{E68479F9-22C4-4BEB-B2F4-27476C0E31DE}" type="datetimeFigureOut">
              <a:rPr lang="zh-CN" altLang="en-US"/>
              <a:pPr>
                <a:defRPr/>
              </a:pPr>
              <a:t>2023/2/23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a:defRPr/>
            </a:pPr>
            <a:r>
              <a:rPr lang="zh-CN" altLang="en-US"/>
              <a:t>华东理工大学 罗勇军</a:t>
            </a: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buFont typeface="Arial" panose="020B0604020202020204" pitchFamily="34" charset="0"/>
              <a:buNone/>
              <a:defRPr sz="1200"/>
            </a:lvl1pPr>
          </a:lstStyle>
          <a:p>
            <a:pPr>
              <a:defRPr/>
            </a:pPr>
            <a:fld id="{FB02B6FB-8D50-428D-8247-520D6E08227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lvl1pPr>
          </a:lstStyle>
          <a:p>
            <a:pPr>
              <a:defRPr/>
            </a:pPr>
            <a:fld id="{599A99E2-2193-4A13-B18F-23D8DFF0FA0F}" type="datetimeFigureOut">
              <a:rPr lang="zh-CN" altLang="en-US"/>
              <a:pPr>
                <a:defRPr/>
              </a:pPr>
              <a:t>2023/2/23</a:t>
            </a:fld>
            <a:endParaRPr lang="zh-CN" altLang="en-US"/>
          </a:p>
        </p:txBody>
      </p:sp>
      <p:sp>
        <p:nvSpPr>
          <p:cNvPr id="15364" name="幻灯片图像占位符 3"/>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5125"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a:defRPr/>
            </a:pPr>
            <a:r>
              <a:rPr lang="zh-CN" altLang="en-US"/>
              <a:t>华东理工大学 罗勇军</a:t>
            </a: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buFont typeface="Arial" panose="020B0604020202020204" pitchFamily="34" charset="0"/>
              <a:buNone/>
              <a:defRPr sz="1200" noProof="1"/>
            </a:lvl1pPr>
          </a:lstStyle>
          <a:p>
            <a:pPr>
              <a:defRPr/>
            </a:pPr>
            <a:fld id="{1E809473-A9C2-4DCE-A493-17ED7F8E3B4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pPr>
              <a:defRPr/>
            </a:pPr>
            <a:endParaRPr lang="zh-CN" altLang="en-US"/>
          </a:p>
        </p:txBody>
      </p:sp>
      <p:sp>
        <p:nvSpPr>
          <p:cNvPr id="5" name="Footer Placeholder 4"/>
          <p:cNvSpPr>
            <a:spLocks noGrp="1"/>
          </p:cNvSpPr>
          <p:nvPr>
            <p:ph type="ftr" sz="quarter" idx="11"/>
          </p:nvPr>
        </p:nvSpPr>
        <p:spPr/>
        <p:txBody>
          <a:bodyPr/>
          <a:lstStyle/>
          <a:p>
            <a:pPr>
              <a:defRPr/>
            </a:pPr>
            <a:r>
              <a:rPr lang="zh-CN" altLang="en-US" smtClean="0"/>
              <a:t>华东理工大学 罗勇军</a:t>
            </a:r>
            <a:endParaRPr lang="zh-CN"/>
          </a:p>
        </p:txBody>
      </p:sp>
      <p:sp>
        <p:nvSpPr>
          <p:cNvPr id="6" name="Slide Number Placeholder 5"/>
          <p:cNvSpPr>
            <a:spLocks noGrp="1"/>
          </p:cNvSpPr>
          <p:nvPr>
            <p:ph type="sldNum" sz="quarter" idx="12"/>
          </p:nvPr>
        </p:nvSpPr>
        <p:spPr/>
        <p:txBody>
          <a:bodyPr/>
          <a:lstStyle/>
          <a:p>
            <a:pPr>
              <a:defRPr/>
            </a:pPr>
            <a:fld id="{05BE75EB-910C-4569-B8B6-9D5CBD21B32D}" type="slidenum">
              <a:rPr lang="en-US" altLang="zh-CN" smtClean="0"/>
              <a:pPr>
                <a:defRPr/>
              </a:pPr>
              <a:t>‹#›</a:t>
            </a:fld>
            <a:endParaRPr lang="zh-CN"/>
          </a:p>
        </p:txBody>
      </p:sp>
    </p:spTree>
    <p:extLst>
      <p:ext uri="{BB962C8B-B14F-4D97-AF65-F5344CB8AC3E}">
        <p14:creationId xmlns:p14="http://schemas.microsoft.com/office/powerpoint/2010/main" val="1792037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endParaRPr lang="zh-CN" altLang="en-US"/>
          </a:p>
        </p:txBody>
      </p:sp>
      <p:sp>
        <p:nvSpPr>
          <p:cNvPr id="5" name="Footer Placeholder 4"/>
          <p:cNvSpPr>
            <a:spLocks noGrp="1"/>
          </p:cNvSpPr>
          <p:nvPr>
            <p:ph type="ftr" sz="quarter" idx="11"/>
          </p:nvPr>
        </p:nvSpPr>
        <p:spPr/>
        <p:txBody>
          <a:bodyPr/>
          <a:lstStyle/>
          <a:p>
            <a:pPr>
              <a:defRPr/>
            </a:pPr>
            <a:r>
              <a:rPr lang="zh-CN" altLang="en-US" smtClean="0"/>
              <a:t>华东理工大学 罗勇军</a:t>
            </a:r>
            <a:endParaRPr lang="zh-CN"/>
          </a:p>
        </p:txBody>
      </p:sp>
      <p:sp>
        <p:nvSpPr>
          <p:cNvPr id="6" name="Slide Number Placeholder 5"/>
          <p:cNvSpPr>
            <a:spLocks noGrp="1"/>
          </p:cNvSpPr>
          <p:nvPr>
            <p:ph type="sldNum" sz="quarter" idx="12"/>
          </p:nvPr>
        </p:nvSpPr>
        <p:spPr/>
        <p:txBody>
          <a:bodyPr/>
          <a:lstStyle/>
          <a:p>
            <a:pPr>
              <a:defRPr/>
            </a:pPr>
            <a:fld id="{06E4B350-966E-486B-9E1C-0416B8747018}" type="slidenum">
              <a:rPr lang="en-US" altLang="zh-CN" smtClean="0"/>
              <a:pPr>
                <a:defRPr/>
              </a:pPr>
              <a:t>‹#›</a:t>
            </a:fld>
            <a:endParaRPr lang="zh-CN"/>
          </a:p>
        </p:txBody>
      </p:sp>
    </p:spTree>
    <p:extLst>
      <p:ext uri="{BB962C8B-B14F-4D97-AF65-F5344CB8AC3E}">
        <p14:creationId xmlns:p14="http://schemas.microsoft.com/office/powerpoint/2010/main" val="1097555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endParaRPr lang="zh-CN" altLang="en-US"/>
          </a:p>
        </p:txBody>
      </p:sp>
      <p:sp>
        <p:nvSpPr>
          <p:cNvPr id="5" name="Footer Placeholder 4"/>
          <p:cNvSpPr>
            <a:spLocks noGrp="1"/>
          </p:cNvSpPr>
          <p:nvPr>
            <p:ph type="ftr" sz="quarter" idx="11"/>
          </p:nvPr>
        </p:nvSpPr>
        <p:spPr/>
        <p:txBody>
          <a:bodyPr/>
          <a:lstStyle/>
          <a:p>
            <a:pPr>
              <a:defRPr/>
            </a:pPr>
            <a:r>
              <a:rPr lang="zh-CN" altLang="en-US" smtClean="0"/>
              <a:t>华东理工大学 罗勇军</a:t>
            </a:r>
            <a:endParaRPr lang="zh-CN"/>
          </a:p>
        </p:txBody>
      </p:sp>
      <p:sp>
        <p:nvSpPr>
          <p:cNvPr id="6" name="Slide Number Placeholder 5"/>
          <p:cNvSpPr>
            <a:spLocks noGrp="1"/>
          </p:cNvSpPr>
          <p:nvPr>
            <p:ph type="sldNum" sz="quarter" idx="12"/>
          </p:nvPr>
        </p:nvSpPr>
        <p:spPr/>
        <p:txBody>
          <a:bodyPr/>
          <a:lstStyle/>
          <a:p>
            <a:pPr>
              <a:defRPr/>
            </a:pPr>
            <a:fld id="{1A8527CF-768B-46B0-8112-4BE2E6B7603A}" type="slidenum">
              <a:rPr lang="en-US" altLang="zh-CN" smtClean="0"/>
              <a:pPr>
                <a:defRPr/>
              </a:pPr>
              <a:t>‹#›</a:t>
            </a:fld>
            <a:endParaRPr lang="zh-CN">
              <a:cs typeface="+mn-cs"/>
            </a:endParaRPr>
          </a:p>
        </p:txBody>
      </p:sp>
    </p:spTree>
    <p:extLst>
      <p:ext uri="{BB962C8B-B14F-4D97-AF65-F5344CB8AC3E}">
        <p14:creationId xmlns:p14="http://schemas.microsoft.com/office/powerpoint/2010/main" val="4019824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endParaRPr lang="zh-CN" altLang="en-US"/>
          </a:p>
        </p:txBody>
      </p:sp>
      <p:sp>
        <p:nvSpPr>
          <p:cNvPr id="5" name="Footer Placeholder 4"/>
          <p:cNvSpPr>
            <a:spLocks noGrp="1"/>
          </p:cNvSpPr>
          <p:nvPr>
            <p:ph type="ftr" sz="quarter" idx="11"/>
          </p:nvPr>
        </p:nvSpPr>
        <p:spPr/>
        <p:txBody>
          <a:bodyPr/>
          <a:lstStyle/>
          <a:p>
            <a:pPr>
              <a:defRPr/>
            </a:pPr>
            <a:r>
              <a:rPr lang="zh-CN" altLang="en-US" smtClean="0"/>
              <a:t>华东理工大学 罗勇军</a:t>
            </a:r>
            <a:endParaRPr lang="zh-CN"/>
          </a:p>
        </p:txBody>
      </p:sp>
      <p:sp>
        <p:nvSpPr>
          <p:cNvPr id="6" name="Slide Number Placeholder 5"/>
          <p:cNvSpPr>
            <a:spLocks noGrp="1"/>
          </p:cNvSpPr>
          <p:nvPr>
            <p:ph type="sldNum" sz="quarter" idx="12"/>
          </p:nvPr>
        </p:nvSpPr>
        <p:spPr/>
        <p:txBody>
          <a:bodyPr/>
          <a:lstStyle/>
          <a:p>
            <a:pPr>
              <a:defRPr/>
            </a:pPr>
            <a:fld id="{1DEA6308-C26E-47C6-AF80-7896544B6E31}" type="slidenum">
              <a:rPr lang="en-US" altLang="zh-CN" smtClean="0"/>
              <a:pPr>
                <a:defRPr/>
              </a:pPr>
              <a:t>‹#›</a:t>
            </a:fld>
            <a:endParaRPr lang="zh-CN"/>
          </a:p>
        </p:txBody>
      </p:sp>
    </p:spTree>
    <p:extLst>
      <p:ext uri="{BB962C8B-B14F-4D97-AF65-F5344CB8AC3E}">
        <p14:creationId xmlns:p14="http://schemas.microsoft.com/office/powerpoint/2010/main" val="3859933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pPr>
              <a:defRPr/>
            </a:pPr>
            <a:endParaRPr lang="zh-CN" altLang="en-US"/>
          </a:p>
        </p:txBody>
      </p:sp>
      <p:sp>
        <p:nvSpPr>
          <p:cNvPr id="5" name="Footer Placeholder 4"/>
          <p:cNvSpPr>
            <a:spLocks noGrp="1"/>
          </p:cNvSpPr>
          <p:nvPr>
            <p:ph type="ftr" sz="quarter" idx="11"/>
          </p:nvPr>
        </p:nvSpPr>
        <p:spPr/>
        <p:txBody>
          <a:bodyPr/>
          <a:lstStyle/>
          <a:p>
            <a:pPr>
              <a:defRPr/>
            </a:pPr>
            <a:r>
              <a:rPr lang="zh-CN" altLang="en-US" smtClean="0"/>
              <a:t>华东理工大学 罗勇军</a:t>
            </a:r>
            <a:endParaRPr lang="zh-CN"/>
          </a:p>
        </p:txBody>
      </p:sp>
      <p:sp>
        <p:nvSpPr>
          <p:cNvPr id="6" name="Slide Number Placeholder 5"/>
          <p:cNvSpPr>
            <a:spLocks noGrp="1"/>
          </p:cNvSpPr>
          <p:nvPr>
            <p:ph type="sldNum" sz="quarter" idx="12"/>
          </p:nvPr>
        </p:nvSpPr>
        <p:spPr/>
        <p:txBody>
          <a:bodyPr/>
          <a:lstStyle/>
          <a:p>
            <a:pPr>
              <a:defRPr/>
            </a:pPr>
            <a:fld id="{2157EAAA-EF73-4A6F-8A65-B19F0C703D13}" type="slidenum">
              <a:rPr lang="en-US" altLang="zh-CN" smtClean="0"/>
              <a:pPr>
                <a:defRPr/>
              </a:pPr>
              <a:t>‹#›</a:t>
            </a:fld>
            <a:endParaRPr lang="zh-CN"/>
          </a:p>
        </p:txBody>
      </p:sp>
    </p:spTree>
    <p:extLst>
      <p:ext uri="{BB962C8B-B14F-4D97-AF65-F5344CB8AC3E}">
        <p14:creationId xmlns:p14="http://schemas.microsoft.com/office/powerpoint/2010/main" val="1121333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pPr>
              <a:defRPr/>
            </a:pPr>
            <a:endParaRPr lang="zh-CN" altLang="en-US"/>
          </a:p>
        </p:txBody>
      </p:sp>
      <p:sp>
        <p:nvSpPr>
          <p:cNvPr id="6" name="Footer Placeholder 5"/>
          <p:cNvSpPr>
            <a:spLocks noGrp="1"/>
          </p:cNvSpPr>
          <p:nvPr>
            <p:ph type="ftr" sz="quarter" idx="11"/>
          </p:nvPr>
        </p:nvSpPr>
        <p:spPr/>
        <p:txBody>
          <a:bodyPr/>
          <a:lstStyle/>
          <a:p>
            <a:pPr>
              <a:defRPr/>
            </a:pPr>
            <a:r>
              <a:rPr lang="zh-CN" altLang="en-US" smtClean="0"/>
              <a:t>华东理工大学 罗勇军</a:t>
            </a:r>
            <a:endParaRPr lang="zh-CN"/>
          </a:p>
        </p:txBody>
      </p:sp>
      <p:sp>
        <p:nvSpPr>
          <p:cNvPr id="7" name="Slide Number Placeholder 6"/>
          <p:cNvSpPr>
            <a:spLocks noGrp="1"/>
          </p:cNvSpPr>
          <p:nvPr>
            <p:ph type="sldNum" sz="quarter" idx="12"/>
          </p:nvPr>
        </p:nvSpPr>
        <p:spPr/>
        <p:txBody>
          <a:bodyPr/>
          <a:lstStyle/>
          <a:p>
            <a:pPr>
              <a:defRPr/>
            </a:pPr>
            <a:fld id="{0A8DC0CB-848A-4340-963D-564B8AAC0B94}" type="slidenum">
              <a:rPr lang="en-US" altLang="zh-CN" smtClean="0"/>
              <a:pPr>
                <a:defRPr/>
              </a:pPr>
              <a:t>‹#›</a:t>
            </a:fld>
            <a:endParaRPr lang="zh-CN"/>
          </a:p>
        </p:txBody>
      </p:sp>
    </p:spTree>
    <p:extLst>
      <p:ext uri="{BB962C8B-B14F-4D97-AF65-F5344CB8AC3E}">
        <p14:creationId xmlns:p14="http://schemas.microsoft.com/office/powerpoint/2010/main" val="3921897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pPr>
              <a:defRPr/>
            </a:pPr>
            <a:endParaRPr lang="zh-CN" altLang="en-US"/>
          </a:p>
        </p:txBody>
      </p:sp>
      <p:sp>
        <p:nvSpPr>
          <p:cNvPr id="8" name="Footer Placeholder 7"/>
          <p:cNvSpPr>
            <a:spLocks noGrp="1"/>
          </p:cNvSpPr>
          <p:nvPr>
            <p:ph type="ftr" sz="quarter" idx="11"/>
          </p:nvPr>
        </p:nvSpPr>
        <p:spPr/>
        <p:txBody>
          <a:bodyPr/>
          <a:lstStyle/>
          <a:p>
            <a:pPr>
              <a:defRPr/>
            </a:pPr>
            <a:r>
              <a:rPr lang="zh-CN" altLang="en-US" smtClean="0"/>
              <a:t>华东理工大学 罗勇军</a:t>
            </a:r>
            <a:endParaRPr lang="zh-CN"/>
          </a:p>
        </p:txBody>
      </p:sp>
      <p:sp>
        <p:nvSpPr>
          <p:cNvPr id="9" name="Slide Number Placeholder 8"/>
          <p:cNvSpPr>
            <a:spLocks noGrp="1"/>
          </p:cNvSpPr>
          <p:nvPr>
            <p:ph type="sldNum" sz="quarter" idx="12"/>
          </p:nvPr>
        </p:nvSpPr>
        <p:spPr/>
        <p:txBody>
          <a:bodyPr/>
          <a:lstStyle/>
          <a:p>
            <a:pPr>
              <a:defRPr/>
            </a:pPr>
            <a:fld id="{50F7366D-6F2D-4A45-BCB1-9F3A530BB477}" type="slidenum">
              <a:rPr lang="en-US" altLang="zh-CN" smtClean="0"/>
              <a:pPr>
                <a:defRPr/>
              </a:pPr>
              <a:t>‹#›</a:t>
            </a:fld>
            <a:endParaRPr lang="zh-CN"/>
          </a:p>
        </p:txBody>
      </p:sp>
    </p:spTree>
    <p:extLst>
      <p:ext uri="{BB962C8B-B14F-4D97-AF65-F5344CB8AC3E}">
        <p14:creationId xmlns:p14="http://schemas.microsoft.com/office/powerpoint/2010/main" val="156536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zh-CN" altLang="en-US"/>
          </a:p>
        </p:txBody>
      </p:sp>
      <p:sp>
        <p:nvSpPr>
          <p:cNvPr id="4" name="Footer Placeholder 3"/>
          <p:cNvSpPr>
            <a:spLocks noGrp="1"/>
          </p:cNvSpPr>
          <p:nvPr>
            <p:ph type="ftr" sz="quarter" idx="11"/>
          </p:nvPr>
        </p:nvSpPr>
        <p:spPr/>
        <p:txBody>
          <a:bodyPr/>
          <a:lstStyle/>
          <a:p>
            <a:pPr>
              <a:defRPr/>
            </a:pPr>
            <a:r>
              <a:rPr lang="zh-CN" altLang="en-US" smtClean="0"/>
              <a:t>华东理工大学 罗勇军</a:t>
            </a:r>
            <a:endParaRPr lang="zh-CN"/>
          </a:p>
        </p:txBody>
      </p:sp>
      <p:sp>
        <p:nvSpPr>
          <p:cNvPr id="5" name="Slide Number Placeholder 4"/>
          <p:cNvSpPr>
            <a:spLocks noGrp="1"/>
          </p:cNvSpPr>
          <p:nvPr>
            <p:ph type="sldNum" sz="quarter" idx="12"/>
          </p:nvPr>
        </p:nvSpPr>
        <p:spPr/>
        <p:txBody>
          <a:bodyPr/>
          <a:lstStyle/>
          <a:p>
            <a:pPr>
              <a:defRPr/>
            </a:pPr>
            <a:fld id="{B2F3B546-7765-4D94-BE66-43B69DA79C9B}" type="slidenum">
              <a:rPr lang="en-US" altLang="zh-CN" smtClean="0"/>
              <a:pPr>
                <a:defRPr/>
              </a:pPr>
              <a:t>‹#›</a:t>
            </a:fld>
            <a:endParaRPr lang="zh-CN"/>
          </a:p>
        </p:txBody>
      </p:sp>
    </p:spTree>
    <p:extLst>
      <p:ext uri="{BB962C8B-B14F-4D97-AF65-F5344CB8AC3E}">
        <p14:creationId xmlns:p14="http://schemas.microsoft.com/office/powerpoint/2010/main" val="2253254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zh-CN" altLang="en-US"/>
          </a:p>
        </p:txBody>
      </p:sp>
      <p:sp>
        <p:nvSpPr>
          <p:cNvPr id="3" name="Footer Placeholder 2"/>
          <p:cNvSpPr>
            <a:spLocks noGrp="1"/>
          </p:cNvSpPr>
          <p:nvPr>
            <p:ph type="ftr" sz="quarter" idx="11"/>
          </p:nvPr>
        </p:nvSpPr>
        <p:spPr/>
        <p:txBody>
          <a:bodyPr/>
          <a:lstStyle/>
          <a:p>
            <a:pPr>
              <a:defRPr/>
            </a:pPr>
            <a:r>
              <a:rPr lang="zh-CN" altLang="en-US" smtClean="0"/>
              <a:t>华东理工大学 罗勇军</a:t>
            </a:r>
            <a:endParaRPr lang="zh-CN"/>
          </a:p>
        </p:txBody>
      </p:sp>
      <p:sp>
        <p:nvSpPr>
          <p:cNvPr id="4" name="Slide Number Placeholder 3"/>
          <p:cNvSpPr>
            <a:spLocks noGrp="1"/>
          </p:cNvSpPr>
          <p:nvPr>
            <p:ph type="sldNum" sz="quarter" idx="12"/>
          </p:nvPr>
        </p:nvSpPr>
        <p:spPr/>
        <p:txBody>
          <a:bodyPr/>
          <a:lstStyle/>
          <a:p>
            <a:pPr>
              <a:defRPr/>
            </a:pPr>
            <a:fld id="{C187C902-42AF-437F-BD9E-B873447B36CB}" type="slidenum">
              <a:rPr lang="en-US" altLang="zh-CN" smtClean="0"/>
              <a:pPr>
                <a:defRPr/>
              </a:pPr>
              <a:t>‹#›</a:t>
            </a:fld>
            <a:endParaRPr lang="zh-CN"/>
          </a:p>
        </p:txBody>
      </p:sp>
    </p:spTree>
    <p:extLst>
      <p:ext uri="{BB962C8B-B14F-4D97-AF65-F5344CB8AC3E}">
        <p14:creationId xmlns:p14="http://schemas.microsoft.com/office/powerpoint/2010/main" val="4185447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pPr>
              <a:defRPr/>
            </a:pPr>
            <a:endParaRPr lang="zh-CN" altLang="en-US"/>
          </a:p>
        </p:txBody>
      </p:sp>
      <p:sp>
        <p:nvSpPr>
          <p:cNvPr id="6" name="Footer Placeholder 5"/>
          <p:cNvSpPr>
            <a:spLocks noGrp="1"/>
          </p:cNvSpPr>
          <p:nvPr>
            <p:ph type="ftr" sz="quarter" idx="11"/>
          </p:nvPr>
        </p:nvSpPr>
        <p:spPr/>
        <p:txBody>
          <a:bodyPr/>
          <a:lstStyle/>
          <a:p>
            <a:pPr>
              <a:defRPr/>
            </a:pPr>
            <a:r>
              <a:rPr lang="zh-CN" altLang="en-US" smtClean="0"/>
              <a:t>华东理工大学 罗勇军</a:t>
            </a:r>
            <a:endParaRPr lang="zh-CN"/>
          </a:p>
        </p:txBody>
      </p:sp>
      <p:sp>
        <p:nvSpPr>
          <p:cNvPr id="7" name="Slide Number Placeholder 6"/>
          <p:cNvSpPr>
            <a:spLocks noGrp="1"/>
          </p:cNvSpPr>
          <p:nvPr>
            <p:ph type="sldNum" sz="quarter" idx="12"/>
          </p:nvPr>
        </p:nvSpPr>
        <p:spPr/>
        <p:txBody>
          <a:bodyPr/>
          <a:lstStyle/>
          <a:p>
            <a:pPr>
              <a:defRPr/>
            </a:pPr>
            <a:fld id="{3F51B6EC-046A-46FF-86A7-5217A0D3CF71}" type="slidenum">
              <a:rPr lang="en-US" altLang="zh-CN" smtClean="0"/>
              <a:pPr>
                <a:defRPr/>
              </a:pPr>
              <a:t>‹#›</a:t>
            </a:fld>
            <a:endParaRPr lang="zh-CN"/>
          </a:p>
        </p:txBody>
      </p:sp>
    </p:spTree>
    <p:extLst>
      <p:ext uri="{BB962C8B-B14F-4D97-AF65-F5344CB8AC3E}">
        <p14:creationId xmlns:p14="http://schemas.microsoft.com/office/powerpoint/2010/main" val="333114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pPr>
              <a:defRPr/>
            </a:pPr>
            <a:endParaRPr lang="zh-CN" altLang="en-US"/>
          </a:p>
        </p:txBody>
      </p:sp>
      <p:sp>
        <p:nvSpPr>
          <p:cNvPr id="6" name="Footer Placeholder 5"/>
          <p:cNvSpPr>
            <a:spLocks noGrp="1"/>
          </p:cNvSpPr>
          <p:nvPr>
            <p:ph type="ftr" sz="quarter" idx="11"/>
          </p:nvPr>
        </p:nvSpPr>
        <p:spPr/>
        <p:txBody>
          <a:bodyPr/>
          <a:lstStyle/>
          <a:p>
            <a:pPr>
              <a:defRPr/>
            </a:pPr>
            <a:r>
              <a:rPr lang="zh-CN" altLang="en-US" smtClean="0"/>
              <a:t>华东理工大学 罗勇军</a:t>
            </a:r>
            <a:endParaRPr lang="zh-CN"/>
          </a:p>
        </p:txBody>
      </p:sp>
      <p:sp>
        <p:nvSpPr>
          <p:cNvPr id="7" name="Slide Number Placeholder 6"/>
          <p:cNvSpPr>
            <a:spLocks noGrp="1"/>
          </p:cNvSpPr>
          <p:nvPr>
            <p:ph type="sldNum" sz="quarter" idx="12"/>
          </p:nvPr>
        </p:nvSpPr>
        <p:spPr/>
        <p:txBody>
          <a:bodyPr/>
          <a:lstStyle/>
          <a:p>
            <a:pPr>
              <a:defRPr/>
            </a:pPr>
            <a:fld id="{499DA488-483B-4214-81E7-14B6B590A7BC}" type="slidenum">
              <a:rPr lang="en-US" altLang="zh-CN" smtClean="0"/>
              <a:pPr>
                <a:defRPr/>
              </a:pPr>
              <a:t>‹#›</a:t>
            </a:fld>
            <a:endParaRPr lang="zh-CN"/>
          </a:p>
        </p:txBody>
      </p:sp>
    </p:spTree>
    <p:extLst>
      <p:ext uri="{BB962C8B-B14F-4D97-AF65-F5344CB8AC3E}">
        <p14:creationId xmlns:p14="http://schemas.microsoft.com/office/powerpoint/2010/main" val="3232598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zh-CN" altLang="en-US" smtClean="0"/>
              <a:t>华东理工大学 罗勇军</a:t>
            </a:r>
            <a:endParaRPr lang="zh-C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A8527CF-768B-46B0-8112-4BE2E6B7603A}" type="slidenum">
              <a:rPr lang="en-US" altLang="zh-CN" smtClean="0"/>
              <a:pPr>
                <a:defRPr/>
              </a:pPr>
              <a:t>‹#›</a:t>
            </a:fld>
            <a:endParaRPr lang="zh-CN">
              <a:cs typeface="+mn-cs"/>
            </a:endParaRPr>
          </a:p>
        </p:txBody>
      </p:sp>
    </p:spTree>
    <p:extLst>
      <p:ext uri="{BB962C8B-B14F-4D97-AF65-F5344CB8AC3E}">
        <p14:creationId xmlns:p14="http://schemas.microsoft.com/office/powerpoint/2010/main" val="261739419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noChangeArrowheads="1"/>
          </p:cNvSpPr>
          <p:nvPr>
            <p:ph type="title"/>
          </p:nvPr>
        </p:nvSpPr>
        <p:spPr>
          <a:xfrm>
            <a:off x="1981200" y="836613"/>
            <a:ext cx="8229600" cy="1143000"/>
          </a:xfrm>
        </p:spPr>
        <p:txBody>
          <a:bodyPr/>
          <a:lstStyle/>
          <a:p>
            <a:pPr eaLnBrk="1" hangingPunct="1"/>
            <a:r>
              <a:rPr lang="en-US" altLang="zh-CN" dirty="0" smtClean="0">
                <a:solidFill>
                  <a:srgbClr val="FF0000"/>
                </a:solidFill>
              </a:rPr>
              <a:t>4.16 Splay</a:t>
            </a:r>
            <a:r>
              <a:rPr lang="zh-CN" altLang="en-US" dirty="0" smtClean="0">
                <a:solidFill>
                  <a:srgbClr val="FF0000"/>
                </a:solidFill>
              </a:rPr>
              <a:t>树</a:t>
            </a:r>
          </a:p>
        </p:txBody>
      </p:sp>
      <p:sp>
        <p:nvSpPr>
          <p:cNvPr id="2" name="页脚占位符 3"/>
          <p:cNvSpPr>
            <a:spLocks noGrp="1" noChangeArrowheads="1"/>
          </p:cNvSpPr>
          <p:nvPr>
            <p:ph type="ftr" sz="quarter" idx="11"/>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zh-CN" altLang="en-US" smtClean="0">
                <a:solidFill>
                  <a:srgbClr val="002060"/>
                </a:solidFill>
              </a:rPr>
              <a:t>华东理工大学 罗勇军</a:t>
            </a:r>
            <a:endParaRPr lang="zh-CN" altLang="zh-CN" smtClean="0">
              <a:solidFill>
                <a:srgbClr val="002060"/>
              </a:solidFill>
            </a:endParaRPr>
          </a:p>
        </p:txBody>
      </p:sp>
      <p:sp>
        <p:nvSpPr>
          <p:cNvPr id="6" name="页脚占位符 7"/>
          <p:cNvSpPr txBox="1">
            <a:spLocks/>
          </p:cNvSpPr>
          <p:nvPr/>
        </p:nvSpPr>
        <p:spPr>
          <a:xfrm>
            <a:off x="7464152" y="127000"/>
            <a:ext cx="4464496" cy="476250"/>
          </a:xfrm>
          <a:prstGeom prst="rect">
            <a:avLst/>
          </a:prstGeom>
          <a:noFill/>
          <a:ln w="9525">
            <a:noFill/>
            <a:miter/>
          </a:ln>
        </p:spPr>
        <p:txBody>
          <a:bodyPr/>
          <a:lstStyle>
            <a:defPPr>
              <a:defRPr lang="zh-CN"/>
            </a:defPPr>
            <a:lvl1pPr algn="ctr" rtl="0" eaLnBrk="1" fontAlgn="base" hangingPunct="1">
              <a:spcBef>
                <a:spcPct val="0"/>
              </a:spcBef>
              <a:spcAft>
                <a:spcPct val="0"/>
              </a:spcAft>
              <a:buFont typeface="Arial" panose="020B0604020202020204" pitchFamily="34" charset="0"/>
              <a:buNone/>
              <a:defRPr sz="1400" kern="1200" noProof="1">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r>
              <a:rPr lang="en-US" altLang="zh-CN" sz="2000">
                <a:solidFill>
                  <a:srgbClr val="0070C0"/>
                </a:solidFill>
              </a:rPr>
              <a:t>《</a:t>
            </a:r>
            <a:r>
              <a:rPr lang="zh-CN" altLang="en-US" sz="2000">
                <a:solidFill>
                  <a:srgbClr val="0070C0"/>
                </a:solidFill>
              </a:rPr>
              <a:t>算法竞赛</a:t>
            </a:r>
            <a:r>
              <a:rPr lang="en-US" altLang="zh-CN" sz="2000">
                <a:solidFill>
                  <a:srgbClr val="0070C0"/>
                </a:solidFill>
              </a:rPr>
              <a:t>》</a:t>
            </a:r>
            <a:r>
              <a:rPr lang="zh-CN" altLang="en-US" sz="2000">
                <a:solidFill>
                  <a:srgbClr val="0070C0"/>
                </a:solidFill>
              </a:rPr>
              <a:t>清华大学出版社 罗勇军</a:t>
            </a:r>
            <a:endParaRPr lang="zh-CN" altLang="en-US" sz="2000" dirty="0">
              <a:solidFill>
                <a:srgbClr val="0070C0"/>
              </a:solidFill>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72264" y="1690395"/>
            <a:ext cx="3261808" cy="4264611"/>
          </a:xfrm>
          <a:prstGeom prst="rect">
            <a:avLst/>
          </a:prstGeom>
        </p:spPr>
      </p:pic>
      <p:sp>
        <p:nvSpPr>
          <p:cNvPr id="9" name="内容占位符 8"/>
          <p:cNvSpPr>
            <a:spLocks noGrp="1"/>
          </p:cNvSpPr>
          <p:nvPr>
            <p:ph idx="1"/>
          </p:nvPr>
        </p:nvSpPr>
        <p:spPr>
          <a:xfrm>
            <a:off x="2063552" y="2212975"/>
            <a:ext cx="3672408" cy="3963987"/>
          </a:xfrm>
        </p:spPr>
        <p:txBody>
          <a:bodyPr>
            <a:normAutofit/>
          </a:bodyPr>
          <a:lstStyle/>
          <a:p>
            <a:pPr>
              <a:buFont typeface="Wingdings" panose="05000000000000000000" pitchFamily="2" charset="2"/>
              <a:buChar char="p"/>
            </a:pPr>
            <a:r>
              <a:rPr lang="zh-CN" altLang="en-US" sz="3200" dirty="0" smtClean="0">
                <a:solidFill>
                  <a:srgbClr val="0070C0"/>
                </a:solidFill>
              </a:rPr>
              <a:t>性质</a:t>
            </a:r>
            <a:endParaRPr lang="en-US" altLang="zh-CN" sz="3200" dirty="0" smtClean="0">
              <a:solidFill>
                <a:srgbClr val="0070C0"/>
              </a:solidFill>
            </a:endParaRPr>
          </a:p>
          <a:p>
            <a:pPr>
              <a:buFont typeface="Wingdings" panose="05000000000000000000" pitchFamily="2" charset="2"/>
              <a:buChar char="p"/>
            </a:pPr>
            <a:r>
              <a:rPr lang="zh-CN" altLang="en-US" sz="3200" dirty="0" smtClean="0">
                <a:solidFill>
                  <a:srgbClr val="0070C0"/>
                </a:solidFill>
              </a:rPr>
              <a:t>旋转</a:t>
            </a:r>
            <a:endParaRPr lang="zh-CN" altLang="en-US" sz="3200" dirty="0">
              <a:solidFill>
                <a:srgbClr val="0070C0"/>
              </a:solidFill>
            </a:endParaRPr>
          </a:p>
        </p:txBody>
      </p:sp>
    </p:spTree>
    <p:extLst>
      <p:ext uri="{BB962C8B-B14F-4D97-AF65-F5344CB8AC3E}">
        <p14:creationId xmlns:p14="http://schemas.microsoft.com/office/powerpoint/2010/main" val="284190562"/>
      </p:ext>
    </p:extLst>
  </p:cSld>
  <p:clrMapOvr>
    <a:masterClrMapping/>
  </p:clrMapOvr>
  <mc:AlternateContent xmlns:mc="http://schemas.openxmlformats.org/markup-compatibility/2006" xmlns:p14="http://schemas.microsoft.com/office/powerpoint/2010/main">
    <mc:Choice Requires="p14">
      <p:transition spd="slow" p14:dur="2000" advTm="6121"/>
    </mc:Choice>
    <mc:Fallback xmlns="">
      <p:transition spd="slow" advTm="612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标题 1"/>
          <p:cNvSpPr>
            <a:spLocks noGrp="1" noChangeArrowheads="1"/>
          </p:cNvSpPr>
          <p:nvPr>
            <p:ph type="title"/>
          </p:nvPr>
        </p:nvSpPr>
        <p:spPr>
          <a:xfrm>
            <a:off x="1055440" y="553824"/>
            <a:ext cx="5184775" cy="781050"/>
          </a:xfrm>
        </p:spPr>
        <p:txBody>
          <a:bodyPr/>
          <a:lstStyle/>
          <a:p>
            <a:pPr marL="571500" indent="-571500">
              <a:buFont typeface="Wingdings" panose="05000000000000000000" pitchFamily="2" charset="2"/>
              <a:buChar char="p"/>
            </a:pPr>
            <a:r>
              <a:rPr lang="en-US" altLang="zh-CN" sz="3600" dirty="0" smtClean="0">
                <a:solidFill>
                  <a:srgbClr val="FF0000"/>
                </a:solidFill>
              </a:rPr>
              <a:t>Splay</a:t>
            </a:r>
            <a:r>
              <a:rPr lang="zh-CN" altLang="en-US" sz="3600" dirty="0" smtClean="0">
                <a:solidFill>
                  <a:srgbClr val="FF0000"/>
                </a:solidFill>
              </a:rPr>
              <a:t>操作</a:t>
            </a:r>
            <a:endParaRPr lang="zh-CN" altLang="en-US" sz="3600" dirty="0">
              <a:solidFill>
                <a:srgbClr val="FF0000"/>
              </a:solidFill>
            </a:endParaRPr>
          </a:p>
        </p:txBody>
      </p:sp>
      <p:sp>
        <p:nvSpPr>
          <p:cNvPr id="89090" name="内容占位符 2"/>
          <p:cNvSpPr>
            <a:spLocks noGrp="1" noChangeArrowheads="1"/>
          </p:cNvSpPr>
          <p:nvPr>
            <p:ph idx="1"/>
          </p:nvPr>
        </p:nvSpPr>
        <p:spPr>
          <a:xfrm>
            <a:off x="1981200" y="1600200"/>
            <a:ext cx="8723312" cy="1397000"/>
          </a:xfrm>
        </p:spPr>
        <p:txBody>
          <a:bodyPr>
            <a:noAutofit/>
          </a:bodyPr>
          <a:lstStyle/>
          <a:p>
            <a:pPr marL="0" indent="0">
              <a:lnSpc>
                <a:spcPct val="120000"/>
              </a:lnSpc>
              <a:spcBef>
                <a:spcPts val="0"/>
              </a:spcBef>
              <a:buNone/>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）旋转</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marL="0" indent="0">
              <a:lnSpc>
                <a:spcPct val="120000"/>
              </a:lnSpc>
              <a:spcBef>
                <a:spcPts val="0"/>
              </a:spcBef>
              <a:buNone/>
            </a:pPr>
            <a:r>
              <a:rPr lang="en-US" altLang="zh-CN" sz="2400" dirty="0" smtClean="0">
                <a:latin typeface="宋体" panose="02010600030101010101" pitchFamily="2" charset="-122"/>
                <a:ea typeface="宋体" panose="02010600030101010101" pitchFamily="2" charset="-122"/>
              </a:rPr>
              <a:t>splay(x</a:t>
            </a:r>
            <a:r>
              <a:rPr lang="en-US" altLang="zh-CN" sz="2400" dirty="0">
                <a:latin typeface="宋体" panose="02010600030101010101" pitchFamily="2" charset="-122"/>
                <a:ea typeface="宋体" panose="02010600030101010101" pitchFamily="2" charset="-122"/>
              </a:rPr>
              <a:t>, p)</a:t>
            </a:r>
            <a:r>
              <a:rPr lang="zh-CN" altLang="en-US" sz="2400" dirty="0">
                <a:latin typeface="宋体" panose="02010600030101010101" pitchFamily="2" charset="-122"/>
                <a:ea typeface="宋体" panose="02010600030101010101" pitchFamily="2" charset="-122"/>
              </a:rPr>
              <a:t>，把结点</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旋转到位置</a:t>
            </a:r>
            <a:r>
              <a:rPr lang="en-US" altLang="zh-CN" sz="2400" dirty="0">
                <a:latin typeface="宋体" panose="02010600030101010101" pitchFamily="2" charset="-122"/>
                <a:ea typeface="宋体" panose="02010600030101010101" pitchFamily="2" charset="-122"/>
              </a:rPr>
              <a:t>p</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marL="0" indent="0">
              <a:lnSpc>
                <a:spcPct val="120000"/>
              </a:lnSpc>
              <a:spcBef>
                <a:spcPts val="0"/>
              </a:spcBef>
              <a:buNone/>
            </a:pPr>
            <a:r>
              <a:rPr lang="en-US" altLang="zh-CN" sz="2400" dirty="0" smtClean="0">
                <a:latin typeface="宋体" panose="02010600030101010101" pitchFamily="2" charset="-122"/>
                <a:ea typeface="宋体" panose="02010600030101010101" pitchFamily="2" charset="-122"/>
              </a:rPr>
              <a:t>p</a:t>
            </a:r>
            <a:r>
              <a:rPr lang="zh-CN" altLang="en-US" sz="2400" dirty="0" smtClean="0">
                <a:latin typeface="宋体" panose="02010600030101010101" pitchFamily="2" charset="-122"/>
                <a:ea typeface="宋体" panose="02010600030101010101" pitchFamily="2" charset="-122"/>
              </a:rPr>
              <a:t> </a:t>
            </a:r>
            <a:r>
              <a:rPr lang="en-US" altLang="zh-CN" sz="2400" dirty="0">
                <a:latin typeface="宋体" panose="02010600030101010101" pitchFamily="2" charset="-122"/>
                <a:ea typeface="宋体" panose="02010600030101010101" pitchFamily="2" charset="-122"/>
              </a:rPr>
              <a:t>= 0</a:t>
            </a:r>
            <a:r>
              <a:rPr lang="zh-CN" altLang="en-US" sz="2400" dirty="0">
                <a:latin typeface="宋体" panose="02010600030101010101" pitchFamily="2" charset="-122"/>
                <a:ea typeface="宋体" panose="02010600030101010101" pitchFamily="2" charset="-122"/>
              </a:rPr>
              <a:t>表示把</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旋到根，</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是整棵树的根</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marL="0" indent="0">
              <a:lnSpc>
                <a:spcPct val="120000"/>
              </a:lnSpc>
              <a:spcBef>
                <a:spcPts val="0"/>
              </a:spcBef>
              <a:buNone/>
            </a:pPr>
            <a:r>
              <a:rPr lang="en-US" altLang="zh-CN" sz="2400" dirty="0" smtClean="0">
                <a:latin typeface="宋体" panose="02010600030101010101" pitchFamily="2" charset="-122"/>
                <a:ea typeface="宋体" panose="02010600030101010101" pitchFamily="2" charset="-122"/>
              </a:rPr>
              <a:t>p</a:t>
            </a:r>
            <a:r>
              <a:rPr lang="zh-CN" altLang="en-US" sz="2400" dirty="0" smtClean="0">
                <a:latin typeface="宋体" panose="02010600030101010101" pitchFamily="2" charset="-122"/>
                <a:ea typeface="宋体" panose="02010600030101010101" pitchFamily="2" charset="-122"/>
              </a:rPr>
              <a:t> </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 </a:t>
            </a:r>
            <a:r>
              <a:rPr lang="en-US" altLang="zh-CN" sz="2400" dirty="0">
                <a:latin typeface="宋体" panose="02010600030101010101" pitchFamily="2" charset="-122"/>
                <a:ea typeface="宋体" panose="02010600030101010101" pitchFamily="2" charset="-122"/>
              </a:rPr>
              <a:t>0</a:t>
            </a:r>
            <a:r>
              <a:rPr lang="zh-CN" altLang="en-US" sz="2400" dirty="0">
                <a:latin typeface="宋体" panose="02010600030101010101" pitchFamily="2" charset="-122"/>
                <a:ea typeface="宋体" panose="02010600030101010101" pitchFamily="2" charset="-122"/>
              </a:rPr>
              <a:t>，表示把</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旋到</a:t>
            </a:r>
            <a:r>
              <a:rPr lang="en-US" altLang="zh-CN" sz="2400" dirty="0">
                <a:latin typeface="宋体" panose="02010600030101010101" pitchFamily="2" charset="-122"/>
                <a:ea typeface="宋体" panose="02010600030101010101" pitchFamily="2" charset="-122"/>
              </a:rPr>
              <a:t>p</a:t>
            </a:r>
            <a:r>
              <a:rPr lang="zh-CN" altLang="en-US" sz="2400" dirty="0">
                <a:latin typeface="宋体" panose="02010600030101010101" pitchFamily="2" charset="-122"/>
                <a:ea typeface="宋体" panose="02010600030101010101" pitchFamily="2" charset="-122"/>
              </a:rPr>
              <a:t>的子树上，</a:t>
            </a:r>
            <a:r>
              <a:rPr lang="en-US" altLang="zh-CN" sz="2400" dirty="0">
                <a:latin typeface="宋体" panose="02010600030101010101" pitchFamily="2" charset="-122"/>
                <a:ea typeface="宋体" panose="02010600030101010101" pitchFamily="2" charset="-122"/>
              </a:rPr>
              <a:t>p</a:t>
            </a:r>
            <a:r>
              <a:rPr lang="zh-CN" altLang="en-US" sz="2400" dirty="0">
                <a:latin typeface="宋体" panose="02010600030101010101" pitchFamily="2" charset="-122"/>
                <a:ea typeface="宋体" panose="02010600030101010101" pitchFamily="2" charset="-122"/>
              </a:rPr>
              <a:t>成为</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的父亲。</a:t>
            </a:r>
          </a:p>
        </p:txBody>
      </p:sp>
    </p:spTree>
  </p:cSld>
  <p:clrMapOvr>
    <a:masterClrMapping/>
  </p:clrMapOvr>
  <mc:AlternateContent xmlns:mc="http://schemas.openxmlformats.org/markup-compatibility/2006" xmlns:p14="http://schemas.microsoft.com/office/powerpoint/2010/main">
    <mc:Choice Requires="p14">
      <p:transition spd="slow" p14:dur="2000" advTm="28464"/>
    </mc:Choice>
    <mc:Fallback xmlns="">
      <p:transition spd="slow" advTm="28464"/>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标题 1"/>
          <p:cNvSpPr>
            <a:spLocks noGrp="1" noChangeArrowheads="1"/>
          </p:cNvSpPr>
          <p:nvPr>
            <p:ph type="title"/>
          </p:nvPr>
        </p:nvSpPr>
        <p:spPr>
          <a:xfrm>
            <a:off x="1055440" y="553824"/>
            <a:ext cx="5184775" cy="781050"/>
          </a:xfrm>
        </p:spPr>
        <p:txBody>
          <a:bodyPr/>
          <a:lstStyle/>
          <a:p>
            <a:pPr marL="571500" indent="-571500">
              <a:buFont typeface="Wingdings" panose="05000000000000000000" pitchFamily="2" charset="2"/>
              <a:buChar char="p"/>
            </a:pPr>
            <a:r>
              <a:rPr lang="en-US" altLang="zh-CN" sz="3600" dirty="0" smtClean="0">
                <a:solidFill>
                  <a:srgbClr val="FF0000"/>
                </a:solidFill>
              </a:rPr>
              <a:t>Splay</a:t>
            </a:r>
            <a:r>
              <a:rPr lang="zh-CN" altLang="en-US" sz="3600" dirty="0" smtClean="0">
                <a:solidFill>
                  <a:srgbClr val="FF0000"/>
                </a:solidFill>
              </a:rPr>
              <a:t>操作</a:t>
            </a:r>
            <a:endParaRPr lang="zh-CN" altLang="en-US" sz="3600" dirty="0">
              <a:solidFill>
                <a:srgbClr val="FF0000"/>
              </a:solidFill>
            </a:endParaRPr>
          </a:p>
        </p:txBody>
      </p:sp>
      <p:sp>
        <p:nvSpPr>
          <p:cNvPr id="89090" name="内容占位符 2"/>
          <p:cNvSpPr>
            <a:spLocks noGrp="1" noChangeArrowheads="1"/>
          </p:cNvSpPr>
          <p:nvPr>
            <p:ph idx="1"/>
          </p:nvPr>
        </p:nvSpPr>
        <p:spPr>
          <a:xfrm>
            <a:off x="1981200" y="1600200"/>
            <a:ext cx="8229600" cy="1397000"/>
          </a:xfrm>
        </p:spPr>
        <p:txBody>
          <a:bodyPr>
            <a:noAutofit/>
          </a:bodyPr>
          <a:lstStyle/>
          <a:p>
            <a:pPr marL="0" indent="0">
              <a:lnSpc>
                <a:spcPct val="130000"/>
              </a:lnSpc>
              <a:spcBef>
                <a:spcPts val="0"/>
              </a:spcBef>
              <a:buNone/>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）分裂。</a:t>
            </a:r>
            <a:r>
              <a:rPr lang="en-US" altLang="zh-CN" sz="2400" dirty="0">
                <a:latin typeface="宋体" panose="02010600030101010101" pitchFamily="2" charset="-122"/>
                <a:ea typeface="宋体" panose="02010600030101010101" pitchFamily="2" charset="-122"/>
              </a:rPr>
              <a:t>split(p,</a:t>
            </a:r>
            <a:r>
              <a:rPr lang="zh-CN" altLang="en-US" sz="2400" dirty="0">
                <a:latin typeface="宋体" panose="02010600030101010101" pitchFamily="2" charset="-122"/>
                <a:ea typeface="宋体" panose="02010600030101010101" pitchFamily="2" charset="-122"/>
              </a:rPr>
              <a:t> </a:t>
            </a:r>
            <a:r>
              <a:rPr lang="en-US" altLang="zh-CN" sz="2400" dirty="0">
                <a:latin typeface="宋体" panose="02010600030101010101" pitchFamily="2" charset="-122"/>
                <a:ea typeface="宋体" panose="02010600030101010101" pitchFamily="2" charset="-122"/>
              </a:rPr>
              <a:t>&amp;L, &amp;R)</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p</a:t>
            </a:r>
            <a:r>
              <a:rPr lang="zh-CN" altLang="en-US" sz="2400" dirty="0">
                <a:latin typeface="宋体" panose="02010600030101010101" pitchFamily="2" charset="-122"/>
                <a:ea typeface="宋体" panose="02010600030101010101" pitchFamily="2" charset="-122"/>
              </a:rPr>
              <a:t>是排名或键值，按</a:t>
            </a:r>
            <a:r>
              <a:rPr lang="en-US" altLang="zh-CN" sz="2400" dirty="0">
                <a:latin typeface="宋体" panose="02010600030101010101" pitchFamily="2" charset="-122"/>
                <a:ea typeface="宋体" panose="02010600030101010101" pitchFamily="2" charset="-122"/>
              </a:rPr>
              <a:t>p</a:t>
            </a:r>
            <a:r>
              <a:rPr lang="zh-CN" altLang="en-US" sz="2400" dirty="0">
                <a:latin typeface="宋体" panose="02010600030101010101" pitchFamily="2" charset="-122"/>
                <a:ea typeface="宋体" panose="02010600030101010101" pitchFamily="2" charset="-122"/>
              </a:rPr>
              <a:t>把树分裂为两棵树</a:t>
            </a:r>
            <a:r>
              <a:rPr lang="en-US" altLang="zh-CN" sz="2400" dirty="0">
                <a:latin typeface="宋体" panose="02010600030101010101" pitchFamily="2" charset="-122"/>
                <a:ea typeface="宋体" panose="02010600030101010101" pitchFamily="2" charset="-122"/>
              </a:rPr>
              <a:t>L</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R</a:t>
            </a:r>
            <a:r>
              <a:rPr lang="zh-CN" altLang="en-US" sz="2400" dirty="0">
                <a:latin typeface="宋体" panose="02010600030101010101" pitchFamily="2" charset="-122"/>
                <a:ea typeface="宋体" panose="02010600030101010101" pitchFamily="2" charset="-122"/>
              </a:rPr>
              <a:t>。例如</a:t>
            </a:r>
            <a:r>
              <a:rPr lang="en-US" altLang="zh-CN" sz="2400" dirty="0">
                <a:latin typeface="宋体" panose="02010600030101010101" pitchFamily="2" charset="-122"/>
                <a:ea typeface="宋体" panose="02010600030101010101" pitchFamily="2" charset="-122"/>
              </a:rPr>
              <a:t>p</a:t>
            </a:r>
            <a:r>
              <a:rPr lang="zh-CN" altLang="en-US" sz="2400" dirty="0">
                <a:latin typeface="宋体" panose="02010600030101010101" pitchFamily="2" charset="-122"/>
                <a:ea typeface="宋体" panose="02010600030101010101" pitchFamily="2" charset="-122"/>
              </a:rPr>
              <a:t>是排名，把第</a:t>
            </a:r>
            <a:r>
              <a:rPr lang="en-US" altLang="zh-CN" sz="2400" dirty="0">
                <a:latin typeface="宋体" panose="02010600030101010101" pitchFamily="2" charset="-122"/>
                <a:ea typeface="宋体" panose="02010600030101010101" pitchFamily="2" charset="-122"/>
              </a:rPr>
              <a:t>p</a:t>
            </a:r>
            <a:r>
              <a:rPr lang="zh-CN" altLang="en-US" sz="2400" dirty="0">
                <a:latin typeface="宋体" panose="02010600030101010101" pitchFamily="2" charset="-122"/>
                <a:ea typeface="宋体" panose="02010600030101010101" pitchFamily="2" charset="-122"/>
              </a:rPr>
              <a:t>个结点</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旋到根，然后断开</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和右子树，以</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为根的是</a:t>
            </a:r>
            <a:r>
              <a:rPr lang="en-US" altLang="zh-CN" sz="2400" dirty="0">
                <a:latin typeface="宋体" panose="02010600030101010101" pitchFamily="2" charset="-122"/>
                <a:ea typeface="宋体" panose="02010600030101010101" pitchFamily="2" charset="-122"/>
              </a:rPr>
              <a:t>L</a:t>
            </a:r>
            <a:r>
              <a:rPr lang="zh-CN" altLang="en-US" sz="2400" dirty="0">
                <a:latin typeface="宋体" panose="02010600030101010101" pitchFamily="2" charset="-122"/>
                <a:ea typeface="宋体" panose="02010600030101010101" pitchFamily="2" charset="-122"/>
              </a:rPr>
              <a:t>，右子树是</a:t>
            </a:r>
            <a:r>
              <a:rPr lang="en-US" altLang="zh-CN" sz="2400" dirty="0">
                <a:latin typeface="宋体" panose="02010600030101010101" pitchFamily="2" charset="-122"/>
                <a:ea typeface="宋体" panose="02010600030101010101" pitchFamily="2" charset="-122"/>
              </a:rPr>
              <a:t>R</a:t>
            </a:r>
            <a:r>
              <a:rPr lang="zh-CN" altLang="en-US" sz="2400"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2846229836"/>
      </p:ext>
    </p:extLst>
  </p:cSld>
  <p:clrMapOvr>
    <a:masterClrMapping/>
  </p:clrMapOvr>
  <mc:AlternateContent xmlns:mc="http://schemas.openxmlformats.org/markup-compatibility/2006" xmlns:p14="http://schemas.microsoft.com/office/powerpoint/2010/main">
    <mc:Choice Requires="p14">
      <p:transition spd="slow" p14:dur="2000" advTm="20129"/>
    </mc:Choice>
    <mc:Fallback xmlns="">
      <p:transition spd="slow" advTm="20129"/>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标题 1"/>
          <p:cNvSpPr>
            <a:spLocks noGrp="1" noChangeArrowheads="1"/>
          </p:cNvSpPr>
          <p:nvPr>
            <p:ph type="title"/>
          </p:nvPr>
        </p:nvSpPr>
        <p:spPr>
          <a:xfrm>
            <a:off x="1055440" y="553824"/>
            <a:ext cx="5184775" cy="781050"/>
          </a:xfrm>
        </p:spPr>
        <p:txBody>
          <a:bodyPr/>
          <a:lstStyle/>
          <a:p>
            <a:pPr marL="571500" indent="-571500">
              <a:buFont typeface="Wingdings" panose="05000000000000000000" pitchFamily="2" charset="2"/>
              <a:buChar char="p"/>
            </a:pPr>
            <a:r>
              <a:rPr lang="en-US" altLang="zh-CN" sz="3600" dirty="0" smtClean="0">
                <a:solidFill>
                  <a:srgbClr val="FF0000"/>
                </a:solidFill>
              </a:rPr>
              <a:t>Splay</a:t>
            </a:r>
            <a:r>
              <a:rPr lang="zh-CN" altLang="en-US" sz="3600" dirty="0" smtClean="0">
                <a:solidFill>
                  <a:srgbClr val="FF0000"/>
                </a:solidFill>
              </a:rPr>
              <a:t>操作</a:t>
            </a:r>
            <a:endParaRPr lang="zh-CN" altLang="en-US" sz="3600" dirty="0">
              <a:solidFill>
                <a:srgbClr val="FF0000"/>
              </a:solidFill>
            </a:endParaRPr>
          </a:p>
        </p:txBody>
      </p:sp>
      <p:sp>
        <p:nvSpPr>
          <p:cNvPr id="89090" name="内容占位符 2"/>
          <p:cNvSpPr>
            <a:spLocks noGrp="1" noChangeArrowheads="1"/>
          </p:cNvSpPr>
          <p:nvPr>
            <p:ph idx="1"/>
          </p:nvPr>
        </p:nvSpPr>
        <p:spPr>
          <a:xfrm>
            <a:off x="1981200" y="1600200"/>
            <a:ext cx="8229600" cy="1397000"/>
          </a:xfrm>
        </p:spPr>
        <p:txBody>
          <a:bodyPr>
            <a:noAutofit/>
          </a:bodyPr>
          <a:lstStyle/>
          <a:p>
            <a:pPr marL="0" indent="0">
              <a:lnSpc>
                <a:spcPct val="130000"/>
              </a:lnSpc>
              <a:spcBef>
                <a:spcPts val="0"/>
              </a:spcBef>
              <a:buNone/>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）合并。</a:t>
            </a:r>
            <a:r>
              <a:rPr lang="en-US" altLang="zh-CN" sz="2400" dirty="0">
                <a:latin typeface="宋体" panose="02010600030101010101" pitchFamily="2" charset="-122"/>
                <a:ea typeface="宋体" panose="02010600030101010101" pitchFamily="2" charset="-122"/>
              </a:rPr>
              <a:t>Merge(L, R)</a:t>
            </a:r>
            <a:r>
              <a:rPr lang="zh-CN" altLang="en-US" sz="2400" dirty="0">
                <a:latin typeface="宋体" panose="02010600030101010101" pitchFamily="2" charset="-122"/>
                <a:ea typeface="宋体" panose="02010600030101010101" pitchFamily="2" charset="-122"/>
              </a:rPr>
              <a:t>，合并两棵树</a:t>
            </a:r>
            <a:r>
              <a:rPr lang="en-US" altLang="zh-CN" sz="2400" dirty="0">
                <a:latin typeface="宋体" panose="02010600030101010101" pitchFamily="2" charset="-122"/>
                <a:ea typeface="宋体" panose="02010600030101010101" pitchFamily="2" charset="-122"/>
              </a:rPr>
              <a:t>L</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R</a:t>
            </a:r>
            <a:r>
              <a:rPr lang="zh-CN" altLang="en-US" sz="2400" dirty="0">
                <a:latin typeface="宋体" panose="02010600030101010101" pitchFamily="2" charset="-122"/>
                <a:ea typeface="宋体" panose="02010600030101010101" pitchFamily="2" charset="-122"/>
              </a:rPr>
              <a:t>。缺省条件是</a:t>
            </a:r>
            <a:r>
              <a:rPr lang="en-US" altLang="zh-CN" sz="2400" dirty="0">
                <a:latin typeface="宋体" panose="02010600030101010101" pitchFamily="2" charset="-122"/>
                <a:ea typeface="宋体" panose="02010600030101010101" pitchFamily="2" charset="-122"/>
              </a:rPr>
              <a:t>L</a:t>
            </a:r>
            <a:r>
              <a:rPr lang="zh-CN" altLang="en-US" sz="2400" dirty="0">
                <a:latin typeface="宋体" panose="02010600030101010101" pitchFamily="2" charset="-122"/>
                <a:ea typeface="宋体" panose="02010600030101010101" pitchFamily="2" charset="-122"/>
              </a:rPr>
              <a:t>的所有结点比</a:t>
            </a:r>
            <a:r>
              <a:rPr lang="en-US" altLang="zh-CN" sz="2400" dirty="0">
                <a:latin typeface="宋体" panose="02010600030101010101" pitchFamily="2" charset="-122"/>
                <a:ea typeface="宋体" panose="02010600030101010101" pitchFamily="2" charset="-122"/>
              </a:rPr>
              <a:t>R</a:t>
            </a:r>
            <a:r>
              <a:rPr lang="zh-CN" altLang="en-US" sz="2400" dirty="0">
                <a:latin typeface="宋体" panose="02010600030101010101" pitchFamily="2" charset="-122"/>
                <a:ea typeface="宋体" panose="02010600030101010101" pitchFamily="2" charset="-122"/>
              </a:rPr>
              <a:t>小。首先把</a:t>
            </a:r>
            <a:r>
              <a:rPr lang="en-US" altLang="zh-CN" sz="2400" dirty="0">
                <a:latin typeface="宋体" panose="02010600030101010101" pitchFamily="2" charset="-122"/>
                <a:ea typeface="宋体" panose="02010600030101010101" pitchFamily="2" charset="-122"/>
              </a:rPr>
              <a:t>R</a:t>
            </a:r>
            <a:r>
              <a:rPr lang="zh-CN" altLang="en-US" sz="2400" dirty="0">
                <a:latin typeface="宋体" panose="02010600030101010101" pitchFamily="2" charset="-122"/>
                <a:ea typeface="宋体" panose="02010600030101010101" pitchFamily="2" charset="-122"/>
              </a:rPr>
              <a:t>的最小结点</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旋到根，此时</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没有左儿子，然后让</a:t>
            </a:r>
            <a:r>
              <a:rPr lang="en-US" altLang="zh-CN" sz="2400" dirty="0">
                <a:latin typeface="宋体" panose="02010600030101010101" pitchFamily="2" charset="-122"/>
                <a:ea typeface="宋体" panose="02010600030101010101" pitchFamily="2" charset="-122"/>
              </a:rPr>
              <a:t>L</a:t>
            </a:r>
            <a:r>
              <a:rPr lang="zh-CN" altLang="en-US" sz="2400" dirty="0">
                <a:latin typeface="宋体" panose="02010600030101010101" pitchFamily="2" charset="-122"/>
                <a:ea typeface="宋体" panose="02010600030101010101" pitchFamily="2" charset="-122"/>
              </a:rPr>
              <a:t>做</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的左儿子，就合并了两棵树。也可以把</a:t>
            </a:r>
            <a:r>
              <a:rPr lang="en-US" altLang="zh-CN" sz="2400" dirty="0">
                <a:latin typeface="宋体" panose="02010600030101010101" pitchFamily="2" charset="-122"/>
                <a:ea typeface="宋体" panose="02010600030101010101" pitchFamily="2" charset="-122"/>
              </a:rPr>
              <a:t>L</a:t>
            </a:r>
            <a:r>
              <a:rPr lang="zh-CN" altLang="en-US" sz="2400" dirty="0">
                <a:latin typeface="宋体" panose="02010600030101010101" pitchFamily="2" charset="-122"/>
                <a:ea typeface="宋体" panose="02010600030101010101" pitchFamily="2" charset="-122"/>
              </a:rPr>
              <a:t>的最大结点旋到根，后续操作类似。</a:t>
            </a:r>
          </a:p>
        </p:txBody>
      </p:sp>
    </p:spTree>
    <p:extLst>
      <p:ext uri="{BB962C8B-B14F-4D97-AF65-F5344CB8AC3E}">
        <p14:creationId xmlns:p14="http://schemas.microsoft.com/office/powerpoint/2010/main" val="2142084000"/>
      </p:ext>
    </p:extLst>
  </p:cSld>
  <p:clrMapOvr>
    <a:masterClrMapping/>
  </p:clrMapOvr>
  <mc:AlternateContent xmlns:mc="http://schemas.openxmlformats.org/markup-compatibility/2006" xmlns:p14="http://schemas.microsoft.com/office/powerpoint/2010/main">
    <mc:Choice Requires="p14">
      <p:transition spd="slow" p14:dur="2000" advTm="52081"/>
    </mc:Choice>
    <mc:Fallback xmlns="">
      <p:transition spd="slow" advTm="52081"/>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标题 1"/>
          <p:cNvSpPr>
            <a:spLocks noGrp="1" noChangeArrowheads="1"/>
          </p:cNvSpPr>
          <p:nvPr>
            <p:ph type="title"/>
          </p:nvPr>
        </p:nvSpPr>
        <p:spPr>
          <a:xfrm>
            <a:off x="1055440" y="553824"/>
            <a:ext cx="5184775" cy="781050"/>
          </a:xfrm>
        </p:spPr>
        <p:txBody>
          <a:bodyPr/>
          <a:lstStyle/>
          <a:p>
            <a:pPr marL="571500" indent="-571500">
              <a:buFont typeface="Wingdings" panose="05000000000000000000" pitchFamily="2" charset="2"/>
              <a:buChar char="p"/>
            </a:pPr>
            <a:r>
              <a:rPr lang="en-US" altLang="zh-CN" sz="3600" dirty="0" smtClean="0">
                <a:solidFill>
                  <a:srgbClr val="FF0000"/>
                </a:solidFill>
              </a:rPr>
              <a:t>Splay</a:t>
            </a:r>
            <a:r>
              <a:rPr lang="zh-CN" altLang="en-US" sz="3600" dirty="0" smtClean="0">
                <a:solidFill>
                  <a:srgbClr val="FF0000"/>
                </a:solidFill>
              </a:rPr>
              <a:t>操作</a:t>
            </a:r>
            <a:endParaRPr lang="zh-CN" altLang="en-US" sz="3600" dirty="0">
              <a:solidFill>
                <a:srgbClr val="FF0000"/>
              </a:solidFill>
            </a:endParaRPr>
          </a:p>
        </p:txBody>
      </p:sp>
      <p:sp>
        <p:nvSpPr>
          <p:cNvPr id="89090" name="内容占位符 2"/>
          <p:cNvSpPr>
            <a:spLocks noGrp="1" noChangeArrowheads="1"/>
          </p:cNvSpPr>
          <p:nvPr>
            <p:ph idx="1"/>
          </p:nvPr>
        </p:nvSpPr>
        <p:spPr>
          <a:xfrm>
            <a:off x="1981200" y="1600200"/>
            <a:ext cx="8229600" cy="1397000"/>
          </a:xfrm>
        </p:spPr>
        <p:txBody>
          <a:bodyPr>
            <a:noAutofit/>
          </a:bodyPr>
          <a:lstStyle/>
          <a:p>
            <a:pPr marL="0" indent="0">
              <a:lnSpc>
                <a:spcPct val="140000"/>
              </a:lnSpc>
              <a:spcBef>
                <a:spcPts val="0"/>
              </a:spcBef>
              <a:buNone/>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）插入结点</a:t>
            </a:r>
            <a:r>
              <a:rPr lang="en-US" altLang="zh-CN" sz="2400" dirty="0">
                <a:latin typeface="宋体" panose="02010600030101010101" pitchFamily="2" charset="-122"/>
                <a:ea typeface="宋体" panose="02010600030101010101" pitchFamily="2" charset="-122"/>
              </a:rPr>
              <a:t>Insert()</a:t>
            </a:r>
            <a:r>
              <a:rPr lang="zh-CN" altLang="en-US" sz="2400" dirty="0">
                <a:latin typeface="宋体" panose="02010600030101010101" pitchFamily="2" charset="-122"/>
                <a:ea typeface="宋体" panose="02010600030101010101" pitchFamily="2" charset="-122"/>
              </a:rPr>
              <a:t>，先把新结点按</a:t>
            </a:r>
            <a:r>
              <a:rPr lang="en-US" altLang="zh-CN" sz="2400" dirty="0">
                <a:latin typeface="宋体" panose="02010600030101010101" pitchFamily="2" charset="-122"/>
                <a:ea typeface="宋体" panose="02010600030101010101" pitchFamily="2" charset="-122"/>
              </a:rPr>
              <a:t>BST</a:t>
            </a:r>
            <a:r>
              <a:rPr lang="zh-CN" altLang="en-US" sz="2400" dirty="0">
                <a:latin typeface="宋体" panose="02010600030101010101" pitchFamily="2" charset="-122"/>
                <a:ea typeface="宋体" panose="02010600030101010101" pitchFamily="2" charset="-122"/>
              </a:rPr>
              <a:t>的规则插入到一个空的叶子结点上，然后旋到根。</a:t>
            </a:r>
          </a:p>
          <a:p>
            <a:pPr marL="0" indent="0">
              <a:lnSpc>
                <a:spcPct val="140000"/>
              </a:lnSpc>
              <a:spcBef>
                <a:spcPts val="0"/>
              </a:spcBef>
              <a:buNone/>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5</a:t>
            </a:r>
            <a:r>
              <a:rPr lang="zh-CN" altLang="en-US" sz="2400" dirty="0">
                <a:latin typeface="宋体" panose="02010600030101010101" pitchFamily="2" charset="-122"/>
                <a:ea typeface="宋体" panose="02010600030101010101" pitchFamily="2" charset="-122"/>
              </a:rPr>
              <a:t>）删除结点</a:t>
            </a:r>
            <a:r>
              <a:rPr lang="en-US" altLang="zh-CN" sz="2400" dirty="0">
                <a:latin typeface="宋体" panose="02010600030101010101" pitchFamily="2" charset="-122"/>
                <a:ea typeface="宋体" panose="02010600030101010101" pitchFamily="2" charset="-122"/>
              </a:rPr>
              <a:t>del()</a:t>
            </a:r>
            <a:r>
              <a:rPr lang="zh-CN" altLang="en-US" sz="2400" dirty="0">
                <a:latin typeface="宋体" panose="02010600030101010101" pitchFamily="2" charset="-122"/>
                <a:ea typeface="宋体" panose="02010600030101010101" pitchFamily="2" charset="-122"/>
              </a:rPr>
              <a:t>，把要删除的结点旋到根，删除它，然后合并它的左右儿子。</a:t>
            </a:r>
          </a:p>
        </p:txBody>
      </p:sp>
    </p:spTree>
    <p:extLst>
      <p:ext uri="{BB962C8B-B14F-4D97-AF65-F5344CB8AC3E}">
        <p14:creationId xmlns:p14="http://schemas.microsoft.com/office/powerpoint/2010/main" val="1220672644"/>
      </p:ext>
    </p:extLst>
  </p:cSld>
  <p:clrMapOvr>
    <a:masterClrMapping/>
  </p:clrMapOvr>
  <mc:AlternateContent xmlns:mc="http://schemas.openxmlformats.org/markup-compatibility/2006" xmlns:p14="http://schemas.microsoft.com/office/powerpoint/2010/main">
    <mc:Choice Requires="p14">
      <p:transition spd="slow" p14:dur="2000" advTm="45442"/>
    </mc:Choice>
    <mc:Fallback xmlns="">
      <p:transition spd="slow" advTm="45442"/>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1"/>
          <p:cNvSpPr>
            <a:spLocks noGrp="1" noChangeArrowheads="1"/>
          </p:cNvSpPr>
          <p:nvPr>
            <p:ph type="title"/>
          </p:nvPr>
        </p:nvSpPr>
        <p:spPr>
          <a:xfrm>
            <a:off x="1055440" y="620688"/>
            <a:ext cx="4548188" cy="633413"/>
          </a:xfrm>
        </p:spPr>
        <p:txBody>
          <a:bodyPr/>
          <a:lstStyle/>
          <a:p>
            <a:pPr marL="571500" indent="-571500">
              <a:buFont typeface="Wingdings" panose="05000000000000000000" pitchFamily="2" charset="2"/>
              <a:buChar char="p"/>
            </a:pPr>
            <a:r>
              <a:rPr lang="zh-CN" altLang="zh-CN" sz="3600" dirty="0">
                <a:solidFill>
                  <a:srgbClr val="FF0000"/>
                </a:solidFill>
              </a:rPr>
              <a:t>伸展树</a:t>
            </a:r>
            <a:r>
              <a:rPr lang="en-US" altLang="zh-CN" sz="3600" dirty="0">
                <a:solidFill>
                  <a:srgbClr val="FF0000"/>
                </a:solidFill>
              </a:rPr>
              <a:t>Splay</a:t>
            </a:r>
            <a:endParaRPr lang="zh-CN" altLang="en-US" sz="3600" dirty="0">
              <a:solidFill>
                <a:srgbClr val="FF0000"/>
              </a:solidFill>
            </a:endParaRPr>
          </a:p>
        </p:txBody>
      </p:sp>
      <p:sp>
        <p:nvSpPr>
          <p:cNvPr id="79874" name="内容占位符 2"/>
          <p:cNvSpPr>
            <a:spLocks noGrp="1" noChangeArrowheads="1"/>
          </p:cNvSpPr>
          <p:nvPr>
            <p:ph idx="1"/>
          </p:nvPr>
        </p:nvSpPr>
        <p:spPr/>
        <p:txBody>
          <a:bodyPr>
            <a:normAutofit/>
          </a:bodyPr>
          <a:lstStyle/>
          <a:p>
            <a:r>
              <a:rPr lang="en-US" altLang="zh-CN" sz="2400" dirty="0">
                <a:latin typeface="宋体" panose="02010600030101010101" pitchFamily="2" charset="-122"/>
                <a:ea typeface="宋体" panose="02010600030101010101" pitchFamily="2" charset="-122"/>
              </a:rPr>
              <a:t>Splay</a:t>
            </a:r>
            <a:r>
              <a:rPr lang="zh-CN" altLang="zh-CN" sz="2400" dirty="0">
                <a:latin typeface="宋体" panose="02010600030101010101" pitchFamily="2" charset="-122"/>
                <a:ea typeface="宋体" panose="02010600030101010101" pitchFamily="2" charset="-122"/>
              </a:rPr>
              <a:t>树是一种</a:t>
            </a:r>
            <a:r>
              <a:rPr lang="en-US" altLang="zh-CN" sz="2400" dirty="0">
                <a:latin typeface="宋体" panose="02010600030101010101" pitchFamily="2" charset="-122"/>
                <a:ea typeface="宋体" panose="02010600030101010101" pitchFamily="2" charset="-122"/>
              </a:rPr>
              <a:t>BST</a:t>
            </a:r>
            <a:r>
              <a:rPr lang="zh-CN" altLang="zh-CN" sz="2400" dirty="0">
                <a:latin typeface="宋体" panose="02010600030101010101" pitchFamily="2" charset="-122"/>
                <a:ea typeface="宋体" panose="02010600030101010101" pitchFamily="2" charset="-122"/>
              </a:rPr>
              <a:t>树，它的查找、插入、删除、分割、合并等操作，复杂度都是</a:t>
            </a:r>
            <a:r>
              <a:rPr lang="en-US" altLang="zh-CN" sz="2400" dirty="0">
                <a:latin typeface="宋体" panose="02010600030101010101" pitchFamily="2" charset="-122"/>
                <a:ea typeface="宋体" panose="02010600030101010101" pitchFamily="2" charset="-122"/>
              </a:rPr>
              <a:t>O(</a:t>
            </a:r>
            <a:r>
              <a:rPr lang="en-US" altLang="zh-CN" sz="2400" dirty="0" err="1">
                <a:latin typeface="宋体" panose="02010600030101010101" pitchFamily="2" charset="-122"/>
                <a:ea typeface="宋体" panose="02010600030101010101" pitchFamily="2" charset="-122"/>
              </a:rPr>
              <a:t>logn</a:t>
            </a:r>
            <a:r>
              <a:rPr lang="en-US" altLang="zh-CN" sz="2400" dirty="0">
                <a:latin typeface="宋体" panose="02010600030101010101" pitchFamily="2" charset="-122"/>
                <a:ea typeface="宋体" panose="02010600030101010101" pitchFamily="2" charset="-122"/>
              </a:rPr>
              <a:t>)</a:t>
            </a:r>
            <a:r>
              <a:rPr lang="zh-CN" altLang="zh-CN" sz="2400" dirty="0">
                <a:latin typeface="宋体" panose="02010600030101010101" pitchFamily="2" charset="-122"/>
                <a:ea typeface="宋体" panose="02010600030101010101" pitchFamily="2" charset="-122"/>
              </a:rPr>
              <a:t>的。</a:t>
            </a:r>
            <a:endParaRPr lang="en-US" altLang="zh-CN" sz="2400" dirty="0">
              <a:latin typeface="宋体" panose="02010600030101010101" pitchFamily="2" charset="-122"/>
              <a:ea typeface="宋体" panose="02010600030101010101" pitchFamily="2" charset="-122"/>
            </a:endParaRPr>
          </a:p>
          <a:p>
            <a:r>
              <a:rPr lang="zh-CN" altLang="zh-CN" sz="2400" dirty="0">
                <a:latin typeface="宋体" panose="02010600030101010101" pitchFamily="2" charset="-122"/>
                <a:ea typeface="宋体" panose="02010600030101010101" pitchFamily="2" charset="-122"/>
              </a:rPr>
              <a:t>最大的特点</a:t>
            </a:r>
            <a:r>
              <a:rPr lang="zh-CN" altLang="en-US" sz="2400" dirty="0">
                <a:latin typeface="宋体" panose="02010600030101010101" pitchFamily="2" charset="-122"/>
                <a:ea typeface="宋体" panose="02010600030101010101" pitchFamily="2" charset="-122"/>
              </a:rPr>
              <a:t>：</a:t>
            </a:r>
            <a:r>
              <a:rPr lang="zh-CN" altLang="zh-CN" sz="2400" dirty="0">
                <a:latin typeface="宋体" panose="02010600030101010101" pitchFamily="2" charset="-122"/>
                <a:ea typeface="宋体" panose="02010600030101010101" pitchFamily="2" charset="-122"/>
              </a:rPr>
              <a:t>可以把某个结点往上旋转到指定位置，特别是可以旋转到根的位置，成为新的根结点。</a:t>
            </a:r>
            <a:endParaRPr lang="en-US" altLang="zh-CN" sz="2400" dirty="0">
              <a:latin typeface="宋体" panose="02010600030101010101" pitchFamily="2" charset="-122"/>
              <a:ea typeface="宋体" panose="02010600030101010101" pitchFamily="2" charset="-122"/>
            </a:endParaRPr>
          </a:p>
          <a:p>
            <a:r>
              <a:rPr lang="zh-CN" altLang="zh-CN" sz="2400" dirty="0">
                <a:latin typeface="宋体" panose="02010600030101010101" pitchFamily="2" charset="-122"/>
                <a:ea typeface="宋体" panose="02010600030101010101" pitchFamily="2" charset="-122"/>
              </a:rPr>
              <a:t>一</a:t>
            </a:r>
            <a:r>
              <a:rPr lang="zh-CN" altLang="en-US" sz="2400" dirty="0">
                <a:latin typeface="宋体" panose="02010600030101010101" pitchFamily="2" charset="-122"/>
                <a:ea typeface="宋体" panose="02010600030101010101" pitchFamily="2" charset="-122"/>
              </a:rPr>
              <a:t>个</a:t>
            </a:r>
            <a:r>
              <a:rPr lang="zh-CN" altLang="zh-CN" sz="2400" dirty="0" smtClean="0">
                <a:latin typeface="宋体" panose="02010600030101010101" pitchFamily="2" charset="-122"/>
                <a:ea typeface="宋体" panose="02010600030101010101" pitchFamily="2" charset="-122"/>
              </a:rPr>
              <a:t>应用：</a:t>
            </a:r>
            <a:r>
              <a:rPr lang="zh-CN" altLang="zh-CN" sz="2400" dirty="0">
                <a:latin typeface="宋体" panose="02010600030101010101" pitchFamily="2" charset="-122"/>
                <a:ea typeface="宋体" panose="02010600030101010101" pitchFamily="2" charset="-122"/>
              </a:rPr>
              <a:t>如果需要经常查询和使用一个数，那么把它旋转到根结点，下次访问它，只需要查一次就找到了。</a:t>
            </a:r>
          </a:p>
          <a:p>
            <a:endParaRPr lang="zh-CN" altLang="en-US" sz="2400"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87111"/>
    </mc:Choice>
    <mc:Fallback xmlns="">
      <p:transition spd="slow" advTm="8711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1"/>
          <p:cNvSpPr>
            <a:spLocks noGrp="1" noChangeArrowheads="1"/>
          </p:cNvSpPr>
          <p:nvPr>
            <p:ph type="title"/>
          </p:nvPr>
        </p:nvSpPr>
        <p:spPr>
          <a:xfrm>
            <a:off x="983432" y="620688"/>
            <a:ext cx="6705600" cy="922337"/>
          </a:xfrm>
        </p:spPr>
        <p:txBody>
          <a:bodyPr/>
          <a:lstStyle/>
          <a:p>
            <a:r>
              <a:rPr lang="zh-CN" altLang="en-US" sz="3600" dirty="0">
                <a:solidFill>
                  <a:srgbClr val="0070C0"/>
                </a:solidFill>
              </a:rPr>
              <a:t>对比</a:t>
            </a:r>
            <a:r>
              <a:rPr lang="en-US" altLang="zh-CN" sz="3600" dirty="0">
                <a:solidFill>
                  <a:srgbClr val="0070C0"/>
                </a:solidFill>
              </a:rPr>
              <a:t>Splay</a:t>
            </a:r>
            <a:r>
              <a:rPr lang="zh-CN" altLang="en-US" sz="3600" dirty="0">
                <a:solidFill>
                  <a:srgbClr val="0070C0"/>
                </a:solidFill>
              </a:rPr>
              <a:t>和</a:t>
            </a:r>
            <a:r>
              <a:rPr lang="en-US" altLang="zh-CN" sz="3600" dirty="0" err="1">
                <a:solidFill>
                  <a:srgbClr val="0070C0"/>
                </a:solidFill>
              </a:rPr>
              <a:t>Treap</a:t>
            </a:r>
            <a:endParaRPr lang="zh-CN" altLang="en-US" sz="3600" dirty="0">
              <a:solidFill>
                <a:srgbClr val="0070C0"/>
              </a:solidFill>
            </a:endParaRPr>
          </a:p>
        </p:txBody>
      </p:sp>
      <p:sp>
        <p:nvSpPr>
          <p:cNvPr id="80898" name="内容占位符 2"/>
          <p:cNvSpPr>
            <a:spLocks noGrp="1" noChangeArrowheads="1"/>
          </p:cNvSpPr>
          <p:nvPr>
            <p:ph idx="1"/>
          </p:nvPr>
        </p:nvSpPr>
        <p:spPr/>
        <p:txBody>
          <a:bodyPr/>
          <a:lstStyle/>
          <a:p>
            <a:pPr marL="0" indent="0">
              <a:buNone/>
            </a:pPr>
            <a:r>
              <a:rPr lang="zh-CN" altLang="zh-CN"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1</a:t>
            </a:r>
            <a:r>
              <a:rPr lang="zh-CN" altLang="zh-CN"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Splay</a:t>
            </a:r>
            <a:r>
              <a:rPr lang="zh-CN" altLang="zh-CN" dirty="0" smtClean="0">
                <a:latin typeface="宋体" panose="02010600030101010101" pitchFamily="2" charset="-122"/>
                <a:ea typeface="宋体" panose="02010600030101010101" pitchFamily="2" charset="-122"/>
              </a:rPr>
              <a:t>树允许把任意结点旋转到根，而</a:t>
            </a:r>
            <a:r>
              <a:rPr lang="en-US" altLang="zh-CN" dirty="0" err="1" smtClean="0">
                <a:latin typeface="宋体" panose="02010600030101010101" pitchFamily="2" charset="-122"/>
                <a:ea typeface="宋体" panose="02010600030101010101" pitchFamily="2" charset="-122"/>
              </a:rPr>
              <a:t>Treap</a:t>
            </a:r>
            <a:r>
              <a:rPr lang="zh-CN" altLang="zh-CN" dirty="0" smtClean="0">
                <a:latin typeface="宋体" panose="02010600030101010101" pitchFamily="2" charset="-122"/>
                <a:ea typeface="宋体" panose="02010600030101010101" pitchFamily="2" charset="-122"/>
              </a:rPr>
              <a:t>不能，因为它的形态是固定的。</a:t>
            </a:r>
            <a:endParaRPr lang="en-US" altLang="zh-CN" dirty="0" smtClean="0">
              <a:latin typeface="宋体" panose="02010600030101010101" pitchFamily="2" charset="-122"/>
              <a:ea typeface="宋体" panose="02010600030101010101" pitchFamily="2" charset="-122"/>
            </a:endParaRPr>
          </a:p>
          <a:p>
            <a:pPr marL="0" indent="0">
              <a:buNone/>
            </a:pPr>
            <a:r>
              <a:rPr lang="zh-CN" altLang="zh-CN"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2</a:t>
            </a:r>
            <a:r>
              <a:rPr lang="zh-CN" altLang="zh-CN" dirty="0" smtClean="0">
                <a:latin typeface="宋体" panose="02010600030101010101" pitchFamily="2" charset="-122"/>
                <a:ea typeface="宋体" panose="02010600030101010101" pitchFamily="2" charset="-122"/>
              </a:rPr>
              <a:t>）需要分裂和合并时，</a:t>
            </a:r>
            <a:r>
              <a:rPr lang="en-US" altLang="zh-CN" dirty="0" smtClean="0">
                <a:latin typeface="宋体" panose="02010600030101010101" pitchFamily="2" charset="-122"/>
                <a:ea typeface="宋体" panose="02010600030101010101" pitchFamily="2" charset="-122"/>
              </a:rPr>
              <a:t>Splay</a:t>
            </a:r>
            <a:r>
              <a:rPr lang="zh-CN" altLang="zh-CN" dirty="0" smtClean="0">
                <a:latin typeface="宋体" panose="02010600030101010101" pitchFamily="2" charset="-122"/>
                <a:ea typeface="宋体" panose="02010600030101010101" pitchFamily="2" charset="-122"/>
              </a:rPr>
              <a:t>树的操作非常简便。</a:t>
            </a:r>
          </a:p>
          <a:p>
            <a:pPr marL="0" indent="0">
              <a:buNone/>
            </a:pPr>
            <a:endParaRPr lang="zh-CN" altLang="en-US" dirty="0" smtClean="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27249"/>
    </mc:Choice>
    <mc:Fallback xmlns="">
      <p:transition spd="slow" advTm="27249"/>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1"/>
          <p:cNvSpPr>
            <a:spLocks noGrp="1" noChangeArrowheads="1"/>
          </p:cNvSpPr>
          <p:nvPr>
            <p:ph type="title"/>
          </p:nvPr>
        </p:nvSpPr>
        <p:spPr>
          <a:xfrm>
            <a:off x="983432" y="620688"/>
            <a:ext cx="6705600" cy="922337"/>
          </a:xfrm>
        </p:spPr>
        <p:txBody>
          <a:bodyPr/>
          <a:lstStyle/>
          <a:p>
            <a:r>
              <a:rPr lang="zh-CN" altLang="en-US" sz="3600" dirty="0">
                <a:solidFill>
                  <a:srgbClr val="0070C0"/>
                </a:solidFill>
              </a:rPr>
              <a:t>对比</a:t>
            </a:r>
            <a:r>
              <a:rPr lang="en-US" altLang="zh-CN" sz="3600" dirty="0">
                <a:solidFill>
                  <a:srgbClr val="0070C0"/>
                </a:solidFill>
              </a:rPr>
              <a:t>Splay</a:t>
            </a:r>
            <a:r>
              <a:rPr lang="zh-CN" altLang="en-US" sz="3600" dirty="0" smtClean="0">
                <a:solidFill>
                  <a:srgbClr val="0070C0"/>
                </a:solidFill>
              </a:rPr>
              <a:t>和</a:t>
            </a:r>
            <a:r>
              <a:rPr lang="en-US" altLang="zh-CN" sz="3600" dirty="0" smtClean="0">
                <a:solidFill>
                  <a:srgbClr val="0070C0"/>
                </a:solidFill>
              </a:rPr>
              <a:t>FHQ </a:t>
            </a:r>
            <a:r>
              <a:rPr lang="en-US" altLang="zh-CN" sz="3600" dirty="0" err="1" smtClean="0">
                <a:solidFill>
                  <a:srgbClr val="0070C0"/>
                </a:solidFill>
              </a:rPr>
              <a:t>Treap</a:t>
            </a:r>
            <a:endParaRPr lang="zh-CN" altLang="en-US" sz="3600" dirty="0">
              <a:solidFill>
                <a:srgbClr val="0070C0"/>
              </a:solidFill>
            </a:endParaRPr>
          </a:p>
        </p:txBody>
      </p:sp>
      <p:sp>
        <p:nvSpPr>
          <p:cNvPr id="80898" name="内容占位符 2"/>
          <p:cNvSpPr>
            <a:spLocks noGrp="1" noChangeArrowheads="1"/>
          </p:cNvSpPr>
          <p:nvPr>
            <p:ph idx="1"/>
          </p:nvPr>
        </p:nvSpPr>
        <p:spPr>
          <a:xfrm>
            <a:off x="838200" y="1628800"/>
            <a:ext cx="10515600" cy="4548163"/>
          </a:xfrm>
        </p:spPr>
        <p:txBody>
          <a:bodyPr>
            <a:noAutofit/>
          </a:bodyPr>
          <a:lstStyle/>
          <a:p>
            <a:pPr marL="0" indent="0">
              <a:lnSpc>
                <a:spcPct val="120000"/>
              </a:lnSpc>
              <a:spcBef>
                <a:spcPts val="0"/>
              </a:spcBef>
              <a:buNone/>
            </a:pPr>
            <a:r>
              <a:rPr lang="en-US" altLang="zh-CN" sz="2400" dirty="0">
                <a:latin typeface="宋体" panose="02010600030101010101" pitchFamily="2" charset="-122"/>
                <a:ea typeface="宋体" panose="02010600030101010101" pitchFamily="2" charset="-122"/>
              </a:rPr>
              <a:t>FHQ</a:t>
            </a:r>
            <a:r>
              <a:rPr lang="zh-CN" altLang="en-US" sz="2400" dirty="0">
                <a:latin typeface="宋体" panose="02010600030101010101" pitchFamily="2" charset="-122"/>
                <a:ea typeface="宋体" panose="02010600030101010101" pitchFamily="2" charset="-122"/>
              </a:rPr>
              <a:t>和</a:t>
            </a:r>
            <a:r>
              <a:rPr lang="en-US" altLang="zh-CN" sz="2400" dirty="0" smtClean="0">
                <a:latin typeface="宋体" panose="02010600030101010101" pitchFamily="2" charset="-122"/>
                <a:ea typeface="宋体" panose="02010600030101010101" pitchFamily="2" charset="-122"/>
              </a:rPr>
              <a:t>Splay</a:t>
            </a:r>
            <a:r>
              <a:rPr lang="zh-CN" altLang="en-US" sz="2400" dirty="0">
                <a:latin typeface="宋体" panose="02010600030101010101" pitchFamily="2" charset="-122"/>
                <a:ea typeface="宋体" panose="02010600030101010101" pitchFamily="2" charset="-122"/>
              </a:rPr>
              <a:t>的相同之</a:t>
            </a:r>
            <a:r>
              <a:rPr lang="zh-CN" altLang="en-US" sz="2400" dirty="0" smtClean="0">
                <a:latin typeface="宋体" panose="02010600030101010101" pitchFamily="2" charset="-122"/>
                <a:ea typeface="宋体" panose="02010600030101010101" pitchFamily="2" charset="-122"/>
              </a:rPr>
              <a:t>处：都</a:t>
            </a:r>
            <a:r>
              <a:rPr lang="zh-CN" altLang="en-US" sz="2400" dirty="0">
                <a:latin typeface="宋体" panose="02010600030101010101" pitchFamily="2" charset="-122"/>
                <a:ea typeface="宋体" panose="02010600030101010101" pitchFamily="2" charset="-122"/>
              </a:rPr>
              <a:t>很适合做分裂、</a:t>
            </a:r>
            <a:r>
              <a:rPr lang="zh-CN" altLang="en-US" sz="2400" dirty="0" smtClean="0">
                <a:latin typeface="宋体" panose="02010600030101010101" pitchFamily="2" charset="-122"/>
                <a:ea typeface="宋体" panose="02010600030101010101" pitchFamily="2" charset="-122"/>
              </a:rPr>
              <a:t>合并。</a:t>
            </a:r>
            <a:endParaRPr lang="zh-CN" altLang="en-US" sz="2400" dirty="0">
              <a:latin typeface="宋体" panose="02010600030101010101" pitchFamily="2" charset="-122"/>
              <a:ea typeface="宋体" panose="02010600030101010101" pitchFamily="2" charset="-122"/>
            </a:endParaRPr>
          </a:p>
          <a:p>
            <a:pPr marL="0" indent="0">
              <a:lnSpc>
                <a:spcPct val="120000"/>
              </a:lnSpc>
              <a:spcBef>
                <a:spcPts val="0"/>
              </a:spcBef>
              <a:buNone/>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FHQ</a:t>
            </a:r>
            <a:r>
              <a:rPr lang="zh-CN" altLang="en-US" sz="2400" dirty="0">
                <a:latin typeface="宋体" panose="02010600030101010101" pitchFamily="2" charset="-122"/>
                <a:ea typeface="宋体" panose="02010600030101010101" pitchFamily="2" charset="-122"/>
              </a:rPr>
              <a:t>的基本操作是分裂和合并</a:t>
            </a:r>
            <a:r>
              <a:rPr lang="zh-CN" altLang="en-US" sz="2400" dirty="0" smtClean="0">
                <a:latin typeface="宋体" panose="02010600030101010101" pitchFamily="2" charset="-122"/>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a:p>
            <a:pPr marL="0" indent="0">
              <a:lnSpc>
                <a:spcPct val="120000"/>
              </a:lnSpc>
              <a:spcBef>
                <a:spcPts val="0"/>
              </a:spcBef>
              <a:buNone/>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Splay</a:t>
            </a:r>
            <a:r>
              <a:rPr lang="zh-CN" altLang="en-US" sz="2400" dirty="0">
                <a:latin typeface="宋体" panose="02010600030101010101" pitchFamily="2" charset="-122"/>
                <a:ea typeface="宋体" panose="02010600030101010101" pitchFamily="2" charset="-122"/>
              </a:rPr>
              <a:t>的基本操作是把某个结点通过旋转提升为根结点，即“提根”。分裂：先把</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旋转到根，然后分为两棵树</a:t>
            </a:r>
            <a:r>
              <a:rPr lang="en-US" altLang="zh-CN" sz="2400" dirty="0">
                <a:latin typeface="宋体" panose="02010600030101010101" pitchFamily="2" charset="-122"/>
                <a:ea typeface="宋体" panose="02010600030101010101" pitchFamily="2" charset="-122"/>
              </a:rPr>
              <a:t>L</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R</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L</a:t>
            </a:r>
            <a:r>
              <a:rPr lang="zh-CN" altLang="en-US" sz="2400" dirty="0">
                <a:latin typeface="宋体" panose="02010600030101010101" pitchFamily="2" charset="-122"/>
                <a:ea typeface="宋体" panose="02010600030101010101" pitchFamily="2" charset="-122"/>
              </a:rPr>
              <a:t>上结点的键值小于</a:t>
            </a:r>
            <a:r>
              <a:rPr lang="en-US" altLang="zh-CN" sz="2400" dirty="0">
                <a:latin typeface="宋体" panose="02010600030101010101" pitchFamily="2" charset="-122"/>
                <a:ea typeface="宋体" panose="02010600030101010101" pitchFamily="2" charset="-122"/>
              </a:rPr>
              <a:t>R</a:t>
            </a:r>
            <a:r>
              <a:rPr lang="zh-CN" altLang="en-US" sz="2400" dirty="0">
                <a:latin typeface="宋体" panose="02010600030101010101" pitchFamily="2" charset="-122"/>
                <a:ea typeface="宋体" panose="02010600030101010101" pitchFamily="2" charset="-122"/>
              </a:rPr>
              <a:t>上结点的键值</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marL="0" indent="0">
              <a:lnSpc>
                <a:spcPct val="120000"/>
              </a:lnSpc>
              <a:spcBef>
                <a:spcPts val="0"/>
              </a:spcBef>
              <a:buNone/>
            </a:pPr>
            <a:r>
              <a:rPr lang="zh-CN" altLang="en-US" sz="2400" dirty="0" smtClean="0">
                <a:latin typeface="宋体" panose="02010600030101010101" pitchFamily="2" charset="-122"/>
                <a:ea typeface="宋体" panose="02010600030101010101" pitchFamily="2" charset="-122"/>
              </a:rPr>
              <a:t>合并</a:t>
            </a:r>
            <a:r>
              <a:rPr lang="en-US" altLang="zh-CN" sz="2400" dirty="0">
                <a:latin typeface="宋体" panose="02010600030101010101" pitchFamily="2" charset="-122"/>
                <a:ea typeface="宋体" panose="02010600030101010101" pitchFamily="2" charset="-122"/>
              </a:rPr>
              <a:t>L</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R</a:t>
            </a:r>
            <a:r>
              <a:rPr lang="zh-CN" altLang="en-US" sz="2400" dirty="0">
                <a:latin typeface="宋体" panose="02010600030101010101" pitchFamily="2" charset="-122"/>
                <a:ea typeface="宋体" panose="02010600030101010101" pitchFamily="2" charset="-122"/>
              </a:rPr>
              <a:t>：把</a:t>
            </a:r>
            <a:r>
              <a:rPr lang="en-US" altLang="zh-CN" sz="2400" dirty="0">
                <a:latin typeface="宋体" panose="02010600030101010101" pitchFamily="2" charset="-122"/>
                <a:ea typeface="宋体" panose="02010600030101010101" pitchFamily="2" charset="-122"/>
              </a:rPr>
              <a:t>R</a:t>
            </a:r>
            <a:r>
              <a:rPr lang="zh-CN" altLang="en-US" sz="2400" dirty="0">
                <a:latin typeface="宋体" panose="02010600030101010101" pitchFamily="2" charset="-122"/>
                <a:ea typeface="宋体" panose="02010600030101010101" pitchFamily="2" charset="-122"/>
              </a:rPr>
              <a:t>的最小结点</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旋转到根，此时</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的左儿子为空，然后把</a:t>
            </a:r>
            <a:r>
              <a:rPr lang="en-US" altLang="zh-CN" sz="2400" dirty="0">
                <a:latin typeface="宋体" panose="02010600030101010101" pitchFamily="2" charset="-122"/>
                <a:ea typeface="宋体" panose="02010600030101010101" pitchFamily="2" charset="-122"/>
              </a:rPr>
              <a:t>L</a:t>
            </a:r>
            <a:r>
              <a:rPr lang="zh-CN" altLang="en-US" sz="2400" dirty="0">
                <a:latin typeface="宋体" panose="02010600030101010101" pitchFamily="2" charset="-122"/>
                <a:ea typeface="宋体" panose="02010600030101010101" pitchFamily="2" charset="-122"/>
              </a:rPr>
              <a:t>挂到</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的左儿子上</a:t>
            </a:r>
            <a:r>
              <a:rPr lang="zh-CN" altLang="en-US" sz="2400" dirty="0" smtClean="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056016616"/>
      </p:ext>
    </p:extLst>
  </p:cSld>
  <p:clrMapOvr>
    <a:masterClrMapping/>
  </p:clrMapOvr>
  <mc:AlternateContent xmlns:mc="http://schemas.openxmlformats.org/markup-compatibility/2006" xmlns:p14="http://schemas.microsoft.com/office/powerpoint/2010/main">
    <mc:Choice Requires="p14">
      <p:transition spd="slow" p14:dur="2000" advTm="44195"/>
    </mc:Choice>
    <mc:Fallback xmlns="">
      <p:transition spd="slow" advTm="44195"/>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内容占位符 2"/>
          <p:cNvSpPr>
            <a:spLocks noGrp="1" noChangeArrowheads="1"/>
          </p:cNvSpPr>
          <p:nvPr>
            <p:ph idx="1"/>
          </p:nvPr>
        </p:nvSpPr>
        <p:spPr>
          <a:xfrm>
            <a:off x="695400" y="1124744"/>
            <a:ext cx="10515600" cy="4548163"/>
          </a:xfrm>
        </p:spPr>
        <p:txBody>
          <a:bodyPr>
            <a:noAutofit/>
          </a:bodyPr>
          <a:lstStyle/>
          <a:p>
            <a:pPr marL="0" indent="0">
              <a:lnSpc>
                <a:spcPct val="120000"/>
              </a:lnSpc>
              <a:spcBef>
                <a:spcPts val="0"/>
              </a:spcBef>
              <a:buNone/>
            </a:pPr>
            <a:r>
              <a:rPr lang="en-US" altLang="zh-CN" sz="2400" dirty="0" smtClean="0">
                <a:latin typeface="宋体" panose="02010600030101010101" pitchFamily="2" charset="-122"/>
                <a:ea typeface="宋体" panose="02010600030101010101" pitchFamily="2" charset="-122"/>
              </a:rPr>
              <a:t>FHQ</a:t>
            </a:r>
            <a:r>
              <a:rPr lang="zh-CN" altLang="en-US" sz="2400" dirty="0">
                <a:latin typeface="宋体" panose="02010600030101010101" pitchFamily="2" charset="-122"/>
                <a:ea typeface="宋体" panose="02010600030101010101" pitchFamily="2" charset="-122"/>
              </a:rPr>
              <a:t>和</a:t>
            </a:r>
            <a:r>
              <a:rPr lang="en-US" altLang="zh-CN" sz="2400" dirty="0" smtClean="0">
                <a:latin typeface="宋体" panose="02010600030101010101" pitchFamily="2" charset="-122"/>
                <a:ea typeface="宋体" panose="02010600030101010101" pitchFamily="2" charset="-122"/>
              </a:rPr>
              <a:t>Splay</a:t>
            </a:r>
            <a:r>
              <a:rPr lang="zh-CN" altLang="en-US" sz="2400" dirty="0">
                <a:latin typeface="宋体" panose="02010600030101010101" pitchFamily="2" charset="-122"/>
                <a:ea typeface="宋体" panose="02010600030101010101" pitchFamily="2" charset="-122"/>
              </a:rPr>
              <a:t>的</a:t>
            </a:r>
            <a:r>
              <a:rPr lang="zh-CN" altLang="en-US" sz="2400" dirty="0" smtClean="0">
                <a:latin typeface="宋体" panose="02010600030101010101" pitchFamily="2" charset="-122"/>
                <a:ea typeface="宋体" panose="02010600030101010101" pitchFamily="2" charset="-122"/>
              </a:rPr>
              <a:t>不同：</a:t>
            </a:r>
            <a:endParaRPr lang="zh-CN" altLang="en-US" sz="2400" dirty="0">
              <a:latin typeface="宋体" panose="02010600030101010101" pitchFamily="2" charset="-122"/>
              <a:ea typeface="宋体" panose="02010600030101010101" pitchFamily="2" charset="-122"/>
            </a:endParaRPr>
          </a:p>
          <a:p>
            <a:pPr marL="0" indent="0">
              <a:lnSpc>
                <a:spcPct val="120000"/>
              </a:lnSpc>
              <a:spcBef>
                <a:spcPts val="0"/>
              </a:spcBef>
              <a:buNone/>
            </a:pPr>
            <a:r>
              <a:rPr lang="zh-CN" altLang="en-US" sz="2400" dirty="0" smtClean="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Splay</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FHQ </a:t>
            </a:r>
            <a:r>
              <a:rPr lang="en-US" altLang="zh-CN" sz="2400" dirty="0" err="1">
                <a:latin typeface="宋体" panose="02010600030101010101" pitchFamily="2" charset="-122"/>
                <a:ea typeface="宋体" panose="02010600030101010101" pitchFamily="2" charset="-122"/>
              </a:rPr>
              <a:t>Treap</a:t>
            </a:r>
            <a:r>
              <a:rPr lang="zh-CN" altLang="en-US" sz="2400" dirty="0">
                <a:latin typeface="宋体" panose="02010600030101010101" pitchFamily="2" charset="-122"/>
                <a:ea typeface="宋体" panose="02010600030101010101" pitchFamily="2" charset="-122"/>
              </a:rPr>
              <a:t>的效率和维护</a:t>
            </a:r>
            <a:r>
              <a:rPr lang="en-US" altLang="zh-CN" sz="2400" dirty="0">
                <a:latin typeface="宋体" panose="02010600030101010101" pitchFamily="2" charset="-122"/>
                <a:ea typeface="宋体" panose="02010600030101010101" pitchFamily="2" charset="-122"/>
              </a:rPr>
              <a:t>BST</a:t>
            </a:r>
            <a:r>
              <a:rPr lang="zh-CN" altLang="en-US" sz="2400" dirty="0">
                <a:latin typeface="宋体" panose="02010600030101010101" pitchFamily="2" charset="-122"/>
                <a:ea typeface="宋体" panose="02010600030101010101" pitchFamily="2" charset="-122"/>
              </a:rPr>
              <a:t>的平衡性有关，都是</a:t>
            </a:r>
            <a:r>
              <a:rPr lang="en-US" altLang="zh-CN" sz="2400" dirty="0">
                <a:latin typeface="宋体" panose="02010600030101010101" pitchFamily="2" charset="-122"/>
                <a:ea typeface="宋体" panose="02010600030101010101" pitchFamily="2" charset="-122"/>
              </a:rPr>
              <a:t>O(</a:t>
            </a:r>
            <a:r>
              <a:rPr lang="en-US" altLang="zh-CN" sz="2400" dirty="0" err="1">
                <a:latin typeface="宋体" panose="02010600030101010101" pitchFamily="2" charset="-122"/>
                <a:ea typeface="宋体" panose="02010600030101010101" pitchFamily="2" charset="-122"/>
              </a:rPr>
              <a:t>logn</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的。</a:t>
            </a:r>
            <a:r>
              <a:rPr lang="en-US" altLang="zh-CN" sz="2400" dirty="0" err="1">
                <a:latin typeface="宋体" panose="02010600030101010101" pitchFamily="2" charset="-122"/>
                <a:ea typeface="宋体" panose="02010600030101010101" pitchFamily="2" charset="-122"/>
              </a:rPr>
              <a:t>Treap</a:t>
            </a:r>
            <a:r>
              <a:rPr lang="zh-CN" altLang="en-US" sz="2400" dirty="0">
                <a:latin typeface="宋体" panose="02010600030101010101" pitchFamily="2" charset="-122"/>
                <a:ea typeface="宋体" panose="02010600030101010101" pitchFamily="2" charset="-122"/>
              </a:rPr>
              <a:t>给结点随机分配优先级来实现平衡性，在概率期望上是</a:t>
            </a:r>
            <a:r>
              <a:rPr lang="en-US" altLang="zh-CN" sz="2400" dirty="0">
                <a:latin typeface="宋体" panose="02010600030101010101" pitchFamily="2" charset="-122"/>
                <a:ea typeface="宋体" panose="02010600030101010101" pitchFamily="2" charset="-122"/>
              </a:rPr>
              <a:t>O(</a:t>
            </a:r>
            <a:r>
              <a:rPr lang="en-US" altLang="zh-CN" sz="2400" dirty="0" err="1">
                <a:latin typeface="宋体" panose="02010600030101010101" pitchFamily="2" charset="-122"/>
                <a:ea typeface="宋体" panose="02010600030101010101" pitchFamily="2" charset="-122"/>
              </a:rPr>
              <a:t>logn</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的；</a:t>
            </a:r>
            <a:r>
              <a:rPr lang="en-US" altLang="zh-CN" sz="2400" dirty="0">
                <a:latin typeface="宋体" panose="02010600030101010101" pitchFamily="2" charset="-122"/>
                <a:ea typeface="宋体" panose="02010600030101010101" pitchFamily="2" charset="-122"/>
              </a:rPr>
              <a:t>Splay</a:t>
            </a:r>
            <a:r>
              <a:rPr lang="zh-CN" altLang="en-US" sz="2400" dirty="0">
                <a:latin typeface="宋体" panose="02010600030101010101" pitchFamily="2" charset="-122"/>
                <a:ea typeface="宋体" panose="02010600030101010101" pitchFamily="2" charset="-122"/>
              </a:rPr>
              <a:t>在旋转过程中隐含地达到了平衡</a:t>
            </a:r>
            <a:r>
              <a:rPr lang="zh-CN" altLang="en-US" sz="2400" dirty="0" smtClean="0">
                <a:latin typeface="宋体" panose="02010600030101010101" pitchFamily="2" charset="-122"/>
                <a:ea typeface="宋体" panose="02010600030101010101" pitchFamily="2" charset="-122"/>
              </a:rPr>
              <a:t>，性能</a:t>
            </a:r>
            <a:r>
              <a:rPr lang="zh-CN" altLang="en-US" sz="2400" dirty="0">
                <a:latin typeface="宋体" panose="02010600030101010101" pitchFamily="2" charset="-122"/>
                <a:ea typeface="宋体" panose="02010600030101010101" pitchFamily="2" charset="-122"/>
              </a:rPr>
              <a:t>也是</a:t>
            </a:r>
            <a:r>
              <a:rPr lang="en-US" altLang="zh-CN" sz="2400" dirty="0">
                <a:latin typeface="宋体" panose="02010600030101010101" pitchFamily="2" charset="-122"/>
                <a:ea typeface="宋体" panose="02010600030101010101" pitchFamily="2" charset="-122"/>
              </a:rPr>
              <a:t>O(</a:t>
            </a:r>
            <a:r>
              <a:rPr lang="en-US" altLang="zh-CN" sz="2400" dirty="0" err="1">
                <a:latin typeface="宋体" panose="02010600030101010101" pitchFamily="2" charset="-122"/>
                <a:ea typeface="宋体" panose="02010600030101010101" pitchFamily="2" charset="-122"/>
              </a:rPr>
              <a:t>logn</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的。</a:t>
            </a:r>
          </a:p>
          <a:p>
            <a:pPr marL="0" indent="0">
              <a:lnSpc>
                <a:spcPct val="120000"/>
              </a:lnSpc>
              <a:spcBef>
                <a:spcPts val="0"/>
              </a:spcBef>
              <a:buNone/>
            </a:pPr>
            <a:r>
              <a:rPr lang="zh-CN" altLang="en-US" sz="2400" dirty="0" smtClean="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）有些场合必须使用</a:t>
            </a:r>
            <a:r>
              <a:rPr lang="en-US" altLang="zh-CN" sz="2400" dirty="0">
                <a:latin typeface="宋体" panose="02010600030101010101" pitchFamily="2" charset="-122"/>
                <a:ea typeface="宋体" panose="02010600030101010101" pitchFamily="2" charset="-122"/>
              </a:rPr>
              <a:t>Splay</a:t>
            </a:r>
            <a:r>
              <a:rPr lang="zh-CN" altLang="en-US" sz="2400" dirty="0">
                <a:latin typeface="宋体" panose="02010600030101010101" pitchFamily="2" charset="-122"/>
                <a:ea typeface="宋体" panose="02010600030101010101" pitchFamily="2" charset="-122"/>
              </a:rPr>
              <a:t>，例如动态树</a:t>
            </a:r>
            <a:r>
              <a:rPr lang="en-US" altLang="zh-CN" sz="2400" dirty="0">
                <a:latin typeface="宋体" panose="02010600030101010101" pitchFamily="2" charset="-122"/>
                <a:ea typeface="宋体" panose="02010600030101010101" pitchFamily="2" charset="-122"/>
              </a:rPr>
              <a:t>LCT</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link cut </a:t>
            </a:r>
            <a:r>
              <a:rPr lang="en-US" altLang="zh-CN" sz="2400" dirty="0" smtClean="0">
                <a:latin typeface="宋体" panose="02010600030101010101" pitchFamily="2" charset="-122"/>
                <a:ea typeface="宋体" panose="02010600030101010101" pitchFamily="2" charset="-122"/>
              </a:rPr>
              <a:t>tree</a:t>
            </a:r>
            <a:r>
              <a:rPr lang="zh-CN" altLang="en-US" sz="2400" dirty="0" smtClean="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a:p>
            <a:pPr marL="0" indent="0">
              <a:lnSpc>
                <a:spcPct val="120000"/>
              </a:lnSpc>
              <a:spcBef>
                <a:spcPts val="0"/>
              </a:spcBef>
              <a:buNone/>
            </a:pPr>
            <a:r>
              <a:rPr lang="zh-CN" altLang="en-US" sz="2400" dirty="0" smtClean="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FHQ </a:t>
            </a:r>
            <a:r>
              <a:rPr lang="en-US" altLang="zh-CN" sz="2400" dirty="0" err="1">
                <a:latin typeface="宋体" panose="02010600030101010101" pitchFamily="2" charset="-122"/>
                <a:ea typeface="宋体" panose="02010600030101010101" pitchFamily="2" charset="-122"/>
              </a:rPr>
              <a:t>Treap</a:t>
            </a:r>
            <a:r>
              <a:rPr lang="zh-CN" altLang="en-US" sz="2400" dirty="0">
                <a:latin typeface="宋体" panose="02010600030101010101" pitchFamily="2" charset="-122"/>
                <a:ea typeface="宋体" panose="02010600030101010101" pitchFamily="2" charset="-122"/>
              </a:rPr>
              <a:t>能做可持久化，而</a:t>
            </a:r>
            <a:r>
              <a:rPr lang="en-US" altLang="zh-CN" sz="2400" dirty="0">
                <a:latin typeface="宋体" panose="02010600030101010101" pitchFamily="2" charset="-122"/>
                <a:ea typeface="宋体" panose="02010600030101010101" pitchFamily="2" charset="-122"/>
              </a:rPr>
              <a:t>Splay</a:t>
            </a:r>
            <a:r>
              <a:rPr lang="zh-CN" altLang="en-US" sz="2400" dirty="0">
                <a:latin typeface="宋体" panose="02010600030101010101" pitchFamily="2" charset="-122"/>
                <a:ea typeface="宋体" panose="02010600030101010101" pitchFamily="2" charset="-122"/>
              </a:rPr>
              <a:t>不适合做持久化。可持久化的关键是要用较小的空间来存储相邻时间点的两棵树的变化，避免空间爆炸。</a:t>
            </a:r>
            <a:r>
              <a:rPr lang="en-US" altLang="zh-CN" sz="2400" dirty="0">
                <a:latin typeface="宋体" panose="02010600030101010101" pitchFamily="2" charset="-122"/>
                <a:ea typeface="宋体" panose="02010600030101010101" pitchFamily="2" charset="-122"/>
              </a:rPr>
              <a:t>FHQ </a:t>
            </a:r>
            <a:r>
              <a:rPr lang="en-US" altLang="zh-CN" sz="2400" dirty="0" err="1">
                <a:latin typeface="宋体" panose="02010600030101010101" pitchFamily="2" charset="-122"/>
                <a:ea typeface="宋体" panose="02010600030101010101" pitchFamily="2" charset="-122"/>
              </a:rPr>
              <a:t>Treap</a:t>
            </a:r>
            <a:r>
              <a:rPr lang="zh-CN" altLang="en-US" sz="2400" dirty="0">
                <a:latin typeface="宋体" panose="02010600030101010101" pitchFamily="2" charset="-122"/>
                <a:ea typeface="宋体" panose="02010600030101010101" pitchFamily="2" charset="-122"/>
              </a:rPr>
              <a:t>是“无旋”的，相邻时间点的两棵树的形态差异较小。而</a:t>
            </a:r>
            <a:r>
              <a:rPr lang="en-US" altLang="zh-CN" sz="2400" dirty="0">
                <a:latin typeface="宋体" panose="02010600030101010101" pitchFamily="2" charset="-122"/>
                <a:ea typeface="宋体" panose="02010600030101010101" pitchFamily="2" charset="-122"/>
              </a:rPr>
              <a:t>Splay</a:t>
            </a:r>
            <a:r>
              <a:rPr lang="zh-CN" altLang="en-US" sz="2400" dirty="0">
                <a:latin typeface="宋体" panose="02010600030101010101" pitchFamily="2" charset="-122"/>
                <a:ea typeface="宋体" panose="02010600030101010101" pitchFamily="2" charset="-122"/>
              </a:rPr>
              <a:t>的基本操作是旋转，导致相邻时间点的两棵树差异很大。	</a:t>
            </a:r>
          </a:p>
        </p:txBody>
      </p:sp>
    </p:spTree>
    <p:extLst>
      <p:ext uri="{BB962C8B-B14F-4D97-AF65-F5344CB8AC3E}">
        <p14:creationId xmlns:p14="http://schemas.microsoft.com/office/powerpoint/2010/main" val="763702303"/>
      </p:ext>
    </p:extLst>
  </p:cSld>
  <p:clrMapOvr>
    <a:masterClrMapping/>
  </p:clrMapOvr>
  <mc:AlternateContent xmlns:mc="http://schemas.openxmlformats.org/markup-compatibility/2006" xmlns:p14="http://schemas.microsoft.com/office/powerpoint/2010/main">
    <mc:Choice Requires="p14">
      <p:transition spd="slow" p14:dur="2000" advTm="75521"/>
    </mc:Choice>
    <mc:Fallback xmlns="">
      <p:transition spd="slow" advTm="75521"/>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1"/>
          <p:cNvSpPr>
            <a:spLocks noGrp="1" noChangeArrowheads="1"/>
          </p:cNvSpPr>
          <p:nvPr>
            <p:ph type="title"/>
          </p:nvPr>
        </p:nvSpPr>
        <p:spPr/>
        <p:txBody>
          <a:bodyPr/>
          <a:lstStyle/>
          <a:p>
            <a:r>
              <a:rPr lang="en-US" altLang="zh-CN" sz="3200" dirty="0">
                <a:solidFill>
                  <a:srgbClr val="0070C0"/>
                </a:solidFill>
              </a:rPr>
              <a:t>Splay</a:t>
            </a:r>
            <a:r>
              <a:rPr lang="zh-CN" altLang="en-US" sz="3200" dirty="0">
                <a:solidFill>
                  <a:srgbClr val="0070C0"/>
                </a:solidFill>
              </a:rPr>
              <a:t>的核心：</a:t>
            </a:r>
            <a:r>
              <a:rPr lang="zh-CN" altLang="zh-CN" sz="3200" b="1" dirty="0">
                <a:solidFill>
                  <a:srgbClr val="0070C0"/>
                </a:solidFill>
              </a:rPr>
              <a:t>把结点旋转到根（</a:t>
            </a:r>
            <a:r>
              <a:rPr lang="zh-CN" altLang="zh-CN" sz="3200" b="1" dirty="0">
                <a:solidFill>
                  <a:srgbClr val="FF0000"/>
                </a:solidFill>
              </a:rPr>
              <a:t>提根</a:t>
            </a:r>
            <a:r>
              <a:rPr lang="zh-CN" altLang="zh-CN" sz="3200" b="1" dirty="0">
                <a:solidFill>
                  <a:srgbClr val="0070C0"/>
                </a:solidFill>
              </a:rPr>
              <a:t>）</a:t>
            </a:r>
            <a:endParaRPr lang="zh-CN" altLang="en-US" sz="3200" dirty="0">
              <a:solidFill>
                <a:srgbClr val="0070C0"/>
              </a:solidFill>
            </a:endParaRPr>
          </a:p>
        </p:txBody>
      </p:sp>
      <p:sp>
        <p:nvSpPr>
          <p:cNvPr id="3" name="内容占位符 2"/>
          <p:cNvSpPr>
            <a:spLocks noGrp="1"/>
          </p:cNvSpPr>
          <p:nvPr>
            <p:ph idx="1"/>
          </p:nvPr>
        </p:nvSpPr>
        <p:spPr>
          <a:xfrm>
            <a:off x="838200" y="1556792"/>
            <a:ext cx="10515600" cy="4351338"/>
          </a:xfrm>
        </p:spPr>
        <p:txBody>
          <a:bodyPr>
            <a:normAutofit/>
          </a:bodyPr>
          <a:lstStyle/>
          <a:p>
            <a:pPr marL="0" indent="0">
              <a:buNone/>
              <a:defRPr/>
            </a:pPr>
            <a:r>
              <a:rPr lang="zh-CN" altLang="en-US" sz="2400" dirty="0" smtClean="0">
                <a:solidFill>
                  <a:srgbClr val="FF0000"/>
                </a:solidFill>
                <a:latin typeface="宋体" panose="02010600030101010101" pitchFamily="2" charset="-122"/>
                <a:ea typeface="宋体" panose="02010600030101010101" pitchFamily="2" charset="-122"/>
              </a:rPr>
              <a:t>（</a:t>
            </a:r>
            <a:r>
              <a:rPr lang="en-US" altLang="zh-CN" sz="2400" dirty="0" smtClean="0">
                <a:solidFill>
                  <a:srgbClr val="FF0000"/>
                </a:solidFill>
                <a:latin typeface="宋体" panose="02010600030101010101" pitchFamily="2" charset="-122"/>
                <a:ea typeface="宋体" panose="02010600030101010101" pitchFamily="2" charset="-122"/>
              </a:rPr>
              <a:t>1</a:t>
            </a:r>
            <a:r>
              <a:rPr lang="zh-CN" altLang="en-US" sz="2400" dirty="0" smtClean="0">
                <a:solidFill>
                  <a:srgbClr val="FF0000"/>
                </a:solidFill>
                <a:latin typeface="宋体" panose="02010600030101010101" pitchFamily="2" charset="-122"/>
                <a:ea typeface="宋体" panose="02010600030101010101" pitchFamily="2" charset="-122"/>
              </a:rPr>
              <a:t>）单旋</a:t>
            </a:r>
            <a:endParaRPr lang="en-US" altLang="zh-CN" sz="2400" dirty="0" smtClean="0">
              <a:solidFill>
                <a:srgbClr val="FF0000"/>
              </a:solidFill>
              <a:latin typeface="宋体" panose="02010600030101010101" pitchFamily="2" charset="-122"/>
              <a:ea typeface="宋体" panose="02010600030101010101" pitchFamily="2" charset="-122"/>
            </a:endParaRPr>
          </a:p>
          <a:p>
            <a:pPr marL="0" indent="0">
              <a:buNone/>
              <a:defRPr/>
            </a:pPr>
            <a:r>
              <a:rPr lang="zh-CN" altLang="en-US" sz="2400" dirty="0" smtClean="0">
                <a:latin typeface="宋体" panose="02010600030101010101" pitchFamily="2" charset="-122"/>
                <a:ea typeface="宋体" panose="02010600030101010101" pitchFamily="2" charset="-122"/>
              </a:rPr>
              <a:t>做</a:t>
            </a:r>
            <a:r>
              <a:rPr lang="zh-CN" altLang="en-US" sz="2400" dirty="0">
                <a:latin typeface="宋体" panose="02010600030101010101" pitchFamily="2" charset="-122"/>
                <a:ea typeface="宋体" panose="02010600030101010101" pitchFamily="2" charset="-122"/>
              </a:rPr>
              <a:t>一次</a:t>
            </a:r>
            <a:r>
              <a:rPr lang="en-US" altLang="zh-CN" sz="2400" dirty="0">
                <a:latin typeface="宋体" panose="02010600030101010101" pitchFamily="2" charset="-122"/>
                <a:ea typeface="宋体" panose="02010600030101010101" pitchFamily="2" charset="-122"/>
              </a:rPr>
              <a:t>zig</a:t>
            </a:r>
            <a:r>
              <a:rPr lang="zh-CN" altLang="en-US" sz="2400" dirty="0">
                <a:latin typeface="宋体" panose="02010600030101010101" pitchFamily="2" charset="-122"/>
                <a:ea typeface="宋体" panose="02010600030101010101" pitchFamily="2" charset="-122"/>
              </a:rPr>
              <a:t>或</a:t>
            </a:r>
            <a:r>
              <a:rPr lang="en-US" altLang="zh-CN" sz="2400" dirty="0">
                <a:latin typeface="宋体" panose="02010600030101010101" pitchFamily="2" charset="-122"/>
                <a:ea typeface="宋体" panose="02010600030101010101" pitchFamily="2" charset="-122"/>
              </a:rPr>
              <a:t>zag</a:t>
            </a:r>
            <a:r>
              <a:rPr lang="zh-CN" altLang="en-US" sz="2400" dirty="0">
                <a:latin typeface="宋体" panose="02010600030101010101" pitchFamily="2" charset="-122"/>
                <a:ea typeface="宋体" panose="02010600030101010101" pitchFamily="2" charset="-122"/>
              </a:rPr>
              <a:t>。此时</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已经旋转上升到距离根只有一层的位置，父结点</a:t>
            </a:r>
            <a:r>
              <a:rPr lang="en-US" altLang="zh-CN" sz="2400" dirty="0">
                <a:latin typeface="宋体" panose="02010600030101010101" pitchFamily="2" charset="-122"/>
                <a:ea typeface="宋体" panose="02010600030101010101" pitchFamily="2" charset="-122"/>
              </a:rPr>
              <a:t>f</a:t>
            </a:r>
            <a:r>
              <a:rPr lang="zh-CN" altLang="en-US" sz="2400" dirty="0">
                <a:latin typeface="宋体" panose="02010600030101010101" pitchFamily="2" charset="-122"/>
                <a:ea typeface="宋体" panose="02010600030101010101" pitchFamily="2" charset="-122"/>
              </a:rPr>
              <a:t>就是根，只需要做一次单旋即可，和</a:t>
            </a:r>
            <a:r>
              <a:rPr lang="en-US" altLang="zh-CN" sz="2400" dirty="0" err="1">
                <a:latin typeface="宋体" panose="02010600030101010101" pitchFamily="2" charset="-122"/>
                <a:ea typeface="宋体" panose="02010600030101010101" pitchFamily="2" charset="-122"/>
              </a:rPr>
              <a:t>Treap</a:t>
            </a:r>
            <a:r>
              <a:rPr lang="zh-CN" altLang="en-US" sz="2400" dirty="0">
                <a:latin typeface="宋体" panose="02010600030101010101" pitchFamily="2" charset="-122"/>
                <a:ea typeface="宋体" panose="02010600030101010101" pitchFamily="2" charset="-122"/>
              </a:rPr>
              <a:t>树中的旋转法完全一样</a:t>
            </a:r>
          </a:p>
          <a:p>
            <a:pPr marL="0" indent="0">
              <a:buNone/>
              <a:defRPr/>
            </a:pPr>
            <a:endParaRPr lang="zh-CN" altLang="en-US" sz="2400" dirty="0">
              <a:latin typeface="宋体" panose="02010600030101010101" pitchFamily="2" charset="-122"/>
              <a:ea typeface="宋体" panose="02010600030101010101" pitchFamily="2" charset="-122"/>
            </a:endParaRPr>
          </a:p>
        </p:txBody>
      </p:sp>
      <p:pic>
        <p:nvPicPr>
          <p:cNvPr id="81945" name="Picture 25" descr="C:\Users\ECUST\AppData\Local\Temp\ksohtml9092\wps3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560" y="3429000"/>
            <a:ext cx="8560052" cy="16561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advTm="69416"/>
    </mc:Choice>
    <mc:Fallback xmlns="">
      <p:transition spd="slow" advTm="69416"/>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内容占位符 2"/>
          <p:cNvSpPr>
            <a:spLocks noGrp="1" noChangeArrowheads="1"/>
          </p:cNvSpPr>
          <p:nvPr>
            <p:ph idx="1"/>
          </p:nvPr>
        </p:nvSpPr>
        <p:spPr>
          <a:xfrm>
            <a:off x="1055440" y="620713"/>
            <a:ext cx="10369152" cy="1223962"/>
          </a:xfrm>
        </p:spPr>
        <p:txBody>
          <a:bodyPr>
            <a:normAutofit fontScale="92500" lnSpcReduction="20000"/>
          </a:bodyPr>
          <a:lstStyle/>
          <a:p>
            <a:pPr marL="0" indent="0">
              <a:lnSpc>
                <a:spcPct val="100000"/>
              </a:lnSpc>
              <a:spcBef>
                <a:spcPts val="0"/>
              </a:spcBef>
              <a:buNone/>
            </a:pPr>
            <a:r>
              <a:rPr lang="zh-CN" altLang="en-US" sz="2400" dirty="0" smtClean="0">
                <a:solidFill>
                  <a:srgbClr val="FF0000"/>
                </a:solidFill>
                <a:latin typeface="宋体" panose="02010600030101010101" pitchFamily="2" charset="-122"/>
                <a:ea typeface="宋体" panose="02010600030101010101" pitchFamily="2" charset="-122"/>
              </a:rPr>
              <a:t>（</a:t>
            </a:r>
            <a:r>
              <a:rPr lang="en-US" altLang="zh-CN" sz="2400" dirty="0" smtClean="0">
                <a:solidFill>
                  <a:srgbClr val="FF0000"/>
                </a:solidFill>
                <a:latin typeface="宋体" panose="02010600030101010101" pitchFamily="2" charset="-122"/>
                <a:ea typeface="宋体" panose="02010600030101010101" pitchFamily="2" charset="-122"/>
              </a:rPr>
              <a:t>2</a:t>
            </a:r>
            <a:r>
              <a:rPr lang="zh-CN" altLang="en-US" sz="2400" dirty="0" smtClean="0">
                <a:solidFill>
                  <a:srgbClr val="FF0000"/>
                </a:solidFill>
                <a:latin typeface="宋体" panose="02010600030101010101" pitchFamily="2" charset="-122"/>
                <a:ea typeface="宋体" panose="02010600030101010101" pitchFamily="2" charset="-122"/>
              </a:rPr>
              <a:t>）一</a:t>
            </a:r>
            <a:r>
              <a:rPr lang="zh-CN" altLang="en-US" sz="2400" dirty="0">
                <a:solidFill>
                  <a:srgbClr val="FF0000"/>
                </a:solidFill>
                <a:latin typeface="宋体" panose="02010600030101010101" pitchFamily="2" charset="-122"/>
                <a:ea typeface="宋体" panose="02010600030101010101" pitchFamily="2" charset="-122"/>
              </a:rPr>
              <a:t>字</a:t>
            </a:r>
            <a:r>
              <a:rPr lang="zh-CN" altLang="en-US" sz="2400" dirty="0" smtClean="0">
                <a:solidFill>
                  <a:srgbClr val="FF0000"/>
                </a:solidFill>
                <a:latin typeface="宋体" panose="02010600030101010101" pitchFamily="2" charset="-122"/>
                <a:ea typeface="宋体" panose="02010600030101010101" pitchFamily="2" charset="-122"/>
              </a:rPr>
              <a:t>旋</a:t>
            </a:r>
            <a:endParaRPr lang="en-US" altLang="zh-CN" sz="2400" dirty="0" smtClean="0">
              <a:latin typeface="宋体" panose="02010600030101010101" pitchFamily="2" charset="-122"/>
              <a:ea typeface="宋体" panose="02010600030101010101" pitchFamily="2" charset="-122"/>
            </a:endParaRPr>
          </a:p>
          <a:p>
            <a:pPr>
              <a:lnSpc>
                <a:spcPct val="100000"/>
              </a:lnSpc>
              <a:spcBef>
                <a:spcPts val="0"/>
              </a:spcBef>
            </a:pPr>
            <a:r>
              <a:rPr lang="zh-CN" altLang="en-US" sz="2400" dirty="0" smtClean="0">
                <a:latin typeface="宋体" panose="02010600030101010101" pitchFamily="2" charset="-122"/>
                <a:ea typeface="宋体" panose="02010600030101010101" pitchFamily="2" charset="-122"/>
              </a:rPr>
              <a:t>此时</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f</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g</a:t>
            </a:r>
            <a:r>
              <a:rPr lang="zh-CN" altLang="en-US" sz="2400" dirty="0">
                <a:latin typeface="宋体" panose="02010600030101010101" pitchFamily="2" charset="-122"/>
                <a:ea typeface="宋体" panose="02010600030101010101" pitchFamily="2" charset="-122"/>
              </a:rPr>
              <a:t>在一条线上，做双旋</a:t>
            </a:r>
            <a:r>
              <a:rPr lang="en-US" altLang="zh-CN" sz="2400" dirty="0">
                <a:latin typeface="宋体" panose="02010600030101010101" pitchFamily="2" charset="-122"/>
                <a:ea typeface="宋体" panose="02010600030101010101" pitchFamily="2" charset="-122"/>
              </a:rPr>
              <a:t>zig-zig</a:t>
            </a:r>
            <a:r>
              <a:rPr lang="zh-CN" altLang="en-US" sz="2400" dirty="0">
                <a:latin typeface="宋体" panose="02010600030101010101" pitchFamily="2" charset="-122"/>
                <a:ea typeface="宋体" panose="02010600030101010101" pitchFamily="2" charset="-122"/>
              </a:rPr>
              <a:t>或</a:t>
            </a:r>
            <a:r>
              <a:rPr lang="en-US" altLang="zh-CN" sz="2400" dirty="0">
                <a:latin typeface="宋体" panose="02010600030101010101" pitchFamily="2" charset="-122"/>
                <a:ea typeface="宋体" panose="02010600030101010101" pitchFamily="2" charset="-122"/>
              </a:rPr>
              <a:t>zag-zag</a:t>
            </a:r>
            <a:r>
              <a:rPr lang="zh-CN" altLang="en-US" sz="2400" dirty="0">
                <a:latin typeface="宋体" panose="02010600030101010101" pitchFamily="2" charset="-122"/>
                <a:ea typeface="宋体" panose="02010600030101010101" pitchFamily="2" charset="-122"/>
              </a:rPr>
              <a:t>。若</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是</a:t>
            </a:r>
            <a:r>
              <a:rPr lang="en-US" altLang="zh-CN" sz="2400" dirty="0">
                <a:latin typeface="宋体" panose="02010600030101010101" pitchFamily="2" charset="-122"/>
                <a:ea typeface="宋体" panose="02010600030101010101" pitchFamily="2" charset="-122"/>
              </a:rPr>
              <a:t>f</a:t>
            </a:r>
            <a:r>
              <a:rPr lang="zh-CN" altLang="en-US" sz="2400" dirty="0">
                <a:latin typeface="宋体" panose="02010600030101010101" pitchFamily="2" charset="-122"/>
                <a:ea typeface="宋体" panose="02010600030101010101" pitchFamily="2" charset="-122"/>
              </a:rPr>
              <a:t>的左儿子，</a:t>
            </a:r>
            <a:r>
              <a:rPr lang="en-US" altLang="zh-CN" sz="2400" dirty="0">
                <a:latin typeface="宋体" panose="02010600030101010101" pitchFamily="2" charset="-122"/>
                <a:ea typeface="宋体" panose="02010600030101010101" pitchFamily="2" charset="-122"/>
              </a:rPr>
              <a:t>f</a:t>
            </a:r>
            <a:r>
              <a:rPr lang="zh-CN" altLang="en-US" sz="2400" dirty="0">
                <a:latin typeface="宋体" panose="02010600030101010101" pitchFamily="2" charset="-122"/>
                <a:ea typeface="宋体" panose="02010600030101010101" pitchFamily="2" charset="-122"/>
              </a:rPr>
              <a:t>是</a:t>
            </a:r>
            <a:r>
              <a:rPr lang="en-US" altLang="zh-CN" sz="2400" dirty="0">
                <a:latin typeface="宋体" panose="02010600030101010101" pitchFamily="2" charset="-122"/>
                <a:ea typeface="宋体" panose="02010600030101010101" pitchFamily="2" charset="-122"/>
              </a:rPr>
              <a:t>g</a:t>
            </a:r>
            <a:r>
              <a:rPr lang="zh-CN" altLang="en-US" sz="2400" dirty="0">
                <a:latin typeface="宋体" panose="02010600030101010101" pitchFamily="2" charset="-122"/>
                <a:ea typeface="宋体" panose="02010600030101010101" pitchFamily="2" charset="-122"/>
              </a:rPr>
              <a:t>的左儿子，做两次</a:t>
            </a:r>
            <a:r>
              <a:rPr lang="en-US" altLang="zh-CN" sz="2400" dirty="0">
                <a:latin typeface="宋体" panose="02010600030101010101" pitchFamily="2" charset="-122"/>
                <a:ea typeface="宋体" panose="02010600030101010101" pitchFamily="2" charset="-122"/>
              </a:rPr>
              <a:t>zig</a:t>
            </a:r>
            <a:r>
              <a:rPr lang="zh-CN" altLang="en-US" sz="2400" dirty="0">
                <a:latin typeface="宋体" panose="02010600030101010101" pitchFamily="2" charset="-122"/>
                <a:ea typeface="宋体" panose="02010600030101010101" pitchFamily="2" charset="-122"/>
              </a:rPr>
              <a:t>；若都是右儿子，做两次</a:t>
            </a:r>
            <a:r>
              <a:rPr lang="en-US" altLang="zh-CN" sz="2400" dirty="0">
                <a:latin typeface="宋体" panose="02010600030101010101" pitchFamily="2" charset="-122"/>
                <a:ea typeface="宋体" panose="02010600030101010101" pitchFamily="2" charset="-122"/>
              </a:rPr>
              <a:t>zag</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a:lnSpc>
                <a:spcPct val="100000"/>
              </a:lnSpc>
              <a:spcBef>
                <a:spcPts val="0"/>
              </a:spcBef>
            </a:pPr>
            <a:r>
              <a:rPr lang="zh-CN" altLang="en-US" sz="2400" dirty="0">
                <a:latin typeface="宋体" panose="02010600030101010101" pitchFamily="2" charset="-122"/>
                <a:ea typeface="宋体" panose="02010600030101010101" pitchFamily="2" charset="-122"/>
              </a:rPr>
              <a:t>先旋</a:t>
            </a:r>
            <a:r>
              <a:rPr lang="en-US" altLang="zh-CN" sz="2400" dirty="0">
                <a:latin typeface="宋体" panose="02010600030101010101" pitchFamily="2" charset="-122"/>
                <a:ea typeface="宋体" panose="02010600030101010101" pitchFamily="2" charset="-122"/>
              </a:rPr>
              <a:t>f</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g</a:t>
            </a:r>
            <a:r>
              <a:rPr lang="zh-CN" altLang="en-US" sz="2400" dirty="0">
                <a:latin typeface="宋体" panose="02010600030101010101" pitchFamily="2" charset="-122"/>
                <a:ea typeface="宋体" panose="02010600030101010101" pitchFamily="2" charset="-122"/>
              </a:rPr>
              <a:t>，再旋</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，能减少二叉树的层数，从而改善</a:t>
            </a:r>
            <a:r>
              <a:rPr lang="en-US" altLang="zh-CN" sz="2400" dirty="0">
                <a:latin typeface="宋体" panose="02010600030101010101" pitchFamily="2" charset="-122"/>
                <a:ea typeface="宋体" panose="02010600030101010101" pitchFamily="2" charset="-122"/>
              </a:rPr>
              <a:t>BST</a:t>
            </a:r>
            <a:r>
              <a:rPr lang="zh-CN" altLang="en-US" sz="2400" dirty="0">
                <a:latin typeface="宋体" panose="02010600030101010101" pitchFamily="2" charset="-122"/>
                <a:ea typeface="宋体" panose="02010600030101010101" pitchFamily="2" charset="-122"/>
              </a:rPr>
              <a:t>的平衡性</a:t>
            </a:r>
          </a:p>
          <a:p>
            <a:pPr>
              <a:lnSpc>
                <a:spcPct val="100000"/>
              </a:lnSpc>
              <a:spcBef>
                <a:spcPts val="0"/>
              </a:spcBef>
            </a:pPr>
            <a:endParaRPr lang="zh-CN" altLang="en-US" sz="2400" dirty="0">
              <a:latin typeface="宋体" panose="02010600030101010101" pitchFamily="2" charset="-122"/>
              <a:ea typeface="宋体" panose="02010600030101010101" pitchFamily="2" charset="-122"/>
            </a:endParaRPr>
          </a:p>
        </p:txBody>
      </p:sp>
      <p:pic>
        <p:nvPicPr>
          <p:cNvPr id="82968" name="Picture 24" descr="C:\Users\ECUST\AppData\Local\Temp\ksohtml9092\wps3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544" y="2996952"/>
            <a:ext cx="8399013" cy="21602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advTm="80731"/>
    </mc:Choice>
    <mc:Fallback xmlns="">
      <p:transition spd="slow" advTm="8073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内容占位符 2"/>
          <p:cNvSpPr>
            <a:spLocks noGrp="1" noChangeArrowheads="1"/>
          </p:cNvSpPr>
          <p:nvPr>
            <p:ph idx="1"/>
          </p:nvPr>
        </p:nvSpPr>
        <p:spPr>
          <a:xfrm>
            <a:off x="1415480" y="548681"/>
            <a:ext cx="9793088" cy="1656184"/>
          </a:xfrm>
        </p:spPr>
        <p:txBody>
          <a:bodyPr>
            <a:noAutofit/>
          </a:bodyPr>
          <a:lstStyle/>
          <a:p>
            <a:pPr marL="0" indent="0">
              <a:lnSpc>
                <a:spcPct val="120000"/>
              </a:lnSpc>
              <a:spcBef>
                <a:spcPts val="0"/>
              </a:spcBef>
              <a:buNone/>
            </a:pPr>
            <a:r>
              <a:rPr lang="zh-CN" altLang="en-US" sz="2400" dirty="0" smtClean="0">
                <a:solidFill>
                  <a:srgbClr val="FF0000"/>
                </a:solidFill>
                <a:latin typeface="宋体" panose="02010600030101010101" pitchFamily="2" charset="-122"/>
                <a:ea typeface="宋体" panose="02010600030101010101" pitchFamily="2" charset="-122"/>
              </a:rPr>
              <a:t>（</a:t>
            </a:r>
            <a:r>
              <a:rPr lang="en-US" altLang="zh-CN" sz="2400" dirty="0" smtClean="0">
                <a:solidFill>
                  <a:srgbClr val="FF0000"/>
                </a:solidFill>
                <a:latin typeface="宋体" panose="02010600030101010101" pitchFamily="2" charset="-122"/>
                <a:ea typeface="宋体" panose="02010600030101010101" pitchFamily="2" charset="-122"/>
              </a:rPr>
              <a:t>3</a:t>
            </a:r>
            <a:r>
              <a:rPr lang="zh-CN" altLang="en-US" sz="2400" dirty="0" smtClean="0">
                <a:solidFill>
                  <a:srgbClr val="FF0000"/>
                </a:solidFill>
                <a:latin typeface="宋体" panose="02010600030101010101" pitchFamily="2" charset="-122"/>
                <a:ea typeface="宋体" panose="02010600030101010101" pitchFamily="2" charset="-122"/>
              </a:rPr>
              <a:t>）之</a:t>
            </a:r>
            <a:r>
              <a:rPr lang="zh-CN" altLang="en-US" sz="2400" dirty="0">
                <a:solidFill>
                  <a:srgbClr val="FF0000"/>
                </a:solidFill>
                <a:latin typeface="宋体" panose="02010600030101010101" pitchFamily="2" charset="-122"/>
                <a:ea typeface="宋体" panose="02010600030101010101" pitchFamily="2" charset="-122"/>
              </a:rPr>
              <a:t>字</a:t>
            </a:r>
            <a:r>
              <a:rPr lang="zh-CN" altLang="en-US" sz="2400" dirty="0" smtClean="0">
                <a:solidFill>
                  <a:srgbClr val="FF0000"/>
                </a:solidFill>
                <a:latin typeface="宋体" panose="02010600030101010101" pitchFamily="2" charset="-122"/>
                <a:ea typeface="宋体" panose="02010600030101010101" pitchFamily="2" charset="-122"/>
              </a:rPr>
              <a:t>旋</a:t>
            </a:r>
            <a:endParaRPr lang="en-US" altLang="zh-CN" sz="2400" dirty="0" smtClean="0">
              <a:solidFill>
                <a:srgbClr val="FF0000"/>
              </a:solidFill>
              <a:latin typeface="宋体" panose="02010600030101010101" pitchFamily="2" charset="-122"/>
              <a:ea typeface="宋体" panose="02010600030101010101" pitchFamily="2" charset="-122"/>
            </a:endParaRPr>
          </a:p>
          <a:p>
            <a:pPr>
              <a:lnSpc>
                <a:spcPct val="120000"/>
              </a:lnSpc>
              <a:spcBef>
                <a:spcPts val="0"/>
              </a:spcBef>
            </a:pPr>
            <a:r>
              <a:rPr lang="zh-CN" altLang="en-US" sz="2400" dirty="0" smtClean="0">
                <a:latin typeface="宋体" panose="02010600030101010101" pitchFamily="2" charset="-122"/>
                <a:ea typeface="宋体" panose="02010600030101010101" pitchFamily="2" charset="-122"/>
              </a:rPr>
              <a:t>此时</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f</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g</a:t>
            </a:r>
            <a:r>
              <a:rPr lang="zh-CN" altLang="en-US" sz="2400" dirty="0">
                <a:latin typeface="宋体" panose="02010600030101010101" pitchFamily="2" charset="-122"/>
                <a:ea typeface="宋体" panose="02010600030101010101" pitchFamily="2" charset="-122"/>
              </a:rPr>
              <a:t>不在一条线上，做双旋</a:t>
            </a:r>
            <a:r>
              <a:rPr lang="en-US" altLang="zh-CN" sz="2400" dirty="0">
                <a:latin typeface="宋体" panose="02010600030101010101" pitchFamily="2" charset="-122"/>
                <a:ea typeface="宋体" panose="02010600030101010101" pitchFamily="2" charset="-122"/>
              </a:rPr>
              <a:t>zig-zag</a:t>
            </a:r>
            <a:r>
              <a:rPr lang="zh-CN" altLang="en-US" sz="2400" dirty="0">
                <a:latin typeface="宋体" panose="02010600030101010101" pitchFamily="2" charset="-122"/>
                <a:ea typeface="宋体" panose="02010600030101010101" pitchFamily="2" charset="-122"/>
              </a:rPr>
              <a:t>或</a:t>
            </a:r>
            <a:r>
              <a:rPr lang="en-US" altLang="zh-CN" sz="2400" dirty="0">
                <a:latin typeface="宋体" panose="02010600030101010101" pitchFamily="2" charset="-122"/>
                <a:ea typeface="宋体" panose="02010600030101010101" pitchFamily="2" charset="-122"/>
              </a:rPr>
              <a:t>zag-zig</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a:lnSpc>
                <a:spcPct val="120000"/>
              </a:lnSpc>
              <a:spcBef>
                <a:spcPts val="0"/>
              </a:spcBef>
            </a:pPr>
            <a:r>
              <a:rPr lang="zh-CN" altLang="en-US" sz="2400" dirty="0" smtClean="0">
                <a:latin typeface="宋体" panose="02010600030101010101" pitchFamily="2" charset="-122"/>
                <a:ea typeface="宋体" panose="02010600030101010101" pitchFamily="2" charset="-122"/>
              </a:rPr>
              <a:t>若</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是</a:t>
            </a:r>
            <a:r>
              <a:rPr lang="en-US" altLang="zh-CN" sz="2400" dirty="0">
                <a:latin typeface="宋体" panose="02010600030101010101" pitchFamily="2" charset="-122"/>
                <a:ea typeface="宋体" panose="02010600030101010101" pitchFamily="2" charset="-122"/>
              </a:rPr>
              <a:t>f</a:t>
            </a:r>
            <a:r>
              <a:rPr lang="zh-CN" altLang="en-US" sz="2400" dirty="0">
                <a:latin typeface="宋体" panose="02010600030101010101" pitchFamily="2" charset="-122"/>
                <a:ea typeface="宋体" panose="02010600030101010101" pitchFamily="2" charset="-122"/>
              </a:rPr>
              <a:t>的左儿子，</a:t>
            </a:r>
            <a:r>
              <a:rPr lang="en-US" altLang="zh-CN" sz="2400" dirty="0">
                <a:latin typeface="宋体" panose="02010600030101010101" pitchFamily="2" charset="-122"/>
                <a:ea typeface="宋体" panose="02010600030101010101" pitchFamily="2" charset="-122"/>
              </a:rPr>
              <a:t>f</a:t>
            </a:r>
            <a:r>
              <a:rPr lang="zh-CN" altLang="en-US" sz="2400" dirty="0">
                <a:latin typeface="宋体" panose="02010600030101010101" pitchFamily="2" charset="-122"/>
                <a:ea typeface="宋体" panose="02010600030101010101" pitchFamily="2" charset="-122"/>
              </a:rPr>
              <a:t>是</a:t>
            </a:r>
            <a:r>
              <a:rPr lang="en-US" altLang="zh-CN" sz="2400" dirty="0">
                <a:latin typeface="宋体" panose="02010600030101010101" pitchFamily="2" charset="-122"/>
                <a:ea typeface="宋体" panose="02010600030101010101" pitchFamily="2" charset="-122"/>
              </a:rPr>
              <a:t>g</a:t>
            </a:r>
            <a:r>
              <a:rPr lang="zh-CN" altLang="en-US" sz="2400" dirty="0">
                <a:latin typeface="宋体" panose="02010600030101010101" pitchFamily="2" charset="-122"/>
                <a:ea typeface="宋体" panose="02010600030101010101" pitchFamily="2" charset="-122"/>
              </a:rPr>
              <a:t>的右儿子，先</a:t>
            </a:r>
            <a:r>
              <a:rPr lang="en-US" altLang="zh-CN" sz="2400" dirty="0">
                <a:latin typeface="宋体" panose="02010600030101010101" pitchFamily="2" charset="-122"/>
                <a:ea typeface="宋体" panose="02010600030101010101" pitchFamily="2" charset="-122"/>
              </a:rPr>
              <a:t>zig</a:t>
            </a:r>
            <a:r>
              <a:rPr lang="zh-CN" altLang="en-US" sz="2400" dirty="0">
                <a:latin typeface="宋体" panose="02010600030101010101" pitchFamily="2" charset="-122"/>
                <a:ea typeface="宋体" panose="02010600030101010101" pitchFamily="2" charset="-122"/>
              </a:rPr>
              <a:t>和做</a:t>
            </a:r>
            <a:r>
              <a:rPr lang="en-US" altLang="zh-CN" sz="2400" dirty="0">
                <a:latin typeface="宋体" panose="02010600030101010101" pitchFamily="2" charset="-122"/>
                <a:ea typeface="宋体" panose="02010600030101010101" pitchFamily="2" charset="-122"/>
              </a:rPr>
              <a:t>zag</a:t>
            </a:r>
            <a:r>
              <a:rPr lang="zh-CN" altLang="en-US" sz="2400" dirty="0">
                <a:latin typeface="宋体" panose="02010600030101010101" pitchFamily="2" charset="-122"/>
                <a:ea typeface="宋体" panose="02010600030101010101" pitchFamily="2" charset="-122"/>
              </a:rPr>
              <a:t>；否则先</a:t>
            </a:r>
            <a:r>
              <a:rPr lang="en-US" altLang="zh-CN" sz="2400" dirty="0">
                <a:latin typeface="宋体" panose="02010600030101010101" pitchFamily="2" charset="-122"/>
                <a:ea typeface="宋体" panose="02010600030101010101" pitchFamily="2" charset="-122"/>
              </a:rPr>
              <a:t>zag</a:t>
            </a:r>
            <a:r>
              <a:rPr lang="zh-CN" altLang="en-US" sz="2400" dirty="0">
                <a:latin typeface="宋体" panose="02010600030101010101" pitchFamily="2" charset="-122"/>
                <a:ea typeface="宋体" panose="02010600030101010101" pitchFamily="2" charset="-122"/>
              </a:rPr>
              <a:t>再</a:t>
            </a:r>
            <a:r>
              <a:rPr lang="en-US" altLang="zh-CN" sz="2400" dirty="0">
                <a:latin typeface="宋体" panose="02010600030101010101" pitchFamily="2" charset="-122"/>
                <a:ea typeface="宋体" panose="02010600030101010101" pitchFamily="2" charset="-122"/>
              </a:rPr>
              <a:t>zig</a:t>
            </a:r>
            <a:r>
              <a:rPr lang="zh-CN" altLang="en-US" sz="2400" dirty="0" smtClean="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p:txBody>
      </p:sp>
      <p:pic>
        <p:nvPicPr>
          <p:cNvPr id="83992" name="Picture 24" descr="C:\Users\ECUST\AppData\Local\Temp\ksohtml9092\wps3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472" y="2996952"/>
            <a:ext cx="9975003" cy="20162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advTm="109666"/>
    </mc:Choice>
    <mc:Fallback xmlns="">
      <p:transition spd="slow" advTm="109666"/>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标题 1"/>
          <p:cNvSpPr>
            <a:spLocks noGrp="1" noChangeArrowheads="1"/>
          </p:cNvSpPr>
          <p:nvPr>
            <p:ph type="title"/>
          </p:nvPr>
        </p:nvSpPr>
        <p:spPr>
          <a:xfrm>
            <a:off x="1415480" y="548680"/>
            <a:ext cx="4176712" cy="660400"/>
          </a:xfrm>
        </p:spPr>
        <p:txBody>
          <a:bodyPr>
            <a:normAutofit/>
          </a:bodyPr>
          <a:lstStyle/>
          <a:p>
            <a:r>
              <a:rPr lang="zh-CN" altLang="en-US" sz="3200" dirty="0" smtClean="0">
                <a:solidFill>
                  <a:srgbClr val="0070C0"/>
                </a:solidFill>
              </a:rPr>
              <a:t>旋转的复杂</a:t>
            </a:r>
            <a:r>
              <a:rPr lang="zh-CN" altLang="en-US" sz="3200" dirty="0">
                <a:solidFill>
                  <a:srgbClr val="0070C0"/>
                </a:solidFill>
              </a:rPr>
              <a:t>度</a:t>
            </a:r>
          </a:p>
        </p:txBody>
      </p:sp>
      <p:sp>
        <p:nvSpPr>
          <p:cNvPr id="84994" name="内容占位符 2"/>
          <p:cNvSpPr>
            <a:spLocks noGrp="1" noChangeArrowheads="1"/>
          </p:cNvSpPr>
          <p:nvPr>
            <p:ph idx="1"/>
          </p:nvPr>
        </p:nvSpPr>
        <p:spPr>
          <a:xfrm>
            <a:off x="1487488" y="1600201"/>
            <a:ext cx="9649072" cy="4525963"/>
          </a:xfrm>
        </p:spPr>
        <p:txBody>
          <a:bodyPr/>
          <a:lstStyle/>
          <a:p>
            <a:r>
              <a:rPr lang="zh-CN" altLang="zh-CN" sz="2800" dirty="0">
                <a:latin typeface="宋体" panose="02010600030101010101" pitchFamily="2" charset="-122"/>
                <a:ea typeface="宋体" panose="02010600030101010101" pitchFamily="2" charset="-122"/>
              </a:rPr>
              <a:t>旋转一次的时间是个常数</a:t>
            </a:r>
            <a:r>
              <a:rPr lang="zh-CN" altLang="en-US" sz="2800" dirty="0">
                <a:latin typeface="宋体" panose="02010600030101010101" pitchFamily="2" charset="-122"/>
                <a:ea typeface="宋体" panose="02010600030101010101" pitchFamily="2" charset="-122"/>
              </a:rPr>
              <a:t>。</a:t>
            </a:r>
            <a:endParaRPr lang="en-US" altLang="zh-CN" sz="2800" dirty="0">
              <a:latin typeface="宋体" panose="02010600030101010101" pitchFamily="2" charset="-122"/>
              <a:ea typeface="宋体" panose="02010600030101010101" pitchFamily="2" charset="-122"/>
            </a:endParaRPr>
          </a:p>
          <a:p>
            <a:r>
              <a:rPr lang="zh-CN" altLang="zh-CN" sz="2800" dirty="0">
                <a:latin typeface="宋体" panose="02010600030101010101" pitchFamily="2" charset="-122"/>
                <a:ea typeface="宋体" panose="02010600030101010101" pitchFamily="2" charset="-122"/>
              </a:rPr>
              <a:t>把</a:t>
            </a:r>
            <a:r>
              <a:rPr lang="en-US" altLang="zh-CN" sz="2800" i="1" dirty="0">
                <a:latin typeface="宋体" panose="02010600030101010101" pitchFamily="2" charset="-122"/>
                <a:ea typeface="宋体" panose="02010600030101010101" pitchFamily="2" charset="-122"/>
              </a:rPr>
              <a:t>x</a:t>
            </a:r>
            <a:r>
              <a:rPr lang="zh-CN" altLang="zh-CN" sz="2800" dirty="0">
                <a:latin typeface="宋体" panose="02010600030101010101" pitchFamily="2" charset="-122"/>
                <a:ea typeface="宋体" panose="02010600030101010101" pitchFamily="2" charset="-122"/>
              </a:rPr>
              <a:t>从所在的深度提到根，总复杂度是多少？</a:t>
            </a:r>
            <a:endParaRPr lang="en-US" altLang="zh-CN" sz="2800" dirty="0">
              <a:latin typeface="宋体" panose="02010600030101010101" pitchFamily="2" charset="-122"/>
              <a:ea typeface="宋体" panose="02010600030101010101" pitchFamily="2" charset="-122"/>
            </a:endParaRPr>
          </a:p>
          <a:p>
            <a:r>
              <a:rPr lang="zh-CN" altLang="zh-CN" sz="2800" dirty="0">
                <a:latin typeface="宋体" panose="02010600030101010101" pitchFamily="2" charset="-122"/>
                <a:ea typeface="宋体" panose="02010600030101010101" pitchFamily="2" charset="-122"/>
              </a:rPr>
              <a:t>如果是平衡二叉树，最深的结点深度是</a:t>
            </a:r>
            <a:r>
              <a:rPr lang="en-US" altLang="zh-CN" sz="2800" dirty="0">
                <a:latin typeface="宋体" panose="02010600030101010101" pitchFamily="2" charset="-122"/>
                <a:ea typeface="宋体" panose="02010600030101010101" pitchFamily="2" charset="-122"/>
              </a:rPr>
              <a:t>O(</a:t>
            </a:r>
            <a:r>
              <a:rPr lang="en-US" altLang="zh-CN" sz="2800" dirty="0" err="1">
                <a:latin typeface="宋体" panose="02010600030101010101" pitchFamily="2" charset="-122"/>
                <a:ea typeface="宋体" panose="02010600030101010101" pitchFamily="2" charset="-122"/>
              </a:rPr>
              <a:t>logn</a:t>
            </a:r>
            <a:r>
              <a:rPr lang="en-US" altLang="zh-CN" sz="2800" dirty="0">
                <a:latin typeface="宋体" panose="02010600030101010101" pitchFamily="2" charset="-122"/>
                <a:ea typeface="宋体" panose="02010600030101010101" pitchFamily="2" charset="-122"/>
              </a:rPr>
              <a:t>)</a:t>
            </a:r>
            <a:r>
              <a:rPr lang="zh-CN" altLang="zh-CN" sz="2800" dirty="0" smtClean="0">
                <a:latin typeface="宋体" panose="02010600030101010101" pitchFamily="2" charset="-122"/>
                <a:ea typeface="宋体" panose="02010600030101010101" pitchFamily="2" charset="-122"/>
              </a:rPr>
              <a:t>，</a:t>
            </a:r>
            <a:r>
              <a:rPr lang="zh-CN" altLang="en-US" sz="2800" dirty="0" smtClean="0">
                <a:latin typeface="宋体" panose="02010600030101010101" pitchFamily="2" charset="-122"/>
                <a:ea typeface="宋体" panose="02010600030101010101" pitchFamily="2" charset="-122"/>
              </a:rPr>
              <a:t>总</a:t>
            </a:r>
            <a:r>
              <a:rPr lang="zh-CN" altLang="zh-CN" sz="2800" dirty="0">
                <a:latin typeface="宋体" panose="02010600030101010101" pitchFamily="2" charset="-122"/>
                <a:ea typeface="宋体" panose="02010600030101010101" pitchFamily="2" charset="-122"/>
              </a:rPr>
              <a:t>复杂度就是</a:t>
            </a:r>
            <a:r>
              <a:rPr lang="en-US" altLang="zh-CN" sz="2800" dirty="0">
                <a:latin typeface="宋体" panose="02010600030101010101" pitchFamily="2" charset="-122"/>
                <a:ea typeface="宋体" panose="02010600030101010101" pitchFamily="2" charset="-122"/>
              </a:rPr>
              <a:t>O(</a:t>
            </a:r>
            <a:r>
              <a:rPr lang="en-US" altLang="zh-CN" sz="2800" dirty="0" err="1">
                <a:latin typeface="宋体" panose="02010600030101010101" pitchFamily="2" charset="-122"/>
                <a:ea typeface="宋体" panose="02010600030101010101" pitchFamily="2" charset="-122"/>
              </a:rPr>
              <a:t>logn</a:t>
            </a:r>
            <a:r>
              <a:rPr lang="en-US" altLang="zh-CN" sz="2800" dirty="0">
                <a:latin typeface="宋体" panose="02010600030101010101" pitchFamily="2" charset="-122"/>
                <a:ea typeface="宋体" panose="02010600030101010101" pitchFamily="2" charset="-122"/>
              </a:rPr>
              <a:t>)</a:t>
            </a:r>
            <a:r>
              <a:rPr lang="zh-CN" altLang="zh-CN" sz="2800" dirty="0">
                <a:latin typeface="宋体" panose="02010600030101010101" pitchFamily="2" charset="-122"/>
                <a:ea typeface="宋体" panose="02010600030101010101" pitchFamily="2" charset="-122"/>
              </a:rPr>
              <a:t>。</a:t>
            </a:r>
            <a:endParaRPr lang="en-US" altLang="zh-CN" sz="2800" dirty="0">
              <a:latin typeface="宋体" panose="02010600030101010101" pitchFamily="2" charset="-122"/>
              <a:ea typeface="宋体" panose="02010600030101010101" pitchFamily="2" charset="-122"/>
            </a:endParaRPr>
          </a:p>
          <a:p>
            <a:r>
              <a:rPr lang="zh-CN" altLang="zh-CN" sz="2800" dirty="0">
                <a:latin typeface="宋体" panose="02010600030101010101" pitchFamily="2" charset="-122"/>
                <a:ea typeface="宋体" panose="02010600030101010101" pitchFamily="2" charset="-122"/>
              </a:rPr>
              <a:t>在</a:t>
            </a:r>
            <a:r>
              <a:rPr lang="zh-CN" altLang="zh-CN" sz="2800" dirty="0">
                <a:solidFill>
                  <a:srgbClr val="FF0000"/>
                </a:solidFill>
                <a:latin typeface="宋体" panose="02010600030101010101" pitchFamily="2" charset="-122"/>
                <a:ea typeface="宋体" panose="02010600030101010101" pitchFamily="2" charset="-122"/>
              </a:rPr>
              <a:t>均摊</a:t>
            </a:r>
            <a:r>
              <a:rPr lang="zh-CN" altLang="zh-CN" sz="2800" dirty="0">
                <a:latin typeface="宋体" panose="02010600030101010101" pitchFamily="2" charset="-122"/>
                <a:ea typeface="宋体" panose="02010600030101010101" pitchFamily="2" charset="-122"/>
              </a:rPr>
              <a:t>意义上，可以把</a:t>
            </a:r>
            <a:r>
              <a:rPr lang="en-US" altLang="zh-CN" sz="2800" dirty="0">
                <a:latin typeface="宋体" panose="02010600030101010101" pitchFamily="2" charset="-122"/>
                <a:ea typeface="宋体" panose="02010600030101010101" pitchFamily="2" charset="-122"/>
              </a:rPr>
              <a:t>Splay</a:t>
            </a:r>
            <a:r>
              <a:rPr lang="zh-CN" altLang="zh-CN" sz="2800" dirty="0">
                <a:latin typeface="宋体" panose="02010600030101010101" pitchFamily="2" charset="-122"/>
                <a:ea typeface="宋体" panose="02010600030101010101" pitchFamily="2" charset="-122"/>
              </a:rPr>
              <a:t>提根操作的复杂度看成是</a:t>
            </a:r>
            <a:r>
              <a:rPr lang="en-US" altLang="zh-CN" sz="2800" dirty="0">
                <a:latin typeface="宋体" panose="02010600030101010101" pitchFamily="2" charset="-122"/>
                <a:ea typeface="宋体" panose="02010600030101010101" pitchFamily="2" charset="-122"/>
              </a:rPr>
              <a:t>O(</a:t>
            </a:r>
            <a:r>
              <a:rPr lang="en-US" altLang="zh-CN" sz="2800" dirty="0" err="1">
                <a:latin typeface="宋体" panose="02010600030101010101" pitchFamily="2" charset="-122"/>
                <a:ea typeface="宋体" panose="02010600030101010101" pitchFamily="2" charset="-122"/>
              </a:rPr>
              <a:t>logn</a:t>
            </a:r>
            <a:r>
              <a:rPr lang="en-US" altLang="zh-CN" sz="2800" dirty="0">
                <a:latin typeface="宋体" panose="02010600030101010101" pitchFamily="2" charset="-122"/>
                <a:ea typeface="宋体" panose="02010600030101010101" pitchFamily="2" charset="-122"/>
              </a:rPr>
              <a:t>)</a:t>
            </a:r>
            <a:r>
              <a:rPr lang="zh-CN" altLang="zh-CN" sz="2800" dirty="0">
                <a:latin typeface="宋体" panose="02010600030101010101" pitchFamily="2" charset="-122"/>
                <a:ea typeface="宋体" panose="02010600030101010101" pitchFamily="2" charset="-122"/>
              </a:rPr>
              <a:t>。</a:t>
            </a:r>
            <a:endParaRPr lang="zh-CN" altLang="en-US" sz="2800"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70087"/>
    </mc:Choice>
    <mc:Fallback xmlns="">
      <p:transition spd="slow" advTm="70087"/>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DOC_GUID" val="{fbc15bb2-d263-4c42-85e7-358267775f15}"/>
</p:tagLst>
</file>

<file path=ppt/theme/theme1.xml><?xml version="1.0" encoding="utf-8"?>
<a:theme xmlns:a="http://schemas.openxmlformats.org/drawingml/2006/main" name="默认设计模板">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869</TotalTime>
  <Pages>0</Pages>
  <Words>972</Words>
  <Characters>0</Characters>
  <Application>Microsoft Office PowerPoint</Application>
  <DocSecurity>0</DocSecurity>
  <PresentationFormat>宽屏</PresentationFormat>
  <Lines>0</Lines>
  <Paragraphs>47</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等线</vt:lpstr>
      <vt:lpstr>等线 Light</vt:lpstr>
      <vt:lpstr>宋体</vt:lpstr>
      <vt:lpstr>Arial</vt:lpstr>
      <vt:lpstr>Calibri</vt:lpstr>
      <vt:lpstr>Calibri Light</vt:lpstr>
      <vt:lpstr>Wingdings</vt:lpstr>
      <vt:lpstr>默认设计模板</vt:lpstr>
      <vt:lpstr>4.16 Splay树</vt:lpstr>
      <vt:lpstr>伸展树Splay</vt:lpstr>
      <vt:lpstr>对比Splay和Treap</vt:lpstr>
      <vt:lpstr>对比Splay和FHQ Treap</vt:lpstr>
      <vt:lpstr>PowerPoint 演示文稿</vt:lpstr>
      <vt:lpstr>Splay的核心：把结点旋转到根（提根）</vt:lpstr>
      <vt:lpstr>PowerPoint 演示文稿</vt:lpstr>
      <vt:lpstr>PowerPoint 演示文稿</vt:lpstr>
      <vt:lpstr>旋转的复杂度</vt:lpstr>
      <vt:lpstr>Splay操作</vt:lpstr>
      <vt:lpstr>Splay操作</vt:lpstr>
      <vt:lpstr>Splay操作</vt:lpstr>
      <vt:lpstr>Splay操作</vt:lpstr>
    </vt:vector>
  </TitlesOfParts>
  <Manager/>
  <Company>微软中国</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作业1</dc:title>
  <dc:subject/>
  <dc:creator>微软用户</dc:creator>
  <cp:keywords/>
  <dc:description/>
  <cp:lastModifiedBy>ECUST</cp:lastModifiedBy>
  <cp:revision>1486</cp:revision>
  <dcterms:created xsi:type="dcterms:W3CDTF">2012-02-15T09:22:01Z</dcterms:created>
  <dcterms:modified xsi:type="dcterms:W3CDTF">2023-02-23T10:04:45Z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