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436" r:id="rId2"/>
    <p:sldId id="437" r:id="rId3"/>
    <p:sldId id="438" r:id="rId4"/>
    <p:sldId id="439" r:id="rId5"/>
    <p:sldId id="440" r:id="rId6"/>
    <p:sldId id="451" r:id="rId7"/>
    <p:sldId id="441" r:id="rId8"/>
    <p:sldId id="442" r:id="rId9"/>
    <p:sldId id="443" r:id="rId10"/>
    <p:sldId id="444" r:id="rId11"/>
    <p:sldId id="445" r:id="rId12"/>
    <p:sldId id="447" r:id="rId13"/>
    <p:sldId id="453" r:id="rId14"/>
    <p:sldId id="454" r:id="rId15"/>
    <p:sldId id="455" r:id="rId16"/>
    <p:sldId id="452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4.2 </a:t>
            </a:r>
            <a:r>
              <a:rPr lang="zh-CN" altLang="en-US" dirty="0" smtClean="0">
                <a:solidFill>
                  <a:srgbClr val="FF0000"/>
                </a:solidFill>
              </a:rPr>
              <a:t>树状数组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76525" y="2348880"/>
            <a:ext cx="6838950" cy="381697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基本编码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应用</a:t>
            </a:r>
            <a:endParaRPr lang="en-US" altLang="zh-CN" dirty="0"/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2"/>
    </mc:Choice>
    <mc:Fallback xmlns="">
      <p:transition spd="slow" advTm="125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基于</a:t>
            </a:r>
            <a:r>
              <a:rPr lang="en-US" altLang="zh-CN" sz="4000">
                <a:solidFill>
                  <a:srgbClr val="0070C0"/>
                </a:solidFill>
              </a:rPr>
              <a:t>tree[]</a:t>
            </a:r>
            <a:r>
              <a:rPr lang="zh-CN" altLang="en-US" sz="4000">
                <a:solidFill>
                  <a:srgbClr val="0070C0"/>
                </a:solidFill>
              </a:rPr>
              <a:t>的计算</a:t>
            </a:r>
          </a:p>
        </p:txBody>
      </p:sp>
      <p:sp>
        <p:nvSpPr>
          <p:cNvPr id="604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mtClean="0"/>
              <a:t>（</a:t>
            </a:r>
            <a:r>
              <a:rPr lang="en-US" altLang="zh-CN" smtClean="0"/>
              <a:t>1</a:t>
            </a:r>
            <a:r>
              <a:rPr lang="zh-CN" altLang="zh-CN" smtClean="0"/>
              <a:t>）求和</a:t>
            </a:r>
            <a:r>
              <a:rPr lang="en-US" altLang="zh-CN" smtClean="0"/>
              <a:t> sum = a</a:t>
            </a:r>
            <a:r>
              <a:rPr lang="en-US" altLang="zh-CN" baseline="-25000" smtClean="0"/>
              <a:t>1 </a:t>
            </a:r>
            <a:r>
              <a:rPr lang="en-US" altLang="zh-CN" smtClean="0"/>
              <a:t>+ ... + a</a:t>
            </a:r>
            <a:r>
              <a:rPr lang="en-US" altLang="zh-CN" baseline="-25000" smtClean="0"/>
              <a:t>x</a:t>
            </a:r>
            <a:endParaRPr lang="zh-CN" altLang="zh-CN" smtClean="0"/>
          </a:p>
          <a:p>
            <a:pPr marL="0" indent="0"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利用</a:t>
            </a:r>
            <a:r>
              <a:rPr lang="en-US" altLang="zh-CN" smtClean="0"/>
              <a:t>tree[]</a:t>
            </a:r>
            <a:r>
              <a:rPr lang="zh-CN" altLang="zh-CN" smtClean="0"/>
              <a:t>数组求</a:t>
            </a:r>
            <a:r>
              <a:rPr lang="en-US" altLang="zh-CN" smtClean="0"/>
              <a:t>sum</a:t>
            </a:r>
            <a:r>
              <a:rPr lang="zh-CN" altLang="zh-CN" smtClean="0"/>
              <a:t>，例如：</a:t>
            </a:r>
          </a:p>
          <a:p>
            <a:pPr marL="400050" lvl="1" indent="0">
              <a:buNone/>
            </a:pPr>
            <a:r>
              <a:rPr lang="en-US" altLang="zh-CN" smtClean="0"/>
              <a:t>sum[8] = tree[8]</a:t>
            </a:r>
            <a:endParaRPr lang="zh-CN" altLang="zh-CN" smtClean="0"/>
          </a:p>
          <a:p>
            <a:pPr marL="400050" lvl="1" indent="0">
              <a:buNone/>
            </a:pPr>
            <a:r>
              <a:rPr lang="en-US" altLang="zh-CN" smtClean="0"/>
              <a:t>sum[7] = tree[7] + tree[6] + tree[4]</a:t>
            </a:r>
            <a:endParaRPr lang="zh-CN" altLang="zh-CN" smtClean="0"/>
          </a:p>
          <a:p>
            <a:pPr marL="400050" lvl="1" indent="0">
              <a:buNone/>
            </a:pPr>
            <a:r>
              <a:rPr lang="en-US" altLang="zh-CN" smtClean="0"/>
              <a:t>sum[9] = tree[9] + tree[8]</a:t>
            </a:r>
          </a:p>
          <a:p>
            <a:pPr marL="400050" lvl="1" indent="0">
              <a:buNone/>
            </a:pPr>
            <a:endParaRPr lang="en-US" altLang="zh-CN" smtClean="0"/>
          </a:p>
          <a:p>
            <a:pPr marL="400050" lvl="1" indent="0">
              <a:buNone/>
            </a:pPr>
            <a:r>
              <a:rPr lang="zh-CN" altLang="en-US" smtClean="0">
                <a:solidFill>
                  <a:srgbClr val="002060"/>
                </a:solidFill>
              </a:rPr>
              <a:t>以上关系是如何得到的？</a:t>
            </a:r>
            <a:r>
              <a:rPr lang="zh-CN" altLang="en-US" smtClean="0">
                <a:solidFill>
                  <a:srgbClr val="FF0000"/>
                </a:solidFill>
              </a:rPr>
              <a:t>借助</a:t>
            </a:r>
            <a:r>
              <a:rPr lang="en-US" altLang="zh-CN" smtClean="0">
                <a:solidFill>
                  <a:srgbClr val="FF0000"/>
                </a:solidFill>
              </a:rPr>
              <a:t>lowbit(x)</a:t>
            </a:r>
            <a:endParaRPr lang="zh-CN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mtClean="0"/>
          </a:p>
        </p:txBody>
      </p:sp>
      <p:sp>
        <p:nvSpPr>
          <p:cNvPr id="6041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900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11"/>
    </mc:Choice>
    <mc:Fallback xmlns="">
      <p:transition spd="slow" advTm="6001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例：</a:t>
            </a:r>
            <a:r>
              <a:rPr lang="en-US" altLang="zh-CN" dirty="0"/>
              <a:t>sum[7] = tree[7] + tree[6] + tree[4]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从</a:t>
            </a:r>
            <a:r>
              <a:rPr lang="en-US" altLang="zh-CN" dirty="0"/>
              <a:t>7</a:t>
            </a:r>
            <a:r>
              <a:rPr lang="zh-CN" altLang="zh-CN" dirty="0"/>
              <a:t>开始，加上</a:t>
            </a:r>
            <a:r>
              <a:rPr lang="en-US" altLang="zh-CN" dirty="0"/>
              <a:t>tree[7]</a:t>
            </a:r>
            <a:r>
              <a:rPr lang="zh-CN" altLang="zh-CN" dirty="0"/>
              <a:t>；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7 - </a:t>
            </a:r>
            <a:r>
              <a:rPr lang="en-US" altLang="zh-CN" dirty="0" err="1"/>
              <a:t>lowbit</a:t>
            </a:r>
            <a:r>
              <a:rPr lang="en-US" altLang="zh-CN" dirty="0"/>
              <a:t>(7) = 6</a:t>
            </a:r>
            <a:r>
              <a:rPr lang="zh-CN" altLang="zh-CN" dirty="0"/>
              <a:t>，加上</a:t>
            </a:r>
            <a:r>
              <a:rPr lang="en-US" altLang="zh-CN" dirty="0"/>
              <a:t>tree[6]</a:t>
            </a:r>
            <a:r>
              <a:rPr lang="zh-CN" altLang="zh-CN" dirty="0"/>
              <a:t>；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6 - </a:t>
            </a:r>
            <a:r>
              <a:rPr lang="en-US" altLang="zh-CN" dirty="0" err="1"/>
              <a:t>lowbit</a:t>
            </a:r>
            <a:r>
              <a:rPr lang="en-US" altLang="zh-CN" dirty="0"/>
              <a:t>(6) = 4</a:t>
            </a:r>
            <a:r>
              <a:rPr lang="zh-CN" altLang="zh-CN" dirty="0"/>
              <a:t>，加上</a:t>
            </a:r>
            <a:r>
              <a:rPr lang="en-US" altLang="zh-CN" dirty="0"/>
              <a:t>tree[4]</a:t>
            </a:r>
            <a:r>
              <a:rPr lang="zh-CN" altLang="zh-CN" dirty="0"/>
              <a:t>；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4 - </a:t>
            </a:r>
            <a:r>
              <a:rPr lang="en-US" altLang="zh-CN" dirty="0" err="1"/>
              <a:t>lowbit</a:t>
            </a:r>
            <a:r>
              <a:rPr lang="en-US" altLang="zh-CN" dirty="0"/>
              <a:t>(4) = 0</a:t>
            </a:r>
            <a:r>
              <a:rPr lang="zh-CN" altLang="zh-CN" dirty="0"/>
              <a:t>，结束。</a:t>
            </a:r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144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>
          <a:xfrm>
            <a:off x="8256240" y="1772816"/>
            <a:ext cx="4043362" cy="70643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sum()</a:t>
            </a:r>
            <a:r>
              <a:rPr lang="zh-CN" altLang="en-US" sz="3200" dirty="0">
                <a:solidFill>
                  <a:srgbClr val="0070C0"/>
                </a:solidFill>
              </a:rPr>
              <a:t>的复杂度？</a:t>
            </a: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8242473" y="2348880"/>
            <a:ext cx="1895573" cy="100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400" dirty="0"/>
              <a:t>非常好</a:t>
            </a:r>
            <a:r>
              <a:rPr lang="zh-CN" altLang="en-US" sz="2400" dirty="0" smtClean="0"/>
              <a:t>！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648330"/>
            <a:ext cx="403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80"/>
    </mc:Choice>
    <mc:Fallback xmlns="">
      <p:transition spd="slow" advTm="4868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>
          <a:xfrm>
            <a:off x="1199456" y="646113"/>
            <a:ext cx="3465512" cy="4572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tree[]</a:t>
            </a:r>
            <a:r>
              <a:rPr lang="zh-CN" altLang="en-US" sz="3600" dirty="0">
                <a:solidFill>
                  <a:srgbClr val="0070C0"/>
                </a:solidFill>
              </a:rPr>
              <a:t>的更新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375569"/>
            <a:ext cx="8229600" cy="470852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更改</a:t>
            </a:r>
            <a:r>
              <a:rPr lang="en-US" altLang="zh-CN" dirty="0"/>
              <a:t>a</a:t>
            </a:r>
            <a:r>
              <a:rPr lang="en-US" altLang="zh-CN" baseline="-25000" dirty="0"/>
              <a:t>x</a:t>
            </a:r>
            <a:r>
              <a:rPr lang="zh-CN" altLang="zh-CN" dirty="0"/>
              <a:t>，和它相关的</a:t>
            </a:r>
            <a:r>
              <a:rPr lang="en-US" altLang="zh-CN" dirty="0"/>
              <a:t>tree</a:t>
            </a:r>
            <a:r>
              <a:rPr lang="zh-CN" altLang="zh-CN" dirty="0"/>
              <a:t>都会变化。例如改变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zh-CN" altLang="zh-CN" dirty="0"/>
              <a:t>，那么</a:t>
            </a:r>
            <a:r>
              <a:rPr lang="en-US" altLang="zh-CN" dirty="0"/>
              <a:t>tree[3]</a:t>
            </a:r>
            <a:r>
              <a:rPr lang="zh-CN" altLang="zh-CN" dirty="0"/>
              <a:t>、</a:t>
            </a:r>
            <a:r>
              <a:rPr lang="en-US" altLang="zh-CN" dirty="0"/>
              <a:t>tree[4]</a:t>
            </a:r>
            <a:r>
              <a:rPr lang="zh-CN" altLang="zh-CN" dirty="0"/>
              <a:t>、</a:t>
            </a:r>
            <a:r>
              <a:rPr lang="en-US" altLang="zh-CN" dirty="0"/>
              <a:t>tree[8]...</a:t>
            </a:r>
            <a:r>
              <a:rPr lang="zh-CN" altLang="zh-CN" dirty="0"/>
              <a:t>都会改变。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会影响哪些</a:t>
            </a:r>
            <a:r>
              <a:rPr lang="en-US" altLang="zh-CN" dirty="0"/>
              <a:t>tree[]?   </a:t>
            </a:r>
            <a:r>
              <a:rPr lang="zh-CN" altLang="en-US" dirty="0"/>
              <a:t>仍然</a:t>
            </a:r>
            <a:r>
              <a:rPr lang="zh-CN" altLang="zh-CN" dirty="0"/>
              <a:t>利用</a:t>
            </a:r>
            <a:r>
              <a:rPr lang="en-US" altLang="zh-CN" dirty="0" err="1"/>
              <a:t>lowbit</a:t>
            </a:r>
            <a:r>
              <a:rPr lang="en-US" altLang="zh-CN" dirty="0"/>
              <a:t>(x)</a:t>
            </a:r>
            <a:r>
              <a:rPr lang="zh-CN" altLang="zh-CN" dirty="0"/>
              <a:t>：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更改</a:t>
            </a:r>
            <a:r>
              <a:rPr lang="en-US" altLang="zh-CN" dirty="0"/>
              <a:t>tree[3]</a:t>
            </a:r>
            <a:r>
              <a:rPr lang="zh-CN" altLang="zh-CN" dirty="0"/>
              <a:t>；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3 + </a:t>
            </a:r>
            <a:r>
              <a:rPr lang="en-US" altLang="zh-CN" dirty="0" err="1"/>
              <a:t>lowbit</a:t>
            </a:r>
            <a:r>
              <a:rPr lang="en-US" altLang="zh-CN" dirty="0"/>
              <a:t>(3) = 4</a:t>
            </a:r>
            <a:r>
              <a:rPr lang="zh-CN" altLang="zh-CN" dirty="0"/>
              <a:t>，更改</a:t>
            </a:r>
            <a:r>
              <a:rPr lang="en-US" altLang="zh-CN" dirty="0"/>
              <a:t>tree[4]</a:t>
            </a:r>
            <a:r>
              <a:rPr lang="zh-CN" altLang="zh-CN" dirty="0"/>
              <a:t>；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4 + </a:t>
            </a:r>
            <a:r>
              <a:rPr lang="en-US" altLang="zh-CN" dirty="0" err="1"/>
              <a:t>lowbit</a:t>
            </a:r>
            <a:r>
              <a:rPr lang="en-US" altLang="zh-CN" dirty="0"/>
              <a:t>(4) = 8</a:t>
            </a:r>
            <a:r>
              <a:rPr lang="zh-CN" altLang="zh-CN" dirty="0"/>
              <a:t>，更改</a:t>
            </a:r>
            <a:r>
              <a:rPr lang="en-US" altLang="zh-CN" dirty="0"/>
              <a:t>tree[8]</a:t>
            </a:r>
            <a:r>
              <a:rPr lang="zh-CN" altLang="zh-CN" dirty="0"/>
              <a:t>；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直到最后的</a:t>
            </a:r>
            <a:r>
              <a:rPr lang="en-US" altLang="zh-CN" dirty="0"/>
              <a:t>tree[n]</a:t>
            </a:r>
            <a:r>
              <a:rPr lang="zh-CN" altLang="zh-CN" dirty="0"/>
              <a:t>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3491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2852936"/>
            <a:ext cx="403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56"/>
    </mc:Choice>
    <mc:Fallback xmlns="">
      <p:transition spd="slow" advTm="5245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0070C0"/>
                </a:solidFill>
              </a:rPr>
              <a:t>树状数组的应用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区间修改 </a:t>
            </a:r>
            <a:r>
              <a:rPr lang="en-US" altLang="zh-CN" b="1" dirty="0"/>
              <a:t>+ </a:t>
            </a:r>
            <a:r>
              <a:rPr lang="zh-CN" altLang="en-US" b="1" dirty="0"/>
              <a:t>单点查询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一个序列</a:t>
            </a:r>
            <a:r>
              <a:rPr lang="en-US" altLang="zh-CN" dirty="0"/>
              <a:t>A = {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dirty="0"/>
              <a:t>, ...,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的更新（修改）有两种：</a:t>
            </a:r>
          </a:p>
          <a:p>
            <a:pPr marL="457200" lvl="1" indent="0">
              <a:buNone/>
            </a:pPr>
            <a:r>
              <a:rPr lang="zh-CN" altLang="en-US" dirty="0"/>
              <a:t>	（</a:t>
            </a:r>
            <a:r>
              <a:rPr lang="en-US" altLang="zh-CN" dirty="0"/>
              <a:t>1</a:t>
            </a:r>
            <a:r>
              <a:rPr lang="zh-CN" altLang="en-US" dirty="0"/>
              <a:t>）单点修改。一次改一个数；</a:t>
            </a:r>
          </a:p>
          <a:p>
            <a:pPr marL="457200" lvl="1" indent="0">
              <a:buNone/>
            </a:pPr>
            <a:r>
              <a:rPr lang="zh-CN" altLang="en-US" dirty="0"/>
              <a:t>	（</a:t>
            </a:r>
            <a:r>
              <a:rPr lang="en-US" altLang="zh-CN" dirty="0"/>
              <a:t>2</a:t>
            </a:r>
            <a:r>
              <a:rPr lang="zh-CN" altLang="en-US" dirty="0"/>
              <a:t>）区间修改。一次改变一个区间</a:t>
            </a:r>
            <a:r>
              <a:rPr lang="en-US" altLang="zh-CN" dirty="0"/>
              <a:t>[L, R]</a:t>
            </a:r>
            <a:r>
              <a:rPr lang="zh-CN" altLang="en-US" dirty="0"/>
              <a:t>内所有的数，例如把每个数统一加上</a:t>
            </a:r>
            <a:r>
              <a:rPr lang="en-US" altLang="zh-CN" i="1" dirty="0"/>
              <a:t>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58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21"/>
    </mc:Choice>
    <mc:Fallback xmlns="">
      <p:transition spd="slow" advTm="8242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124744"/>
            <a:ext cx="10515600" cy="4351338"/>
          </a:xfrm>
        </p:spPr>
        <p:txBody>
          <a:bodyPr/>
          <a:lstStyle/>
          <a:p>
            <a:r>
              <a:rPr lang="zh-CN" altLang="en-US" b="1" dirty="0"/>
              <a:t>区间修改 </a:t>
            </a:r>
            <a:r>
              <a:rPr lang="en-US" altLang="zh-CN" b="1" dirty="0"/>
              <a:t>+ </a:t>
            </a:r>
            <a:r>
              <a:rPr lang="zh-CN" altLang="en-US" b="1" dirty="0" smtClean="0"/>
              <a:t>区间查询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仅仅用一个树状数组，无法同时高效地完成“区间修改”和“区间查询”，因为这个树状数组的</a:t>
            </a:r>
            <a:r>
              <a:rPr lang="en-US" altLang="zh-CN" dirty="0"/>
              <a:t>tree[]</a:t>
            </a:r>
            <a:r>
              <a:rPr lang="zh-CN" altLang="en-US" dirty="0"/>
              <a:t>已经用于“区间修改”，它用</a:t>
            </a:r>
            <a:r>
              <a:rPr lang="en-US" altLang="zh-CN" dirty="0"/>
              <a:t>sum()</a:t>
            </a:r>
            <a:r>
              <a:rPr lang="zh-CN" altLang="en-US" dirty="0"/>
              <a:t>计算了单点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，不能再用于求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]~</a:t>
            </a:r>
            <a:r>
              <a:rPr lang="en-US" altLang="zh-CN" i="1" dirty="0"/>
              <a:t>a</a:t>
            </a:r>
            <a:r>
              <a:rPr lang="en-US" altLang="zh-CN" dirty="0"/>
              <a:t>[j]</a:t>
            </a:r>
            <a:r>
              <a:rPr lang="zh-CN" altLang="en-US" dirty="0"/>
              <a:t>的区间和。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需要两</a:t>
            </a:r>
            <a:r>
              <a:rPr lang="zh-CN" altLang="en-US" dirty="0"/>
              <a:t>个树状</a:t>
            </a:r>
            <a:r>
              <a:rPr lang="zh-CN" altLang="en-US" dirty="0" smtClean="0"/>
              <a:t>数组，紧密</a:t>
            </a:r>
            <a:r>
              <a:rPr lang="zh-CN" altLang="en-US" dirty="0"/>
              <a:t>结合才能高效完成“区间修改 </a:t>
            </a:r>
            <a:r>
              <a:rPr lang="en-US" altLang="zh-CN" dirty="0"/>
              <a:t>+ </a:t>
            </a:r>
            <a:r>
              <a:rPr lang="zh-CN" altLang="en-US" dirty="0"/>
              <a:t>区间查询”，称为“</a:t>
            </a:r>
            <a:r>
              <a:rPr lang="zh-CN" altLang="en-US" b="1" dirty="0"/>
              <a:t>二阶树状数组</a:t>
            </a:r>
            <a:r>
              <a:rPr lang="zh-CN" altLang="en-US" dirty="0" smtClean="0"/>
              <a:t>”。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17"/>
    </mc:Choice>
    <mc:Fallback xmlns="">
      <p:transition spd="slow" advTm="5971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124744"/>
            <a:ext cx="10515600" cy="4351338"/>
          </a:xfrm>
        </p:spPr>
        <p:txBody>
          <a:bodyPr/>
          <a:lstStyle/>
          <a:p>
            <a:r>
              <a:rPr lang="zh-CN" altLang="en-US" b="1" dirty="0"/>
              <a:t> 二维区间修改 </a:t>
            </a:r>
            <a:r>
              <a:rPr lang="en-US" altLang="zh-CN" b="1" dirty="0"/>
              <a:t>+ </a:t>
            </a:r>
            <a:r>
              <a:rPr lang="zh-CN" altLang="en-US" b="1" dirty="0"/>
              <a:t>区间查询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一维的扩展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结合</a:t>
            </a:r>
            <a:r>
              <a:rPr lang="zh-CN" altLang="en-US" dirty="0" smtClean="0"/>
              <a:t>二维差分数组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5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31"/>
    </mc:Choice>
    <mc:Fallback xmlns="">
      <p:transition spd="slow" advTm="7173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124744"/>
            <a:ext cx="10515600" cy="4351338"/>
          </a:xfrm>
        </p:spPr>
        <p:txBody>
          <a:bodyPr/>
          <a:lstStyle/>
          <a:p>
            <a:r>
              <a:rPr lang="zh-CN" altLang="en-US" b="1" dirty="0"/>
              <a:t> </a:t>
            </a:r>
            <a:r>
              <a:rPr lang="zh-CN" altLang="en-US" b="1" dirty="0" smtClean="0"/>
              <a:t>逆序对（一维偏序）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逆序</a:t>
            </a:r>
            <a:r>
              <a:rPr lang="zh-CN" altLang="en-US" dirty="0"/>
              <a:t>对问题有两种标准解法：归并排序、树状数组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复杂</a:t>
            </a:r>
            <a:r>
              <a:rPr lang="zh-CN" altLang="en-US" dirty="0"/>
              <a:t>度都是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归并排序</a:t>
            </a:r>
            <a:r>
              <a:rPr lang="zh-CN" altLang="en-US" dirty="0"/>
              <a:t>有一个固有的缺点，它需要多次拷贝数组</a:t>
            </a:r>
            <a:r>
              <a:rPr lang="zh-CN" altLang="en-US" dirty="0" smtClean="0"/>
              <a:t>，比</a:t>
            </a:r>
            <a:r>
              <a:rPr lang="zh-CN" altLang="en-US" dirty="0"/>
              <a:t>树状数组</a:t>
            </a:r>
            <a:r>
              <a:rPr lang="zh-CN" altLang="en-US" dirty="0" smtClean="0"/>
              <a:t>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77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69"/>
    </mc:Choice>
    <mc:Fallback xmlns="">
      <p:transition spd="slow" advTm="659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FF0000"/>
                </a:solidFill>
              </a:rPr>
              <a:t>树状数组</a:t>
            </a:r>
          </a:p>
        </p:txBody>
      </p:sp>
      <p:sp>
        <p:nvSpPr>
          <p:cNvPr id="53250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树状数组（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Binary Indexed Tree, BIT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），利用数的</a:t>
            </a:r>
            <a:r>
              <a:rPr lang="zh-CN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二进制特征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进行检索的一种树状结构。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高效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代码极其简洁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zh-CN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1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170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7"/>
    </mc:Choice>
    <mc:Fallback xmlns="">
      <p:transition spd="slow" advTm="228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0070C0"/>
                </a:solidFill>
              </a:rPr>
              <a:t>基本应用</a:t>
            </a:r>
            <a:r>
              <a:rPr lang="zh-CN" altLang="en-US" sz="4000" dirty="0">
                <a:solidFill>
                  <a:srgbClr val="0070C0"/>
                </a:solidFill>
              </a:rPr>
              <a:t>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147050" cy="3124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zh-CN" dirty="0"/>
              <a:t>数列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..., a</a:t>
            </a:r>
            <a:r>
              <a:rPr lang="en-US" altLang="zh-CN" baseline="-25000" dirty="0"/>
              <a:t>n</a:t>
            </a:r>
            <a:r>
              <a:rPr lang="zh-CN" altLang="zh-CN" dirty="0"/>
              <a:t>，操作：</a:t>
            </a:r>
          </a:p>
          <a:p>
            <a:pPr marL="0" indent="0"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）修改元素</a:t>
            </a:r>
            <a:r>
              <a:rPr lang="en-US" altLang="zh-CN" dirty="0"/>
              <a:t>add(k, x) </a:t>
            </a:r>
            <a:r>
              <a:rPr lang="zh-CN" altLang="zh-CN" dirty="0"/>
              <a:t>：把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zh-CN" altLang="zh-CN" dirty="0"/>
              <a:t>加上</a:t>
            </a:r>
            <a:r>
              <a:rPr lang="en-US" altLang="zh-CN" dirty="0"/>
              <a:t>x</a:t>
            </a:r>
            <a:r>
              <a:rPr lang="zh-CN" altLang="zh-CN" dirty="0"/>
              <a:t>。</a:t>
            </a:r>
          </a:p>
          <a:p>
            <a:pPr marL="0" indent="0"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）求和：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	sum (x) = a</a:t>
            </a:r>
            <a:r>
              <a:rPr lang="en-US" altLang="zh-CN" baseline="-25000" dirty="0"/>
              <a:t>1 </a:t>
            </a:r>
            <a:r>
              <a:rPr lang="en-US" altLang="zh-CN" dirty="0"/>
              <a:t>+ ... + a</a:t>
            </a:r>
            <a:r>
              <a:rPr lang="en-US" altLang="zh-CN" baseline="-25000" dirty="0"/>
              <a:t>x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	</a:t>
            </a:r>
            <a:r>
              <a:rPr lang="zh-CN" altLang="zh-CN" dirty="0"/>
              <a:t>区间和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+ ... +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sum(j) - sum(i-1)</a:t>
            </a: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4275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07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97"/>
    </mc:Choice>
    <mc:Fallback xmlns="">
      <p:transition spd="slow" advTm="3399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981075"/>
            <a:ext cx="8229600" cy="5145088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暴力法：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用循环加或者前缀和，复杂度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。如果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很大，效率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很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低。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高效的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方</a:t>
            </a:r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线段树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更好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的方法：</a:t>
            </a:r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树状数组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效率和线段树一样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好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zh-CN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短</a:t>
            </a:r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得不可思议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298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81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61"/>
    </mc:Choice>
    <mc:Fallback xmlns="">
      <p:transition spd="slow" advTm="3486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1" y="620714"/>
            <a:ext cx="8291513" cy="5832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#define lowbit(x)  ((x) &amp; - (x))   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void add(int x, int d){ 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//a</a:t>
            </a:r>
            <a:r>
              <a:rPr lang="en-US" altLang="zh-CN" sz="2400" baseline="-25000">
                <a:solidFill>
                  <a:srgbClr val="FF0000"/>
                </a:solidFill>
                <a:latin typeface="Courier New" panose="02070309020205020404" pitchFamily="49" charset="0"/>
              </a:rPr>
              <a:t>x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= a</a:t>
            </a:r>
            <a:r>
              <a:rPr lang="en-US" altLang="zh-CN" sz="2400" baseline="-25000">
                <a:solidFill>
                  <a:srgbClr val="FF0000"/>
                </a:solidFill>
                <a:latin typeface="Courier New" panose="02070309020205020404" pitchFamily="49" charset="0"/>
              </a:rPr>
              <a:t>x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+ d</a:t>
            </a:r>
            <a:endParaRPr lang="zh-CN" altLang="zh-CN" sz="2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while(x &lt;= n) {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   tree[x] += d;  x += lowbit(x); 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}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}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int sum(int x) {      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zh-CN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求和：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sum=a</a:t>
            </a:r>
            <a:r>
              <a:rPr lang="en-US" altLang="zh-CN" sz="2400" baseline="-25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+...+a</a:t>
            </a:r>
            <a:r>
              <a:rPr lang="en-US" altLang="zh-CN" sz="2400" baseline="-2500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endParaRPr lang="zh-CN" altLang="zh-CN" sz="2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int sum = 0;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while(x &gt; 0){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   sum += tree[x];  x -= lowbit(x);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}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return sum;</a:t>
            </a:r>
            <a:endParaRPr lang="zh-CN" altLang="zh-CN" sz="2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urier New" panose="02070309020205020404" pitchFamily="49" charset="0"/>
              </a:rPr>
              <a:t>}</a:t>
            </a:r>
            <a:endParaRPr lang="zh-CN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28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40"/>
    </mc:Choice>
    <mc:Fallback xmlns="">
      <p:transition spd="slow" advTm="4364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从二叉树到树状数组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34818" name="Picture 2" descr="C:\Users\ECUST\AppData\Local\Temp\ksohtml2656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276872"/>
            <a:ext cx="8871697" cy="24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15"/>
    </mc:Choice>
    <mc:Fallback xmlns="">
      <p:transition spd="slow" advTm="7641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>
                <a:solidFill>
                  <a:srgbClr val="0070C0"/>
                </a:solidFill>
              </a:rPr>
              <a:t>神奇的</a:t>
            </a:r>
            <a:r>
              <a:rPr lang="en-US" altLang="zh-CN" sz="3600">
                <a:solidFill>
                  <a:srgbClr val="0070C0"/>
                </a:solidFill>
                <a:latin typeface="Courier New" panose="02070309020205020404" pitchFamily="49" charset="0"/>
              </a:rPr>
              <a:t>lowbit(x)</a:t>
            </a:r>
            <a:r>
              <a:rPr lang="zh-CN" altLang="zh-CN" sz="3600">
                <a:solidFill>
                  <a:srgbClr val="0070C0"/>
                </a:solidFill>
              </a:rPr>
              <a:t>操作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5734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Courier New" panose="02070309020205020404" pitchFamily="49" charset="0"/>
              </a:rPr>
              <a:t>lowbit(x) = x &amp; -x</a:t>
            </a:r>
          </a:p>
          <a:p>
            <a:pPr marL="0" indent="0">
              <a:buNone/>
            </a:pPr>
            <a:r>
              <a:rPr lang="zh-CN" altLang="zh-CN" smtClean="0"/>
              <a:t>功能</a:t>
            </a:r>
            <a:r>
              <a:rPr lang="zh-CN" altLang="en-US" smtClean="0"/>
              <a:t>：</a:t>
            </a:r>
            <a:r>
              <a:rPr lang="zh-CN" altLang="zh-CN" smtClean="0"/>
              <a:t>找到</a:t>
            </a:r>
            <a:r>
              <a:rPr lang="en-US" altLang="zh-CN" smtClean="0"/>
              <a:t>x</a:t>
            </a:r>
            <a:r>
              <a:rPr lang="zh-CN" altLang="zh-CN" smtClean="0"/>
              <a:t>的二进制数的最后一个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19288" y="3357564"/>
          <a:ext cx="8229601" cy="1527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6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9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的二进制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1001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lowbit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(x)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393" name="页脚占位符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055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00"/>
    </mc:Choice>
    <mc:Fallback xmlns="">
      <p:transition spd="slow" advTm="1198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>
                <a:solidFill>
                  <a:srgbClr val="0070C0"/>
                </a:solidFill>
              </a:rPr>
              <a:t>从</a:t>
            </a:r>
            <a:r>
              <a:rPr lang="en-US" altLang="zh-CN" sz="3600">
                <a:solidFill>
                  <a:srgbClr val="0070C0"/>
                </a:solidFill>
              </a:rPr>
              <a:t>lowbit(x)</a:t>
            </a:r>
            <a:r>
              <a:rPr lang="zh-CN" altLang="en-US" sz="3600">
                <a:solidFill>
                  <a:srgbClr val="0070C0"/>
                </a:solidFill>
              </a:rPr>
              <a:t>推</a:t>
            </a:r>
            <a:r>
              <a:rPr lang="zh-CN" altLang="zh-CN" sz="3600">
                <a:solidFill>
                  <a:srgbClr val="0070C0"/>
                </a:solidFill>
              </a:rPr>
              <a:t>出</a:t>
            </a:r>
            <a:r>
              <a:rPr lang="en-US" altLang="zh-CN" sz="3600">
                <a:solidFill>
                  <a:srgbClr val="0070C0"/>
                </a:solidFill>
              </a:rPr>
              <a:t>tree[]</a:t>
            </a:r>
            <a:r>
              <a:rPr lang="zh-CN" altLang="zh-CN" sz="3600">
                <a:solidFill>
                  <a:srgbClr val="0070C0"/>
                </a:solidFill>
              </a:rPr>
              <a:t>数组</a:t>
            </a:r>
            <a:r>
              <a:rPr lang="en-US" altLang="zh-CN" sz="3600">
                <a:solidFill>
                  <a:srgbClr val="0070C0"/>
                </a:solidFill>
              </a:rPr>
              <a:t/>
            </a:r>
            <a:br>
              <a:rPr lang="en-US" altLang="zh-CN" sz="3600">
                <a:solidFill>
                  <a:srgbClr val="0070C0"/>
                </a:solidFill>
              </a:rPr>
            </a:br>
            <a:r>
              <a:rPr lang="zh-CN" altLang="zh-CN" sz="3600">
                <a:solidFill>
                  <a:srgbClr val="0070C0"/>
                </a:solidFill>
              </a:rPr>
              <a:t>所有的计算都</a:t>
            </a:r>
            <a:r>
              <a:rPr lang="zh-CN" altLang="en-US" sz="3600">
                <a:solidFill>
                  <a:srgbClr val="0070C0"/>
                </a:solidFill>
              </a:rPr>
              <a:t>基于</a:t>
            </a:r>
            <a:r>
              <a:rPr lang="en-US" altLang="zh-CN" sz="3600">
                <a:solidFill>
                  <a:srgbClr val="0070C0"/>
                </a:solidFill>
              </a:rPr>
              <a:t>tree[]</a:t>
            </a:r>
            <a:endParaRPr lang="zh-CN" altLang="en-US" sz="360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1703389" y="3705225"/>
          <a:ext cx="8785222" cy="207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的二进制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1001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lowbit(x)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tree[x]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数组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tree[1]=a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tree[2]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tree[3]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tree[4]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tree[5]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tree[6]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tree[7]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tree[8]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+…+a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tree[9]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0" y="1557338"/>
            <a:ext cx="8002588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 eaLnBrk="0" hangingPunct="0">
              <a:defRPr/>
            </a:pP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</a:t>
            </a:r>
            <a:r>
              <a:rPr lang="en-US" altLang="zh-CN" sz="3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lowbit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indent="266700" algn="just" eaLnBrk="0" hangingPunct="0">
              <a:defRPr/>
            </a:pP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tree[x]</a:t>
            </a:r>
            <a:r>
              <a:rPr lang="zh-CN" altLang="en-US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和它前面共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个数相加。</a:t>
            </a:r>
            <a:endParaRPr lang="en-US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 eaLnBrk="0" hangingPunct="0">
              <a:defRPr/>
            </a:pP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lowbit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= 2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tree[6] = a</a:t>
            </a:r>
            <a:r>
              <a:rPr lang="en-US" altLang="zh-CN" sz="32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en-US" altLang="zh-CN" sz="32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428" name="页脚占位符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90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74"/>
    </mc:Choice>
    <mc:Fallback xmlns="">
      <p:transition spd="slow" advTm="4817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333376"/>
            <a:ext cx="8229600" cy="1223963"/>
          </a:xfrm>
        </p:spPr>
        <p:txBody>
          <a:bodyPr/>
          <a:lstStyle/>
          <a:p>
            <a:r>
              <a:rPr lang="zh-CN" altLang="zh-CN" smtClean="0"/>
              <a:t>横线中的黑色表示</a:t>
            </a:r>
            <a:r>
              <a:rPr lang="en-US" altLang="zh-CN" smtClean="0"/>
              <a:t>tree[x]</a:t>
            </a:r>
            <a:r>
              <a:rPr lang="zh-CN" altLang="zh-CN" smtClean="0"/>
              <a:t>，它等于横线上元素相加的和</a:t>
            </a:r>
            <a:endParaRPr lang="zh-CN" altLang="en-US" smtClean="0"/>
          </a:p>
        </p:txBody>
      </p:sp>
      <p:graphicFrame>
        <p:nvGraphicFramePr>
          <p:cNvPr id="59394" name="对象 4"/>
          <p:cNvGraphicFramePr>
            <a:graphicFrameLocks noChangeAspect="1"/>
          </p:cNvGraphicFramePr>
          <p:nvPr/>
        </p:nvGraphicFramePr>
        <p:xfrm>
          <a:off x="1744664" y="1773239"/>
          <a:ext cx="900747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r:id="rId3" imgW="4628160" imgH="1289880" progId="Visio.Drawing.11">
                  <p:embed/>
                </p:oleObj>
              </mc:Choice>
              <mc:Fallback>
                <p:oleObj r:id="rId3" imgW="4628160" imgH="1289880" progId="Visio.Drawing.11">
                  <p:embed/>
                  <p:pic>
                    <p:nvPicPr>
                      <p:cNvPr id="5939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4" y="1773239"/>
                        <a:ext cx="9007475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03389" y="4941888"/>
          <a:ext cx="8785222" cy="1338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2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/>
                        </a:rPr>
                        <a:t>lowbit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(x)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tree[x]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tree[1]=a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tree[2]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tree[3]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tree[4]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tree[5]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tree[6]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tree[7]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tree[8]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+…+a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tree[9]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=a</a:t>
                      </a:r>
                      <a:r>
                        <a:rPr lang="en-US" sz="14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30" name="页脚占位符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530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95"/>
    </mc:Choice>
    <mc:Fallback xmlns="">
      <p:transition spd="slow" advTm="3419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Pages>0</Pages>
  <Words>965</Words>
  <Characters>0</Characters>
  <Application>Microsoft Office PowerPoint</Application>
  <DocSecurity>0</DocSecurity>
  <PresentationFormat>宽屏</PresentationFormat>
  <Lines>0</Lines>
  <Paragraphs>207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默认设计模板</vt:lpstr>
      <vt:lpstr>Microsoft Visio 2003-2010 绘图</vt:lpstr>
      <vt:lpstr>4.2 树状数组</vt:lpstr>
      <vt:lpstr>树状数组</vt:lpstr>
      <vt:lpstr>基本应用场景</vt:lpstr>
      <vt:lpstr>PowerPoint 演示文稿</vt:lpstr>
      <vt:lpstr>PowerPoint 演示文稿</vt:lpstr>
      <vt:lpstr>从二叉树到树状数组</vt:lpstr>
      <vt:lpstr>神奇的lowbit(x)操作</vt:lpstr>
      <vt:lpstr>从lowbit(x)推出tree[]数组 所有的计算都基于tree[]</vt:lpstr>
      <vt:lpstr>PowerPoint 演示文稿</vt:lpstr>
      <vt:lpstr>基于tree[]的计算</vt:lpstr>
      <vt:lpstr>sum()的复杂度？</vt:lpstr>
      <vt:lpstr>tree[]的更新</vt:lpstr>
      <vt:lpstr>树状数组的应用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1479</cp:revision>
  <dcterms:created xsi:type="dcterms:W3CDTF">2012-02-15T09:22:01Z</dcterms:created>
  <dcterms:modified xsi:type="dcterms:W3CDTF">2023-02-23T09:46:23Z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