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436" r:id="rId2"/>
    <p:sldId id="437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55" r:id="rId12"/>
    <p:sldId id="446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66" d="100"/>
          <a:sy n="66" d="100"/>
        </p:scale>
        <p:origin x="2319" y="10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68479F9-22C4-4BEB-B2F4-27476C0E31DE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02B6FB-8D50-428D-8247-520D6E08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599A99E2-2193-4A13-B18F-23D8DFF0FA0F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E809473-A9C2-4DCE-A493-17ED7F8E3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E75EB-910C-4569-B8B6-9D5CBD21B32D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2651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4B350-966E-486B-9E1C-0416B874701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726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6308-C26E-47C6-AF80-7896544B6E3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8313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7EAAA-EF73-4A6F-8A65-B19F0C703D13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747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DC0CB-848A-4340-963D-564B8AAC0B9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164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366D-6F2D-4A45-BCB1-9F3A530BB477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6480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3B546-7765-4D94-BE66-43B69DA79C9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323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C902-42AF-437F-BD9E-B873447B36C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5582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B6EC-046A-46FF-86A7-5217A0D3CF7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131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DA488-483B-4214-81E7-14B6B590A7BC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529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65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4.3 </a:t>
            </a:r>
            <a:r>
              <a:rPr lang="zh-CN" altLang="en-US" dirty="0" smtClean="0">
                <a:solidFill>
                  <a:srgbClr val="FF0000"/>
                </a:solidFill>
              </a:rPr>
              <a:t>线段树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2676525" y="2348880"/>
            <a:ext cx="6838950" cy="381697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区间操作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dirty="0" smtClean="0"/>
              <a:t>Lazy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2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>
                <a:solidFill>
                  <a:srgbClr val="002060"/>
                </a:solidFill>
              </a:rPr>
              <a:t>华东理工大学 罗勇军</a:t>
            </a:r>
            <a:endParaRPr lang="zh-CN" altLang="zh-CN" smtClean="0">
              <a:solidFill>
                <a:srgbClr val="002060"/>
              </a:solidFill>
            </a:endParaRPr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69"/>
    </mc:Choice>
    <mc:Fallback xmlns="">
      <p:transition spd="slow" advTm="3756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2"/>
          <p:cNvSpPr>
            <a:spLocks noGrp="1" noChangeArrowheads="1"/>
          </p:cNvSpPr>
          <p:nvPr>
            <p:ph idx="1"/>
          </p:nvPr>
        </p:nvSpPr>
        <p:spPr>
          <a:xfrm>
            <a:off x="1966913" y="765176"/>
            <a:ext cx="8147050" cy="2193925"/>
          </a:xfrm>
        </p:spPr>
        <p:txBody>
          <a:bodyPr/>
          <a:lstStyle/>
          <a:p>
            <a:pPr marL="0" indent="0">
              <a:buNone/>
            </a:pPr>
            <a:r>
              <a:rPr lang="zh-CN" altLang="zh-CN"/>
              <a:t>线段</a:t>
            </a:r>
            <a:r>
              <a:rPr lang="en-US" altLang="zh-CN"/>
              <a:t>[L, R]</a:t>
            </a:r>
            <a:r>
              <a:rPr lang="zh-CN" altLang="en-US"/>
              <a:t>：</a:t>
            </a:r>
            <a:r>
              <a:rPr lang="en-US" altLang="zh-CN"/>
              <a:t>L</a:t>
            </a:r>
            <a:r>
              <a:rPr lang="zh-CN" altLang="zh-CN"/>
              <a:t>是左子结点，</a:t>
            </a:r>
            <a:r>
              <a:rPr lang="en-US" altLang="zh-CN"/>
              <a:t>R</a:t>
            </a:r>
            <a:r>
              <a:rPr lang="zh-CN" altLang="zh-CN"/>
              <a:t>是右子结点。</a:t>
            </a:r>
          </a:p>
          <a:p>
            <a:pPr marL="0" indent="0">
              <a:buNone/>
            </a:pPr>
            <a:r>
              <a:rPr lang="zh-CN" altLang="zh-CN"/>
              <a:t>（</a:t>
            </a:r>
            <a:r>
              <a:rPr lang="en-US" altLang="zh-CN" sz="2400"/>
              <a:t>1</a:t>
            </a:r>
            <a:r>
              <a:rPr lang="zh-CN" altLang="zh-CN" sz="2400"/>
              <a:t>）</a:t>
            </a:r>
            <a:r>
              <a:rPr lang="en-US" altLang="zh-CN" sz="2400"/>
              <a:t>L = R</a:t>
            </a:r>
            <a:r>
              <a:rPr lang="zh-CN" altLang="en-US" sz="2400"/>
              <a:t>。</a:t>
            </a:r>
            <a:r>
              <a:rPr lang="zh-CN" altLang="zh-CN" sz="2400"/>
              <a:t>它就是一个叶子结点。</a:t>
            </a:r>
          </a:p>
          <a:p>
            <a:pPr marL="0" indent="0">
              <a:buNone/>
            </a:pPr>
            <a:r>
              <a:rPr lang="zh-CN" altLang="zh-CN" sz="2400"/>
              <a:t>（</a:t>
            </a:r>
            <a:r>
              <a:rPr lang="en-US" altLang="zh-CN" sz="2400"/>
              <a:t>2</a:t>
            </a:r>
            <a:r>
              <a:rPr lang="zh-CN" altLang="zh-CN" sz="2400"/>
              <a:t>）</a:t>
            </a:r>
            <a:r>
              <a:rPr lang="en-US" altLang="zh-CN" sz="2400"/>
              <a:t>L &lt; R</a:t>
            </a:r>
            <a:r>
              <a:rPr lang="zh-CN" altLang="en-US" sz="2400"/>
              <a:t>。</a:t>
            </a:r>
            <a:r>
              <a:rPr lang="zh-CN" altLang="zh-CN" sz="2400"/>
              <a:t>有两个儿子，左儿子代表的区间是</a:t>
            </a:r>
            <a:r>
              <a:rPr lang="en-US" altLang="zh-CN" sz="2400"/>
              <a:t>[L, M]</a:t>
            </a:r>
            <a:r>
              <a:rPr lang="zh-CN" altLang="zh-CN" sz="2400"/>
              <a:t>，右儿子代表的区间是</a:t>
            </a:r>
            <a:r>
              <a:rPr lang="en-US" altLang="zh-CN" sz="2400"/>
              <a:t>[M+1, R]</a:t>
            </a:r>
            <a:r>
              <a:rPr lang="zh-CN" altLang="zh-CN" sz="2400"/>
              <a:t>，其中</a:t>
            </a:r>
            <a:r>
              <a:rPr lang="en-US" altLang="zh-CN" sz="2400"/>
              <a:t>M = (L + R) / 2</a:t>
            </a:r>
            <a:r>
              <a:rPr lang="zh-CN" altLang="zh-CN" sz="2400"/>
              <a:t>。</a:t>
            </a:r>
          </a:p>
        </p:txBody>
      </p:sp>
      <p:graphicFrame>
        <p:nvGraphicFramePr>
          <p:cNvPr id="27650" name="对象 4"/>
          <p:cNvGraphicFramePr>
            <a:graphicFrameLocks noChangeAspect="1"/>
          </p:cNvGraphicFramePr>
          <p:nvPr/>
        </p:nvGraphicFramePr>
        <p:xfrm>
          <a:off x="3359151" y="2871788"/>
          <a:ext cx="5362575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r:id="rId3" imgW="2776320" imgH="1539000" progId="Visio.Drawing.11">
                  <p:embed/>
                </p:oleObj>
              </mc:Choice>
              <mc:Fallback>
                <p:oleObj r:id="rId3" imgW="2776320" imgH="1539000" progId="Visio.Drawing.11">
                  <p:embed/>
                  <p:pic>
                    <p:nvPicPr>
                      <p:cNvPr id="2765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2871788"/>
                        <a:ext cx="5362575" cy="307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3577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14"/>
    </mc:Choice>
    <mc:Fallback xmlns="">
      <p:transition spd="slow" advTm="5301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777875"/>
          </a:xfrm>
        </p:spPr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线段树的复杂度</a:t>
            </a:r>
          </a:p>
        </p:txBody>
      </p:sp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196975"/>
            <a:ext cx="8229600" cy="5327650"/>
          </a:xfrm>
        </p:spPr>
        <p:txBody>
          <a:bodyPr/>
          <a:lstStyle/>
          <a:p>
            <a:r>
              <a:rPr lang="zh-CN" altLang="zh-CN" smtClean="0"/>
              <a:t>每</a:t>
            </a:r>
            <a:r>
              <a:rPr lang="zh-CN" altLang="en-US" smtClean="0"/>
              <a:t>步</a:t>
            </a:r>
            <a:r>
              <a:rPr lang="zh-CN" altLang="zh-CN" smtClean="0"/>
              <a:t>处理，从二叉树的根结点开始到最下一层，最多需要更新</a:t>
            </a:r>
            <a:r>
              <a:rPr lang="en-US" altLang="zh-CN" smtClean="0"/>
              <a:t>log</a:t>
            </a:r>
            <a:r>
              <a:rPr lang="en-US" altLang="zh-CN" baseline="-25000" smtClean="0"/>
              <a:t>2</a:t>
            </a:r>
            <a:r>
              <a:rPr lang="en-US" altLang="zh-CN" smtClean="0"/>
              <a:t>4n</a:t>
            </a:r>
            <a:r>
              <a:rPr lang="zh-CN" altLang="zh-CN" smtClean="0"/>
              <a:t>个结点，复杂度是</a:t>
            </a:r>
            <a:r>
              <a:rPr lang="en-US" altLang="zh-CN" smtClean="0"/>
              <a:t>O(logn)</a:t>
            </a:r>
            <a:r>
              <a:rPr lang="zh-CN" altLang="zh-CN" smtClean="0"/>
              <a:t>；</a:t>
            </a:r>
            <a:endParaRPr lang="en-US" altLang="zh-CN" smtClean="0"/>
          </a:p>
          <a:p>
            <a:r>
              <a:rPr lang="zh-CN" altLang="zh-CN" smtClean="0"/>
              <a:t>一共有</a:t>
            </a:r>
            <a:r>
              <a:rPr lang="en-US" altLang="zh-CN" smtClean="0"/>
              <a:t>n</a:t>
            </a:r>
            <a:r>
              <a:rPr lang="zh-CN" altLang="en-US" smtClean="0"/>
              <a:t>个数字</a:t>
            </a:r>
            <a:r>
              <a:rPr lang="zh-CN" altLang="zh-CN" smtClean="0"/>
              <a:t>需要处理，总复杂度是</a:t>
            </a:r>
            <a:r>
              <a:rPr lang="en-US" altLang="zh-CN" smtClean="0">
                <a:solidFill>
                  <a:srgbClr val="FF0000"/>
                </a:solidFill>
              </a:rPr>
              <a:t>O(nlogn)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zh-CN"/>
              <a:t>线段树把</a:t>
            </a:r>
            <a:r>
              <a:rPr lang="en-US" altLang="zh-CN"/>
              <a:t>n</a:t>
            </a:r>
            <a:r>
              <a:rPr lang="zh-CN" altLang="zh-CN"/>
              <a:t>个数按二叉树进行分组，每次更新有关的结点时，这个结点下面的所有子结点都隐含被更新了，从而大大地减少了处理次数。</a:t>
            </a:r>
            <a:endParaRPr lang="zh-CN" altLang="en-US"/>
          </a:p>
        </p:txBody>
      </p:sp>
      <p:sp>
        <p:nvSpPr>
          <p:cNvPr id="37891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2636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09"/>
    </mc:Choice>
    <mc:Fallback xmlns="">
      <p:transition spd="slow" advTm="4690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>
                <a:solidFill>
                  <a:srgbClr val="FF0000"/>
                </a:solidFill>
              </a:rPr>
              <a:t>线段树的操作</a:t>
            </a: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628776"/>
            <a:ext cx="8229600" cy="2232025"/>
          </a:xfrm>
        </p:spPr>
        <p:txBody>
          <a:bodyPr/>
          <a:lstStyle/>
          <a:p>
            <a:r>
              <a:rPr lang="zh-CN" altLang="en-US" dirty="0" smtClean="0"/>
              <a:t>点修改：</a:t>
            </a:r>
            <a:r>
              <a:rPr lang="zh-CN" altLang="zh-CN" dirty="0" smtClean="0"/>
              <a:t>在线段树中每次只修改一个点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区间修改</a:t>
            </a:r>
            <a:r>
              <a:rPr lang="zh-CN" altLang="en-US" dirty="0" smtClean="0"/>
              <a:t>：每次修改一个区间的所有数。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endParaRPr lang="zh-CN" altLang="en-US" dirty="0" smtClean="0"/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  <p:pic>
        <p:nvPicPr>
          <p:cNvPr id="28676" name="Picture 5" descr="https://timgsa.baidu.com/timg?image&amp;quality=80&amp;size=b9999_10000&amp;sec=1554739040102&amp;di=09fa2d1da8c181399a752a3ff5f3548b&amp;imgtype=0&amp;src=http%3A%2F%2F5b0988e595225.cdn.sohucs.com%2Fq_70%2Cc_zoom%2Cw_640%2Fimages%2F20180616%2F26b5681dd4e14914810a282bb31c284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4" y="3644900"/>
            <a:ext cx="2289175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66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91"/>
    </mc:Choice>
    <mc:Fallback xmlns="">
      <p:transition spd="slow" advTm="4309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5562600" cy="1143000"/>
          </a:xfrm>
        </p:spPr>
        <p:txBody>
          <a:bodyPr/>
          <a:lstStyle/>
          <a:p>
            <a:pPr marL="571500" indent="-571500">
              <a:buFontTx/>
              <a:buChar char="•"/>
            </a:pPr>
            <a:r>
              <a:rPr lang="zh-CN" altLang="en-US" sz="4000">
                <a:solidFill>
                  <a:srgbClr val="FF0000"/>
                </a:solidFill>
              </a:rPr>
              <a:t>重点：</a:t>
            </a:r>
            <a:r>
              <a:rPr lang="zh-CN" altLang="zh-CN" sz="4000">
                <a:solidFill>
                  <a:srgbClr val="FF0000"/>
                </a:solidFill>
              </a:rPr>
              <a:t>区间修改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zh-CN" altLang="zh-CN" dirty="0"/>
              <a:t>给定</a:t>
            </a:r>
            <a:r>
              <a:rPr lang="en-US" altLang="zh-CN" dirty="0"/>
              <a:t>n</a:t>
            </a:r>
            <a:r>
              <a:rPr lang="zh-CN" altLang="zh-CN" dirty="0"/>
              <a:t>个元素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... , a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 </a:t>
            </a:r>
            <a:r>
              <a:rPr lang="zh-CN" altLang="zh-CN" dirty="0"/>
              <a:t>：</a:t>
            </a:r>
          </a:p>
          <a:p>
            <a:pPr>
              <a:defRPr/>
            </a:pPr>
            <a:r>
              <a:rPr lang="zh-CN" altLang="zh-CN" dirty="0"/>
              <a:t>加：给定</a:t>
            </a:r>
            <a:r>
              <a:rPr lang="en-US" altLang="zh-CN" dirty="0" err="1"/>
              <a:t>i</a:t>
            </a:r>
            <a:r>
              <a:rPr lang="en-US" altLang="zh-CN" dirty="0"/>
              <a:t>, j&lt;=n</a:t>
            </a:r>
            <a:r>
              <a:rPr lang="zh-CN" altLang="zh-CN" dirty="0"/>
              <a:t>，把</a:t>
            </a:r>
            <a:r>
              <a:rPr lang="en-US" altLang="zh-CN" dirty="0"/>
              <a:t>{a</a:t>
            </a:r>
            <a:r>
              <a:rPr lang="en-US" altLang="zh-CN" baseline="-25000" dirty="0"/>
              <a:t>i</a:t>
            </a:r>
            <a:r>
              <a:rPr lang="en-US" altLang="zh-CN" dirty="0"/>
              <a:t>, ...,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en-US" altLang="zh-CN" dirty="0"/>
              <a:t>}</a:t>
            </a:r>
            <a:r>
              <a:rPr lang="zh-CN" altLang="zh-CN" dirty="0"/>
              <a:t>区间内的</a:t>
            </a:r>
            <a:r>
              <a:rPr lang="zh-CN" altLang="en-US" dirty="0"/>
              <a:t>每个元素</a:t>
            </a:r>
            <a:r>
              <a:rPr lang="zh-CN" altLang="zh-CN" dirty="0"/>
              <a:t>加</a:t>
            </a:r>
            <a:r>
              <a:rPr lang="en-US" altLang="zh-CN" dirty="0"/>
              <a:t>v</a:t>
            </a:r>
            <a:r>
              <a:rPr lang="zh-CN" altLang="zh-CN" dirty="0"/>
              <a:t>。</a:t>
            </a:r>
          </a:p>
          <a:p>
            <a:pPr>
              <a:defRPr/>
            </a:pPr>
            <a:r>
              <a:rPr lang="zh-CN" altLang="zh-CN" dirty="0"/>
              <a:t>查询：给定</a:t>
            </a:r>
            <a:r>
              <a:rPr lang="en-US" altLang="zh-CN" dirty="0"/>
              <a:t>L, R&lt;=n</a:t>
            </a:r>
            <a:r>
              <a:rPr lang="zh-CN" altLang="zh-CN" dirty="0"/>
              <a:t>，计算</a:t>
            </a:r>
            <a:r>
              <a:rPr lang="en-US" altLang="zh-CN" dirty="0"/>
              <a:t>{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L</a:t>
            </a:r>
            <a:r>
              <a:rPr lang="en-US" altLang="zh-CN" dirty="0"/>
              <a:t>, ...,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R</a:t>
            </a:r>
            <a:r>
              <a:rPr lang="en-US" altLang="zh-CN" dirty="0"/>
              <a:t>}</a:t>
            </a:r>
            <a:r>
              <a:rPr lang="zh-CN" altLang="zh-CN" dirty="0"/>
              <a:t>的区间和。</a:t>
            </a:r>
            <a:endParaRPr lang="zh-CN" altLang="en-US" dirty="0"/>
          </a:p>
        </p:txBody>
      </p:sp>
      <p:sp>
        <p:nvSpPr>
          <p:cNvPr id="44035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  <p:pic>
        <p:nvPicPr>
          <p:cNvPr id="44036" name="Picture 2" descr="https://timgsa.baidu.com/timg?image&amp;quality=80&amp;size=b9999_10000&amp;sec=1554739188218&amp;di=2fea02f46760deb13fd22f665069ea86&amp;imgtype=0&amp;src=http%3A%2F%2Fres.dyhjw.com%2Fueditor%2Fphp%2Fupload%2Fimage%2F20170609%2F149696943773666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51" y="438150"/>
            <a:ext cx="130492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0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30"/>
    </mc:Choice>
    <mc:Fallback xmlns="">
      <p:transition spd="slow" advTm="5463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solidFill>
                  <a:srgbClr val="0070C0"/>
                </a:solidFill>
              </a:rPr>
              <a:t>poj 3468  </a:t>
            </a:r>
            <a:r>
              <a:rPr lang="en-US" altLang="zh-CN" sz="2800">
                <a:solidFill>
                  <a:srgbClr val="0070C0"/>
                </a:solidFill>
              </a:rPr>
              <a:t>A Simple Problem with Integers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zh-CN" altLang="zh-CN" dirty="0"/>
              <a:t>给出</a:t>
            </a:r>
            <a:r>
              <a:rPr lang="en-US" altLang="zh-CN" dirty="0"/>
              <a:t>N</a:t>
            </a:r>
            <a:r>
              <a:rPr lang="zh-CN" altLang="zh-CN" dirty="0"/>
              <a:t>个数，进行</a:t>
            </a:r>
            <a:r>
              <a:rPr lang="en-US" altLang="zh-CN" dirty="0"/>
              <a:t>Q</a:t>
            </a:r>
            <a:r>
              <a:rPr lang="zh-CN" altLang="zh-CN" dirty="0"/>
              <a:t>个操作，</a:t>
            </a:r>
            <a:r>
              <a:rPr lang="en-US" altLang="zh-CN" dirty="0"/>
              <a:t>1 ≤ N, Q ≤ 100000</a:t>
            </a:r>
            <a:r>
              <a:rPr lang="zh-CN" altLang="zh-CN" dirty="0"/>
              <a:t>。有两种操作：</a:t>
            </a:r>
          </a:p>
          <a:p>
            <a:pPr>
              <a:defRPr/>
            </a:pPr>
            <a:r>
              <a:rPr lang="en-US" altLang="zh-CN" dirty="0"/>
              <a:t>"C </a:t>
            </a:r>
            <a:r>
              <a:rPr lang="en-US" altLang="zh-CN" i="1" dirty="0"/>
              <a:t>a</a:t>
            </a:r>
            <a:r>
              <a:rPr lang="en-US" altLang="zh-CN" dirty="0"/>
              <a:t> </a:t>
            </a:r>
            <a:r>
              <a:rPr lang="en-US" altLang="zh-CN" i="1" dirty="0"/>
              <a:t>b</a:t>
            </a:r>
            <a:r>
              <a:rPr lang="en-US" altLang="zh-CN" dirty="0"/>
              <a:t> </a:t>
            </a:r>
            <a:r>
              <a:rPr lang="en-US" altLang="zh-CN" i="1" dirty="0"/>
              <a:t>c</a:t>
            </a:r>
            <a:r>
              <a:rPr lang="en-US" altLang="zh-CN" dirty="0"/>
              <a:t>" </a:t>
            </a:r>
            <a:r>
              <a:rPr lang="zh-CN" altLang="zh-CN" dirty="0"/>
              <a:t>，对区间</a:t>
            </a:r>
            <a:r>
              <a:rPr lang="en-US" altLang="zh-CN" dirty="0"/>
              <a:t>[a, b]</a:t>
            </a:r>
            <a:r>
              <a:rPr lang="zh-CN" altLang="zh-CN" dirty="0"/>
              <a:t>的每个数字加</a:t>
            </a:r>
            <a:r>
              <a:rPr lang="en-US" altLang="zh-CN" dirty="0"/>
              <a:t>c</a:t>
            </a:r>
            <a:r>
              <a:rPr lang="zh-CN" altLang="zh-CN" dirty="0"/>
              <a:t>；</a:t>
            </a:r>
          </a:p>
          <a:p>
            <a:pPr>
              <a:defRPr/>
            </a:pPr>
            <a:r>
              <a:rPr lang="en-US" altLang="zh-CN" dirty="0"/>
              <a:t>"Q </a:t>
            </a:r>
            <a:r>
              <a:rPr lang="en-US" altLang="zh-CN" i="1" dirty="0"/>
              <a:t>a</a:t>
            </a:r>
            <a:r>
              <a:rPr lang="en-US" altLang="zh-CN" dirty="0"/>
              <a:t> </a:t>
            </a:r>
            <a:r>
              <a:rPr lang="en-US" altLang="zh-CN" i="1" dirty="0"/>
              <a:t>b</a:t>
            </a:r>
            <a:r>
              <a:rPr lang="en-US" altLang="zh-CN" dirty="0"/>
              <a:t>"</a:t>
            </a:r>
            <a:r>
              <a:rPr lang="zh-CN" altLang="zh-CN" dirty="0"/>
              <a:t>，查询区间</a:t>
            </a:r>
            <a:r>
              <a:rPr lang="en-US" altLang="zh-CN" dirty="0"/>
              <a:t>[a, b]</a:t>
            </a:r>
            <a:r>
              <a:rPr lang="zh-CN" altLang="zh-CN" dirty="0"/>
              <a:t>的数字和。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zh-CN" dirty="0"/>
              <a:t>输入：</a:t>
            </a:r>
            <a:r>
              <a:rPr lang="en-US" altLang="zh-CN" dirty="0"/>
              <a:t>N, Q, </a:t>
            </a:r>
            <a:r>
              <a:rPr lang="zh-CN" altLang="zh-CN" dirty="0"/>
              <a:t>以及</a:t>
            </a:r>
            <a:r>
              <a:rPr lang="en-US" altLang="zh-CN" dirty="0"/>
              <a:t>N</a:t>
            </a:r>
            <a:r>
              <a:rPr lang="zh-CN" altLang="zh-CN" dirty="0"/>
              <a:t>个数字，</a:t>
            </a:r>
            <a:r>
              <a:rPr lang="en-US" altLang="zh-CN" dirty="0"/>
              <a:t>Q</a:t>
            </a:r>
            <a:r>
              <a:rPr lang="zh-CN" altLang="zh-CN" dirty="0"/>
              <a:t>个操作；</a:t>
            </a:r>
          </a:p>
          <a:p>
            <a:pPr>
              <a:defRPr/>
            </a:pPr>
            <a:r>
              <a:rPr lang="zh-CN" altLang="zh-CN" dirty="0"/>
              <a:t>输出：对每个查询操作，输出结果。</a:t>
            </a:r>
            <a:endParaRPr lang="zh-CN" altLang="en-US" dirty="0"/>
          </a:p>
        </p:txBody>
      </p:sp>
      <p:sp>
        <p:nvSpPr>
          <p:cNvPr id="45059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9265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74"/>
    </mc:Choice>
    <mc:Fallback xmlns="">
      <p:transition spd="slow" advTm="5357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点修改？</a:t>
            </a:r>
          </a:p>
        </p:txBody>
      </p:sp>
      <p:sp>
        <p:nvSpPr>
          <p:cNvPr id="4608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暴力法</a:t>
            </a:r>
            <a:r>
              <a:rPr lang="zh-CN" altLang="en-US" dirty="0" smtClean="0"/>
              <a:t>：</a:t>
            </a:r>
            <a:r>
              <a:rPr lang="zh-CN" altLang="zh-CN" dirty="0"/>
              <a:t>直接对这</a:t>
            </a:r>
            <a:r>
              <a:rPr lang="en-US" altLang="zh-CN" dirty="0"/>
              <a:t>n</a:t>
            </a:r>
            <a:r>
              <a:rPr lang="zh-CN" altLang="zh-CN" dirty="0"/>
              <a:t>个数进行操作，每个</a:t>
            </a:r>
            <a:r>
              <a:rPr lang="en-US" altLang="zh-CN" dirty="0"/>
              <a:t>C</a:t>
            </a:r>
            <a:r>
              <a:rPr lang="zh-CN" altLang="zh-CN" dirty="0"/>
              <a:t>操作和</a:t>
            </a:r>
            <a:r>
              <a:rPr lang="en-US" altLang="zh-CN" dirty="0"/>
              <a:t>Q</a:t>
            </a:r>
            <a:r>
              <a:rPr lang="zh-CN" altLang="zh-CN" dirty="0"/>
              <a:t>操作都是</a:t>
            </a:r>
            <a:r>
              <a:rPr lang="en-US" altLang="zh-CN" dirty="0"/>
              <a:t>O(n)</a:t>
            </a:r>
            <a:r>
              <a:rPr lang="zh-CN" altLang="zh-CN" dirty="0"/>
              <a:t>的，一共</a:t>
            </a:r>
            <a:r>
              <a:rPr lang="en-US" altLang="zh-CN" dirty="0"/>
              <a:t>Q</a:t>
            </a:r>
            <a:r>
              <a:rPr lang="zh-CN" altLang="zh-CN" dirty="0"/>
              <a:t>次操作，总复杂度</a:t>
            </a:r>
            <a:r>
              <a:rPr lang="en-US" altLang="zh-CN" dirty="0"/>
              <a:t>O(Q </a:t>
            </a:r>
            <a:r>
              <a:rPr lang="en-US" altLang="zh-CN" dirty="0" smtClean="0"/>
              <a:t>n)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用线段树点修改</a:t>
            </a:r>
            <a:r>
              <a:rPr lang="zh-CN" altLang="en-US" dirty="0" smtClean="0"/>
              <a:t>：</a:t>
            </a:r>
            <a:r>
              <a:rPr lang="zh-CN" altLang="zh-CN" dirty="0"/>
              <a:t>做</a:t>
            </a:r>
            <a:r>
              <a:rPr lang="en-US" altLang="zh-CN" dirty="0"/>
              <a:t>C</a:t>
            </a:r>
            <a:r>
              <a:rPr lang="zh-CN" altLang="zh-CN" dirty="0"/>
              <a:t>操作时，对区间里的数一个一个进行修改，一个数的修改是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zh-CN" dirty="0"/>
              <a:t>的，区间修改合起来是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Q</a:t>
            </a:r>
            <a:r>
              <a:rPr lang="zh-CN" altLang="zh-CN" dirty="0"/>
              <a:t>次操作的总复杂度是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Qnlogn</a:t>
            </a:r>
            <a:r>
              <a:rPr lang="en-US" altLang="zh-CN" dirty="0"/>
              <a:t>)</a:t>
            </a:r>
            <a:r>
              <a:rPr lang="zh-CN" altLang="zh-CN" dirty="0"/>
              <a:t>，比暴力法还差。</a:t>
            </a:r>
          </a:p>
          <a:p>
            <a:endParaRPr lang="zh-CN" altLang="en-US" dirty="0" smtClean="0"/>
          </a:p>
        </p:txBody>
      </p:sp>
      <p:sp>
        <p:nvSpPr>
          <p:cNvPr id="46083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9906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59"/>
    </mc:Choice>
    <mc:Fallback xmlns="">
      <p:transition spd="slow" advTm="6225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>
                <a:solidFill>
                  <a:srgbClr val="0070C0"/>
                </a:solidFill>
              </a:rPr>
              <a:t>区间修改的关键：</a:t>
            </a:r>
            <a:r>
              <a:rPr lang="en-US" altLang="zh-CN" sz="3600" b="1">
                <a:solidFill>
                  <a:srgbClr val="0070C0"/>
                </a:solidFill>
              </a:rPr>
              <a:t>lazy-tag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4710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417639"/>
            <a:ext cx="8362950" cy="4708525"/>
          </a:xfrm>
        </p:spPr>
        <p:txBody>
          <a:bodyPr/>
          <a:lstStyle/>
          <a:p>
            <a:r>
              <a:rPr lang="zh-CN" altLang="zh-CN" dirty="0" smtClean="0"/>
              <a:t>“懒惰（</a:t>
            </a:r>
            <a:r>
              <a:rPr lang="en-US" altLang="zh-CN" dirty="0" smtClean="0">
                <a:solidFill>
                  <a:srgbClr val="FF0000"/>
                </a:solidFill>
              </a:rPr>
              <a:t>lazy</a:t>
            </a:r>
            <a:r>
              <a:rPr lang="zh-CN" altLang="zh-CN" dirty="0" smtClean="0"/>
              <a:t>）”</a:t>
            </a:r>
            <a:r>
              <a:rPr lang="zh-CN" altLang="en-US" dirty="0" smtClean="0"/>
              <a:t> ：</a:t>
            </a:r>
            <a:r>
              <a:rPr lang="zh-CN" altLang="zh-CN" dirty="0"/>
              <a:t>修改一个整块区间时，只对这个线段区间进行整体上的修改，其内部每个元素的内容先不做修改</a:t>
            </a:r>
            <a:r>
              <a:rPr lang="zh-CN" altLang="en-US" dirty="0"/>
              <a:t>。</a:t>
            </a:r>
            <a:r>
              <a:rPr lang="zh-CN" altLang="zh-CN" dirty="0"/>
              <a:t>只有当这部分线段的一致性被破坏时，才把变化值传递给子区间。</a:t>
            </a:r>
            <a:endParaRPr lang="en-US" altLang="zh-CN" dirty="0"/>
          </a:p>
          <a:p>
            <a:r>
              <a:rPr lang="zh-CN" altLang="en-US" dirty="0" smtClean="0"/>
              <a:t>对</a:t>
            </a:r>
            <a:r>
              <a:rPr lang="zh-CN" altLang="zh-CN" dirty="0" smtClean="0"/>
              <a:t>做</a:t>
            </a:r>
            <a:r>
              <a:rPr lang="en-US" altLang="zh-CN" dirty="0" smtClean="0"/>
              <a:t>lazy</a:t>
            </a:r>
            <a:r>
              <a:rPr lang="zh-CN" altLang="zh-CN" dirty="0" smtClean="0"/>
              <a:t>操作的子区间，记录状态（</a:t>
            </a:r>
            <a:r>
              <a:rPr lang="en-US" altLang="zh-CN" dirty="0" smtClean="0">
                <a:solidFill>
                  <a:srgbClr val="FF0000"/>
                </a:solidFill>
              </a:rPr>
              <a:t>tag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复杂度：</a:t>
            </a:r>
            <a:r>
              <a:rPr lang="zh-CN" altLang="zh-CN" dirty="0" smtClean="0"/>
              <a:t>每次区间修改的复杂度是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zh-CN" dirty="0" smtClean="0"/>
              <a:t>的，一共</a:t>
            </a:r>
            <a:r>
              <a:rPr lang="en-US" altLang="zh-CN" dirty="0" smtClean="0"/>
              <a:t>Q</a:t>
            </a:r>
            <a:r>
              <a:rPr lang="zh-CN" altLang="zh-CN" dirty="0" smtClean="0"/>
              <a:t>次操作，总复杂度是</a:t>
            </a:r>
            <a:r>
              <a:rPr lang="en-US" altLang="zh-CN" dirty="0"/>
              <a:t>O(</a:t>
            </a:r>
            <a:r>
              <a:rPr lang="en-US" altLang="zh-CN" dirty="0" err="1"/>
              <a:t>Qlogn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7107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9782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26"/>
    </mc:Choice>
    <mc:Fallback xmlns="">
      <p:transition spd="slow" advTm="12682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 noChangeArrowheads="1"/>
          </p:cNvSpPr>
          <p:nvPr>
            <p:ph type="title"/>
          </p:nvPr>
        </p:nvSpPr>
        <p:spPr>
          <a:xfrm>
            <a:off x="3216275" y="371475"/>
            <a:ext cx="5265738" cy="635000"/>
          </a:xfrm>
        </p:spPr>
        <p:txBody>
          <a:bodyPr/>
          <a:lstStyle/>
          <a:p>
            <a:r>
              <a:rPr lang="zh-CN" altLang="zh-CN" sz="3600">
                <a:solidFill>
                  <a:srgbClr val="0070C0"/>
                </a:solidFill>
              </a:rPr>
              <a:t>（</a:t>
            </a:r>
            <a:r>
              <a:rPr lang="en-US" altLang="zh-CN" sz="3600">
                <a:solidFill>
                  <a:srgbClr val="0070C0"/>
                </a:solidFill>
              </a:rPr>
              <a:t>1</a:t>
            </a:r>
            <a:r>
              <a:rPr lang="zh-CN" altLang="zh-CN" sz="3600">
                <a:solidFill>
                  <a:srgbClr val="0070C0"/>
                </a:solidFill>
              </a:rPr>
              <a:t>）初始化</a:t>
            </a:r>
            <a:r>
              <a:rPr lang="zh-CN" altLang="en-US" sz="3600">
                <a:solidFill>
                  <a:srgbClr val="0070C0"/>
                </a:solidFill>
              </a:rPr>
              <a:t>：</a:t>
            </a:r>
            <a:r>
              <a:rPr lang="zh-CN" altLang="zh-CN" sz="3600">
                <a:solidFill>
                  <a:srgbClr val="0070C0"/>
                </a:solidFill>
              </a:rPr>
              <a:t>建树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48130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125539"/>
            <a:ext cx="8229600" cy="5000625"/>
          </a:xfrm>
        </p:spPr>
        <p:txBody>
          <a:bodyPr/>
          <a:lstStyle/>
          <a:p>
            <a:r>
              <a:rPr lang="zh-CN" altLang="zh-CN"/>
              <a:t>以区间</a:t>
            </a:r>
            <a:r>
              <a:rPr lang="en-US" altLang="zh-CN"/>
              <a:t>[1, 10]</a:t>
            </a:r>
            <a:r>
              <a:rPr lang="zh-CN" altLang="zh-CN"/>
              <a:t>为例建树。最后的叶子上，是</a:t>
            </a:r>
            <a:r>
              <a:rPr lang="en-US" altLang="zh-CN"/>
              <a:t>1~10</a:t>
            </a:r>
            <a:r>
              <a:rPr lang="zh-CN" altLang="zh-CN"/>
              <a:t>这</a:t>
            </a:r>
            <a:r>
              <a:rPr lang="en-US" altLang="zh-CN"/>
              <a:t>10</a:t>
            </a:r>
            <a:r>
              <a:rPr lang="zh-CN" altLang="zh-CN"/>
              <a:t>个数字。每个结点右上角的数字，是以它为根结点的这棵子树的区间和。</a:t>
            </a:r>
            <a:endParaRPr lang="zh-CN" altLang="en-US"/>
          </a:p>
        </p:txBody>
      </p:sp>
      <p:graphicFrame>
        <p:nvGraphicFramePr>
          <p:cNvPr id="48131" name="对象 4"/>
          <p:cNvGraphicFramePr>
            <a:graphicFrameLocks noChangeAspect="1"/>
          </p:cNvGraphicFramePr>
          <p:nvPr/>
        </p:nvGraphicFramePr>
        <p:xfrm>
          <a:off x="1670050" y="2420939"/>
          <a:ext cx="8997950" cy="3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r:id="rId3" imgW="6266160" imgH="2645640" progId="Visio.Drawing.11">
                  <p:embed/>
                </p:oleObj>
              </mc:Choice>
              <mc:Fallback>
                <p:oleObj r:id="rId3" imgW="6266160" imgH="2645640" progId="Visio.Drawing.11">
                  <p:embed/>
                  <p:pic>
                    <p:nvPicPr>
                      <p:cNvPr id="48131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420939"/>
                        <a:ext cx="8997950" cy="392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页脚占位符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648200" y="6526214"/>
            <a:ext cx="2895600" cy="28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791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67"/>
    </mc:Choice>
    <mc:Fallback xmlns="">
      <p:transition spd="slow" advTm="9316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 noChangeArrowheads="1"/>
          </p:cNvSpPr>
          <p:nvPr>
            <p:ph type="title"/>
          </p:nvPr>
        </p:nvSpPr>
        <p:spPr>
          <a:xfrm>
            <a:off x="623392" y="94428"/>
            <a:ext cx="4330700" cy="561975"/>
          </a:xfrm>
        </p:spPr>
        <p:txBody>
          <a:bodyPr>
            <a:normAutofit fontScale="90000"/>
          </a:bodyPr>
          <a:lstStyle/>
          <a:p>
            <a:r>
              <a:rPr lang="zh-CN" altLang="zh-CN" sz="3600" dirty="0">
                <a:solidFill>
                  <a:srgbClr val="0070C0"/>
                </a:solidFill>
              </a:rPr>
              <a:t>（</a:t>
            </a:r>
            <a:r>
              <a:rPr lang="en-US" altLang="zh-CN" sz="3600" dirty="0">
                <a:solidFill>
                  <a:srgbClr val="0070C0"/>
                </a:solidFill>
              </a:rPr>
              <a:t>2</a:t>
            </a:r>
            <a:r>
              <a:rPr lang="zh-CN" altLang="zh-CN" sz="3600" dirty="0">
                <a:solidFill>
                  <a:srgbClr val="0070C0"/>
                </a:solidFill>
              </a:rPr>
              <a:t>）</a:t>
            </a:r>
            <a:r>
              <a:rPr lang="zh-CN" altLang="en-US" sz="3600" dirty="0" smtClean="0">
                <a:solidFill>
                  <a:srgbClr val="0070C0"/>
                </a:solidFill>
              </a:rPr>
              <a:t>区间修改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1444" y="724382"/>
            <a:ext cx="10009112" cy="52181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2400" dirty="0"/>
              <a:t>例：</a:t>
            </a:r>
            <a:r>
              <a:rPr lang="zh-CN" altLang="zh-CN" sz="2400" dirty="0"/>
              <a:t>在</a:t>
            </a:r>
            <a:r>
              <a:rPr lang="en-US" altLang="zh-CN" sz="2400" dirty="0"/>
              <a:t>[3, 6]</a:t>
            </a:r>
            <a:r>
              <a:rPr lang="zh-CN" altLang="zh-CN" sz="2400" dirty="0"/>
              <a:t>区间内，把每个元素加</a:t>
            </a:r>
            <a:r>
              <a:rPr lang="en-US" altLang="zh-CN" sz="2400" dirty="0"/>
              <a:t>3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zh-CN" altLang="zh-CN" sz="2400" dirty="0"/>
              <a:t>在子树中找区间</a:t>
            </a:r>
            <a:r>
              <a:rPr lang="en-US" altLang="zh-CN" sz="2400" dirty="0"/>
              <a:t>[3, 6]</a:t>
            </a:r>
            <a:r>
              <a:rPr lang="zh-CN" altLang="zh-CN" sz="2400" dirty="0"/>
              <a:t>，有两种情况：</a:t>
            </a:r>
            <a:r>
              <a:rPr lang="en-US" altLang="zh-CN" sz="2400" dirty="0"/>
              <a:t>[3, 6]</a:t>
            </a:r>
            <a:r>
              <a:rPr lang="zh-CN" altLang="zh-CN" sz="2400" dirty="0"/>
              <a:t>与子区间交错、</a:t>
            </a:r>
            <a:r>
              <a:rPr lang="en-US" altLang="zh-CN" sz="2400" dirty="0"/>
              <a:t>[3, 6]</a:t>
            </a:r>
            <a:r>
              <a:rPr lang="zh-CN" altLang="zh-CN" sz="2400" dirty="0"/>
              <a:t>包含子区间。</a:t>
            </a:r>
            <a:endParaRPr lang="en-US" altLang="zh-CN" sz="2400" dirty="0"/>
          </a:p>
          <a:p>
            <a:pPr>
              <a:defRPr/>
            </a:pPr>
            <a:r>
              <a:rPr lang="zh-CN" altLang="zh-CN" sz="2400" dirty="0"/>
              <a:t>子区间</a:t>
            </a:r>
            <a:r>
              <a:rPr lang="en-US" altLang="zh-CN" sz="2400" dirty="0"/>
              <a:t>[1, 5]</a:t>
            </a:r>
            <a:r>
              <a:rPr lang="zh-CN" altLang="zh-CN" sz="2400" dirty="0"/>
              <a:t>和</a:t>
            </a:r>
            <a:r>
              <a:rPr lang="en-US" altLang="zh-CN" sz="2400" dirty="0"/>
              <a:t>[6, 10]</a:t>
            </a:r>
            <a:r>
              <a:rPr lang="zh-CN" altLang="zh-CN" sz="2400" dirty="0"/>
              <a:t>都与</a:t>
            </a:r>
            <a:r>
              <a:rPr lang="en-US" altLang="zh-CN" sz="2400" dirty="0"/>
              <a:t>[3,6]</a:t>
            </a:r>
            <a:r>
              <a:rPr lang="zh-CN" altLang="zh-CN" sz="2400" dirty="0"/>
              <a:t>交错</a:t>
            </a:r>
            <a:r>
              <a:rPr lang="zh-CN" altLang="en-US" sz="2400" dirty="0"/>
              <a:t>。</a:t>
            </a:r>
            <a:r>
              <a:rPr lang="zh-CN" altLang="zh-CN" sz="2400" dirty="0"/>
              <a:t>需要继续深入更底层子区间。</a:t>
            </a:r>
            <a:endParaRPr lang="en-US" altLang="zh-CN" sz="2400" dirty="0"/>
          </a:p>
          <a:p>
            <a:pPr>
              <a:defRPr/>
            </a:pPr>
            <a:r>
              <a:rPr lang="zh-CN" altLang="zh-CN" sz="2400" dirty="0"/>
              <a:t>子区间</a:t>
            </a:r>
            <a:r>
              <a:rPr lang="en-US" altLang="zh-CN" sz="2400" dirty="0"/>
              <a:t>[4, 5]</a:t>
            </a:r>
            <a:r>
              <a:rPr lang="zh-CN" altLang="zh-CN" sz="2400" dirty="0"/>
              <a:t>被</a:t>
            </a:r>
            <a:r>
              <a:rPr lang="en-US" altLang="zh-CN" sz="2400" dirty="0"/>
              <a:t>[3, 6]</a:t>
            </a:r>
            <a:r>
              <a:rPr lang="zh-CN" altLang="zh-CN" sz="2400" dirty="0"/>
              <a:t>包含</a:t>
            </a:r>
            <a:r>
              <a:rPr lang="zh-CN" altLang="en-US" sz="2400" dirty="0"/>
              <a:t>。</a:t>
            </a:r>
            <a:r>
              <a:rPr lang="zh-CN" altLang="zh-CN" sz="2400" dirty="0"/>
              <a:t>根据</a:t>
            </a:r>
            <a:r>
              <a:rPr lang="en-US" altLang="zh-CN" sz="2400" dirty="0"/>
              <a:t>lazy</a:t>
            </a:r>
            <a:r>
              <a:rPr lang="zh-CN" altLang="zh-CN" sz="2400" dirty="0"/>
              <a:t>原理，把这个子区间进行整体修改，不继续深入，它下一层的</a:t>
            </a:r>
            <a:r>
              <a:rPr lang="en-US" altLang="zh-CN" sz="2400" dirty="0"/>
              <a:t>[4, 4]</a:t>
            </a:r>
            <a:r>
              <a:rPr lang="zh-CN" altLang="zh-CN" sz="2400" dirty="0"/>
              <a:t>和</a:t>
            </a:r>
            <a:r>
              <a:rPr lang="en-US" altLang="zh-CN" sz="2400" dirty="0"/>
              <a:t>[5, 5]</a:t>
            </a:r>
            <a:r>
              <a:rPr lang="zh-CN" altLang="zh-CN" sz="2400" dirty="0"/>
              <a:t>的区间和不用修改。</a:t>
            </a:r>
            <a:endParaRPr lang="zh-CN" altLang="en-US" sz="2400" dirty="0"/>
          </a:p>
        </p:txBody>
      </p:sp>
      <p:graphicFrame>
        <p:nvGraphicFramePr>
          <p:cNvPr id="7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761569"/>
              </p:ext>
            </p:extLst>
          </p:nvPr>
        </p:nvGraphicFramePr>
        <p:xfrm>
          <a:off x="1847528" y="3248943"/>
          <a:ext cx="7773814" cy="339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r:id="rId3" imgW="6266160" imgH="2645640" progId="Visio.Drawing.11">
                  <p:embed/>
                </p:oleObj>
              </mc:Choice>
              <mc:Fallback>
                <p:oleObj r:id="rId3" imgW="6266160" imgH="2645640" progId="Visio.Drawing.11">
                  <p:embed/>
                  <p:pic>
                    <p:nvPicPr>
                      <p:cNvPr id="48131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3248943"/>
                        <a:ext cx="7773814" cy="3393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7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59"/>
    </mc:Choice>
    <mc:Fallback xmlns="">
      <p:transition spd="slow" advTm="9755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19288" y="836614"/>
            <a:ext cx="8229600" cy="604837"/>
          </a:xfrm>
        </p:spPr>
        <p:txBody>
          <a:bodyPr/>
          <a:lstStyle/>
          <a:p>
            <a:r>
              <a:rPr lang="zh-CN" altLang="zh-CN" smtClean="0"/>
              <a:t>部分结点的区间和发生了改变，见右上角</a:t>
            </a:r>
            <a:endParaRPr lang="zh-CN" altLang="en-US" smtClean="0"/>
          </a:p>
        </p:txBody>
      </p:sp>
      <p:graphicFrame>
        <p:nvGraphicFramePr>
          <p:cNvPr id="50178" name="对象 4"/>
          <p:cNvGraphicFramePr>
            <a:graphicFrameLocks noChangeAspect="1"/>
          </p:cNvGraphicFramePr>
          <p:nvPr/>
        </p:nvGraphicFramePr>
        <p:xfrm>
          <a:off x="1719263" y="1773239"/>
          <a:ext cx="8913812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r:id="rId3" imgW="4952160" imgH="2194560" progId="Visio.Drawing.11">
                  <p:embed/>
                </p:oleObj>
              </mc:Choice>
              <mc:Fallback>
                <p:oleObj r:id="rId3" imgW="4952160" imgH="2194560" progId="Visio.Drawing.11">
                  <p:embed/>
                  <p:pic>
                    <p:nvPicPr>
                      <p:cNvPr id="50178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1773239"/>
                        <a:ext cx="8913812" cy="395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页脚占位符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6634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05"/>
    </mc:Choice>
    <mc:Fallback xmlns="">
      <p:transition spd="slow" advTm="7330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1847528" y="765175"/>
            <a:ext cx="3898900" cy="939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>
                <a:solidFill>
                  <a:srgbClr val="FF0000"/>
                </a:solidFill>
              </a:rPr>
              <a:t>线段树</a:t>
            </a: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1" y="1704975"/>
            <a:ext cx="8291513" cy="1868488"/>
          </a:xfrm>
        </p:spPr>
        <p:txBody>
          <a:bodyPr/>
          <a:lstStyle/>
          <a:p>
            <a:r>
              <a:rPr lang="zh-CN" altLang="en-US" sz="3600"/>
              <a:t>应用背景：</a:t>
            </a:r>
            <a:endParaRPr lang="en-US" altLang="zh-CN" sz="3600"/>
          </a:p>
          <a:p>
            <a:pPr lvl="1"/>
            <a:r>
              <a:rPr lang="zh-CN" altLang="en-US" sz="3200"/>
              <a:t>区间问题：</a:t>
            </a:r>
            <a:r>
              <a:rPr lang="zh-CN" altLang="zh-CN" sz="3200"/>
              <a:t>求区间</a:t>
            </a:r>
            <a:r>
              <a:rPr lang="zh-CN" altLang="en-US" sz="3200"/>
              <a:t>的</a:t>
            </a:r>
            <a:r>
              <a:rPr lang="zh-CN" altLang="zh-CN" sz="3200"/>
              <a:t>最大值或最小值</a:t>
            </a:r>
            <a:r>
              <a:rPr lang="zh-CN" altLang="en-US" sz="3200"/>
              <a:t>、更新区间</a:t>
            </a:r>
            <a:r>
              <a:rPr lang="zh-CN" altLang="zh-CN" sz="3200"/>
              <a:t>。</a:t>
            </a:r>
          </a:p>
        </p:txBody>
      </p:sp>
      <p:sp>
        <p:nvSpPr>
          <p:cNvPr id="19459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  <p:pic>
        <p:nvPicPr>
          <p:cNvPr id="1946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6" y="3824288"/>
            <a:ext cx="46005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2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63"/>
    </mc:Choice>
    <mc:Fallback xmlns="">
      <p:transition spd="slow" advTm="2706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0070C0"/>
                </a:solidFill>
              </a:rPr>
              <a:t>应用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区间最值</a:t>
            </a:r>
            <a:endParaRPr lang="en-US" altLang="zh-CN" dirty="0" smtClean="0"/>
          </a:p>
          <a:p>
            <a:r>
              <a:rPr lang="zh-CN" altLang="en-US" dirty="0" smtClean="0"/>
              <a:t>区间历史最值</a:t>
            </a:r>
            <a:endParaRPr lang="en-US" altLang="zh-CN" dirty="0" smtClean="0"/>
          </a:p>
          <a:p>
            <a:r>
              <a:rPr lang="zh-CN" altLang="en-US" dirty="0" smtClean="0"/>
              <a:t>区间合并</a:t>
            </a:r>
            <a:endParaRPr lang="en-US" altLang="zh-CN" dirty="0" smtClean="0"/>
          </a:p>
          <a:p>
            <a:r>
              <a:rPr lang="zh-CN" altLang="en-US" dirty="0" smtClean="0"/>
              <a:t>扫描线</a:t>
            </a:r>
            <a:endParaRPr lang="en-US" altLang="zh-CN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维线段树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6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72"/>
    </mc:Choice>
    <mc:Fallback xmlns="">
      <p:transition spd="slow" advTm="6497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1935387" y="692696"/>
            <a:ext cx="8064500" cy="939800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区间问题</a:t>
            </a:r>
            <a:r>
              <a:rPr lang="en-US" altLang="zh-CN" sz="2400" dirty="0">
                <a:solidFill>
                  <a:srgbClr val="0070C0"/>
                </a:solidFill>
              </a:rPr>
              <a:t>RMQ</a:t>
            </a:r>
            <a:r>
              <a:rPr lang="zh-CN" altLang="zh-CN" sz="2000" dirty="0"/>
              <a:t>（</a:t>
            </a:r>
            <a:r>
              <a:rPr lang="en-US" altLang="zh-CN" sz="2000" dirty="0"/>
              <a:t>Range Minimum/Maximum Query</a:t>
            </a:r>
            <a:r>
              <a:rPr lang="zh-CN" altLang="zh-CN" sz="2000" dirty="0"/>
              <a:t>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1949451" y="2027239"/>
            <a:ext cx="8291513" cy="2803525"/>
          </a:xfrm>
        </p:spPr>
        <p:txBody>
          <a:bodyPr/>
          <a:lstStyle/>
          <a:p>
            <a:r>
              <a:rPr lang="zh-CN" altLang="zh-CN" sz="3600"/>
              <a:t>长度为</a:t>
            </a:r>
            <a:r>
              <a:rPr lang="en-US" altLang="zh-CN" sz="3600"/>
              <a:t>n</a:t>
            </a:r>
            <a:r>
              <a:rPr lang="zh-CN" altLang="zh-CN" sz="3600"/>
              <a:t>的数列</a:t>
            </a:r>
            <a:r>
              <a:rPr lang="en-US" altLang="zh-CN" sz="3600"/>
              <a:t>{a</a:t>
            </a:r>
            <a:r>
              <a:rPr lang="en-US" altLang="zh-CN" sz="3600" baseline="-25000"/>
              <a:t>1</a:t>
            </a:r>
            <a:r>
              <a:rPr lang="en-US" altLang="zh-CN" sz="3600"/>
              <a:t>, a</a:t>
            </a:r>
            <a:r>
              <a:rPr lang="en-US" altLang="zh-CN" sz="3600" baseline="-25000"/>
              <a:t>2</a:t>
            </a:r>
            <a:r>
              <a:rPr lang="en-US" altLang="zh-CN" sz="3600"/>
              <a:t>, ... , a</a:t>
            </a:r>
            <a:r>
              <a:rPr lang="en-US" altLang="zh-CN" sz="3600" baseline="-25000"/>
              <a:t>n</a:t>
            </a:r>
            <a:r>
              <a:rPr lang="en-US" altLang="zh-CN" sz="3600"/>
              <a:t>}</a:t>
            </a:r>
            <a:r>
              <a:rPr lang="zh-CN" altLang="en-US" sz="3600"/>
              <a:t> </a:t>
            </a:r>
            <a:endParaRPr lang="zh-CN" altLang="zh-CN" sz="3600"/>
          </a:p>
          <a:p>
            <a:pPr marL="400050" lvl="1" indent="0">
              <a:buNone/>
            </a:pPr>
            <a:r>
              <a:rPr lang="zh-CN" altLang="zh-CN" sz="3200"/>
              <a:t>（</a:t>
            </a:r>
            <a:r>
              <a:rPr lang="en-US" altLang="zh-CN" sz="3200"/>
              <a:t>1</a:t>
            </a:r>
            <a:r>
              <a:rPr lang="zh-CN" altLang="zh-CN" sz="3200"/>
              <a:t>）求最值：给定</a:t>
            </a:r>
            <a:r>
              <a:rPr lang="en-US" altLang="zh-CN" sz="3200"/>
              <a:t>i, j&lt;=n</a:t>
            </a:r>
            <a:r>
              <a:rPr lang="zh-CN" altLang="zh-CN" sz="3200"/>
              <a:t>，求</a:t>
            </a:r>
            <a:r>
              <a:rPr lang="en-US" altLang="zh-CN" sz="3200"/>
              <a:t>{a</a:t>
            </a:r>
            <a:r>
              <a:rPr lang="en-US" altLang="zh-CN" sz="3200" baseline="-25000"/>
              <a:t>i</a:t>
            </a:r>
            <a:r>
              <a:rPr lang="en-US" altLang="zh-CN" sz="3200"/>
              <a:t>, ..., a</a:t>
            </a:r>
            <a:r>
              <a:rPr lang="en-US" altLang="zh-CN" sz="3200" baseline="-25000"/>
              <a:t>j</a:t>
            </a:r>
            <a:r>
              <a:rPr lang="en-US" altLang="zh-CN" sz="3200"/>
              <a:t>}</a:t>
            </a:r>
            <a:r>
              <a:rPr lang="zh-CN" altLang="zh-CN" sz="3200"/>
              <a:t>区间内的最值。</a:t>
            </a:r>
          </a:p>
          <a:p>
            <a:pPr marL="400050" lvl="1" indent="0">
              <a:buNone/>
            </a:pPr>
            <a:r>
              <a:rPr lang="zh-CN" altLang="zh-CN" sz="3200"/>
              <a:t>（</a:t>
            </a:r>
            <a:r>
              <a:rPr lang="en-US" altLang="zh-CN" sz="3200"/>
              <a:t>2</a:t>
            </a:r>
            <a:r>
              <a:rPr lang="zh-CN" altLang="zh-CN" sz="3200"/>
              <a:t>）修改元素：给定</a:t>
            </a:r>
            <a:r>
              <a:rPr lang="en-US" altLang="zh-CN" sz="3200"/>
              <a:t>k</a:t>
            </a:r>
            <a:r>
              <a:rPr lang="zh-CN" altLang="zh-CN" sz="3200"/>
              <a:t>和</a:t>
            </a:r>
            <a:r>
              <a:rPr lang="en-US" altLang="zh-CN" sz="3200"/>
              <a:t>x</a:t>
            </a:r>
            <a:r>
              <a:rPr lang="zh-CN" altLang="zh-CN" sz="3200"/>
              <a:t>，把</a:t>
            </a:r>
            <a:r>
              <a:rPr lang="en-US" altLang="zh-CN" sz="3200"/>
              <a:t>a</a:t>
            </a:r>
            <a:r>
              <a:rPr lang="en-US" altLang="zh-CN" sz="3200" baseline="-25000"/>
              <a:t>k</a:t>
            </a:r>
            <a:r>
              <a:rPr lang="zh-CN" altLang="zh-CN" sz="3200"/>
              <a:t>改成</a:t>
            </a:r>
            <a:r>
              <a:rPr lang="en-US" altLang="zh-CN" sz="3200"/>
              <a:t>x</a:t>
            </a:r>
            <a:r>
              <a:rPr lang="zh-CN" altLang="zh-CN" sz="3200"/>
              <a:t>。</a:t>
            </a:r>
          </a:p>
        </p:txBody>
      </p:sp>
      <p:sp>
        <p:nvSpPr>
          <p:cNvPr id="20483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36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80"/>
    </mc:Choice>
    <mc:Fallback xmlns="">
      <p:transition spd="slow" advTm="5328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>
          <a:xfrm>
            <a:off x="4008438" y="620713"/>
            <a:ext cx="3681412" cy="633412"/>
          </a:xfrm>
        </p:spPr>
        <p:txBody>
          <a:bodyPr>
            <a:normAutofit fontScale="90000"/>
          </a:bodyPr>
          <a:lstStyle/>
          <a:p>
            <a:r>
              <a:rPr lang="zh-CN" altLang="en-US" sz="4000">
                <a:solidFill>
                  <a:srgbClr val="0070C0"/>
                </a:solidFill>
              </a:rPr>
              <a:t>试试暴力法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1" y="1600200"/>
            <a:ext cx="7859713" cy="413385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用普通数组存储数列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00050" lvl="1" indent="0">
              <a:buNone/>
              <a:defRPr/>
            </a:pPr>
            <a:r>
              <a:rPr lang="zh-CN" altLang="zh-CN" dirty="0"/>
              <a:t>查询最值</a:t>
            </a:r>
            <a:r>
              <a:rPr lang="zh-CN" altLang="en-US" dirty="0"/>
              <a:t>：</a:t>
            </a:r>
            <a:r>
              <a:rPr lang="zh-CN" altLang="zh-CN" dirty="0"/>
              <a:t>区间内的最值</a:t>
            </a:r>
            <a:r>
              <a:rPr lang="zh-CN" altLang="en-US" dirty="0"/>
              <a:t>，</a:t>
            </a:r>
            <a:r>
              <a:rPr lang="zh-CN" altLang="zh-CN" dirty="0"/>
              <a:t>复杂度</a:t>
            </a:r>
            <a:r>
              <a:rPr lang="en-US" altLang="zh-CN" dirty="0"/>
              <a:t>O(n)</a:t>
            </a:r>
          </a:p>
          <a:p>
            <a:pPr marL="400050" lvl="1" indent="0">
              <a:buNone/>
              <a:defRPr/>
            </a:pPr>
            <a:r>
              <a:rPr lang="zh-CN" altLang="zh-CN" dirty="0"/>
              <a:t>修改元素</a:t>
            </a:r>
            <a:r>
              <a:rPr lang="zh-CN" altLang="en-US" dirty="0"/>
              <a:t>：</a:t>
            </a:r>
            <a:r>
              <a:rPr lang="en-US" altLang="zh-CN" dirty="0"/>
              <a:t>O(1)</a:t>
            </a:r>
          </a:p>
          <a:p>
            <a:pPr marL="400050" lvl="1" indent="0"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暴力法不够好</a:t>
            </a:r>
            <a:r>
              <a:rPr lang="zh-CN" altLang="en-US" dirty="0"/>
              <a:t>：</a:t>
            </a:r>
            <a:r>
              <a:rPr lang="zh-CN" altLang="zh-CN" dirty="0"/>
              <a:t>如果有</a:t>
            </a:r>
            <a:r>
              <a:rPr lang="en-US" altLang="zh-CN" dirty="0"/>
              <a:t>m</a:t>
            </a:r>
            <a:r>
              <a:rPr lang="zh-CN" altLang="zh-CN" dirty="0"/>
              <a:t>次</a:t>
            </a:r>
            <a:r>
              <a:rPr lang="en-US" altLang="zh-CN" dirty="0"/>
              <a:t>“</a:t>
            </a:r>
            <a:r>
              <a:rPr lang="zh-CN" altLang="zh-CN" dirty="0"/>
              <a:t>修改元素</a:t>
            </a:r>
            <a:r>
              <a:rPr lang="en-US" altLang="zh-CN" dirty="0"/>
              <a:t>+</a:t>
            </a:r>
            <a:r>
              <a:rPr lang="zh-CN" altLang="zh-CN" dirty="0"/>
              <a:t>查询最值</a:t>
            </a:r>
            <a:r>
              <a:rPr lang="en-US" altLang="zh-CN" dirty="0"/>
              <a:t>”</a:t>
            </a:r>
            <a:r>
              <a:rPr lang="zh-CN" altLang="zh-CN" dirty="0"/>
              <a:t>，总复杂度是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dirty="0" err="1">
                <a:solidFill>
                  <a:srgbClr val="FF0000"/>
                </a:solidFill>
              </a:rPr>
              <a:t>mn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zh-CN" dirty="0"/>
              <a:t>。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/>
              <a:t>      m, n</a:t>
            </a:r>
            <a:r>
              <a:rPr lang="zh-CN" altLang="en-US" dirty="0"/>
              <a:t> </a:t>
            </a:r>
            <a:r>
              <a:rPr lang="en-US" altLang="zh-CN" dirty="0"/>
              <a:t>&gt;10</a:t>
            </a:r>
            <a:r>
              <a:rPr lang="en-US" altLang="zh-CN" baseline="30000" dirty="0"/>
              <a:t>5</a:t>
            </a:r>
            <a:r>
              <a:rPr lang="zh-CN" altLang="zh-CN" dirty="0"/>
              <a:t>，那么</a:t>
            </a:r>
            <a:r>
              <a:rPr lang="en-US" altLang="zh-CN" dirty="0"/>
              <a:t>O(</a:t>
            </a:r>
            <a:r>
              <a:rPr lang="en-US" altLang="zh-CN" dirty="0" err="1"/>
              <a:t>mn</a:t>
            </a:r>
            <a:r>
              <a:rPr lang="en-US" altLang="zh-CN" dirty="0"/>
              <a:t>) &gt; 10</a:t>
            </a:r>
            <a:r>
              <a:rPr lang="en-US" altLang="zh-CN" baseline="30000" dirty="0"/>
              <a:t>10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21507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292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10"/>
    </mc:Choice>
    <mc:Fallback xmlns="">
      <p:transition spd="slow" advTm="4111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高效的办法：线段树</a:t>
            </a:r>
          </a:p>
        </p:txBody>
      </p:sp>
      <p:sp>
        <p:nvSpPr>
          <p:cNvPr id="2253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用线段树，</a:t>
            </a:r>
            <a:r>
              <a:rPr lang="en-US" altLang="zh-CN" smtClean="0"/>
              <a:t> </a:t>
            </a:r>
            <a:r>
              <a:rPr lang="zh-CN" altLang="en-US" smtClean="0"/>
              <a:t>对</a:t>
            </a:r>
            <a:r>
              <a:rPr lang="en-US" altLang="zh-CN" smtClean="0"/>
              <a:t>n</a:t>
            </a:r>
            <a:r>
              <a:rPr lang="zh-CN" altLang="en-US" smtClean="0"/>
              <a:t>个数进行</a:t>
            </a:r>
            <a:r>
              <a:rPr lang="en-US" altLang="zh-CN" smtClean="0"/>
              <a:t>m</a:t>
            </a:r>
            <a:r>
              <a:rPr lang="zh-CN" altLang="zh-CN" smtClean="0"/>
              <a:t>次</a:t>
            </a:r>
            <a:r>
              <a:rPr lang="en-US" altLang="zh-CN" smtClean="0"/>
              <a:t>“</a:t>
            </a:r>
            <a:r>
              <a:rPr lang="zh-CN" altLang="zh-CN" smtClean="0"/>
              <a:t>修改元素</a:t>
            </a:r>
            <a:r>
              <a:rPr lang="en-US" altLang="zh-CN" smtClean="0"/>
              <a:t>+</a:t>
            </a:r>
            <a:r>
              <a:rPr lang="zh-CN" altLang="zh-CN" smtClean="0"/>
              <a:t>查询最值</a:t>
            </a:r>
            <a:r>
              <a:rPr lang="en-US" altLang="zh-CN" smtClean="0"/>
              <a:t>”</a:t>
            </a:r>
            <a:r>
              <a:rPr lang="zh-CN" altLang="en-US" smtClean="0"/>
              <a:t>，复杂度：</a:t>
            </a:r>
            <a:r>
              <a:rPr lang="en-US" altLang="zh-CN" smtClean="0">
                <a:solidFill>
                  <a:srgbClr val="FF0000"/>
                </a:solidFill>
              </a:rPr>
              <a:t>O(mlogn)</a:t>
            </a:r>
          </a:p>
          <a:p>
            <a:endParaRPr lang="en-US" altLang="zh-CN" sz="1800"/>
          </a:p>
          <a:p>
            <a:r>
              <a:rPr lang="zh-CN" altLang="zh-CN" smtClean="0"/>
              <a:t>线段树</a:t>
            </a:r>
            <a:r>
              <a:rPr lang="zh-CN" altLang="en-US" smtClean="0"/>
              <a:t>：</a:t>
            </a:r>
            <a:r>
              <a:rPr lang="zh-CN" altLang="zh-CN" smtClean="0"/>
              <a:t>一种用于区间处理的数据结构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基于</a:t>
            </a:r>
            <a:r>
              <a:rPr lang="zh-CN" altLang="zh-CN" smtClean="0">
                <a:solidFill>
                  <a:srgbClr val="FF0000"/>
                </a:solidFill>
              </a:rPr>
              <a:t>二叉树</a:t>
            </a:r>
            <a:r>
              <a:rPr lang="zh-CN" altLang="en-US" smtClean="0"/>
              <a:t>。</a:t>
            </a:r>
          </a:p>
        </p:txBody>
      </p:sp>
      <p:sp>
        <p:nvSpPr>
          <p:cNvPr id="22531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  <p:pic>
        <p:nvPicPr>
          <p:cNvPr id="22532" name="Picture 5" descr="https://timgsa.baidu.com/timg?image&amp;quality=80&amp;size=b9999_10000&amp;sec=1554738916378&amp;di=2d53313f21e8a6fd44119f0799706eb8&amp;imgtype=0&amp;src=http%3A%2F%2Fpic2.zhimg.com%2Fv2-cfec0d6d539a871e522b7f177ff1f873_1200x5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1" y="4303713"/>
            <a:ext cx="4748213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2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557"/>
    </mc:Choice>
    <mc:Fallback xmlns="">
      <p:transition spd="slow" advTm="17855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 noChangeArrowheads="1"/>
          </p:cNvSpPr>
          <p:nvPr>
            <p:ph type="title"/>
          </p:nvPr>
        </p:nvSpPr>
        <p:spPr>
          <a:xfrm>
            <a:off x="3792539" y="466726"/>
            <a:ext cx="4833937" cy="644525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把数列放在二叉树上</a:t>
            </a: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417638"/>
            <a:ext cx="8229600" cy="1143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/>
              <a:t>例：</a:t>
            </a:r>
            <a:r>
              <a:rPr lang="zh-CN" altLang="zh-CN" dirty="0"/>
              <a:t>查询</a:t>
            </a:r>
            <a:r>
              <a:rPr lang="en-US" altLang="zh-CN" dirty="0"/>
              <a:t>{1, 2, 5, 8, 6, 4 ,3}</a:t>
            </a:r>
            <a:r>
              <a:rPr lang="zh-CN" altLang="zh-CN" dirty="0"/>
              <a:t>的最小值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首先，把数放在二叉树上：</a:t>
            </a:r>
          </a:p>
        </p:txBody>
      </p:sp>
      <p:pic>
        <p:nvPicPr>
          <p:cNvPr id="2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852738"/>
            <a:ext cx="62674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4012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41"/>
    </mc:Choice>
    <mc:Fallback xmlns="">
      <p:transition spd="slow" advTm="7794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/>
          <p:cNvSpPr>
            <a:spLocks noGrp="1" noChangeArrowheads="1"/>
          </p:cNvSpPr>
          <p:nvPr>
            <p:ph idx="1"/>
          </p:nvPr>
        </p:nvSpPr>
        <p:spPr>
          <a:xfrm>
            <a:off x="1774826" y="549276"/>
            <a:ext cx="8893175" cy="2011363"/>
          </a:xfrm>
        </p:spPr>
        <p:txBody>
          <a:bodyPr/>
          <a:lstStyle/>
          <a:p>
            <a:r>
              <a:rPr lang="zh-CN" altLang="zh-CN"/>
              <a:t>查询</a:t>
            </a:r>
            <a:r>
              <a:rPr lang="en-US" altLang="zh-CN"/>
              <a:t>{1, 2, 5, 8, 6, 4 ,3}</a:t>
            </a:r>
            <a:r>
              <a:rPr lang="zh-CN" altLang="zh-CN"/>
              <a:t>的最小值</a:t>
            </a:r>
            <a:endParaRPr lang="en-US" altLang="zh-CN"/>
          </a:p>
          <a:p>
            <a:r>
              <a:rPr lang="zh-CN" altLang="zh-CN" smtClean="0"/>
              <a:t>每个结点上的数字是</a:t>
            </a:r>
            <a:r>
              <a:rPr lang="zh-CN" altLang="en-US" smtClean="0"/>
              <a:t>这个结点的</a:t>
            </a:r>
            <a:r>
              <a:rPr lang="zh-CN" altLang="zh-CN" smtClean="0">
                <a:solidFill>
                  <a:srgbClr val="FF0000"/>
                </a:solidFill>
              </a:rPr>
              <a:t>子树</a:t>
            </a:r>
            <a:r>
              <a:rPr lang="zh-CN" altLang="zh-CN" smtClean="0"/>
              <a:t>的最小值。</a:t>
            </a:r>
            <a:endParaRPr lang="zh-CN" altLang="en-US" smtClean="0"/>
          </a:p>
        </p:txBody>
      </p:sp>
      <p:pic>
        <p:nvPicPr>
          <p:cNvPr id="24578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1916113"/>
            <a:ext cx="73120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4886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23"/>
    </mc:Choice>
    <mc:Fallback xmlns="">
      <p:transition spd="slow" advTm="2402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查询最小值的复杂度</a:t>
            </a:r>
          </a:p>
        </p:txBody>
      </p:sp>
      <p:sp>
        <p:nvSpPr>
          <p:cNvPr id="2560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查询某个区间的最小值，只需要</a:t>
            </a:r>
            <a:r>
              <a:rPr lang="en-US" altLang="zh-CN"/>
              <a:t>O(logn)</a:t>
            </a:r>
            <a:r>
              <a:rPr lang="zh-CN" altLang="en-US"/>
              <a:t>次。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思考</a:t>
            </a:r>
            <a:r>
              <a:rPr lang="zh-CN" altLang="en-US"/>
              <a:t>：如何在二叉树上定位某个区间？</a:t>
            </a:r>
          </a:p>
        </p:txBody>
      </p:sp>
      <p:pic>
        <p:nvPicPr>
          <p:cNvPr id="2560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89" y="2781300"/>
            <a:ext cx="558482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133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06"/>
    </mc:Choice>
    <mc:Fallback xmlns="">
      <p:transition spd="slow" advTm="5410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>
          <a:xfrm>
            <a:off x="3432175" y="549275"/>
            <a:ext cx="4978400" cy="706438"/>
          </a:xfrm>
        </p:spPr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线段树的构造</a:t>
            </a:r>
          </a:p>
        </p:txBody>
      </p:sp>
      <p:sp>
        <p:nvSpPr>
          <p:cNvPr id="2662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400175"/>
            <a:ext cx="8229600" cy="1612900"/>
          </a:xfrm>
        </p:spPr>
        <p:txBody>
          <a:bodyPr/>
          <a:lstStyle/>
          <a:p>
            <a:r>
              <a:rPr lang="zh-CN" altLang="zh-CN"/>
              <a:t>线段树是建立在线段（或者区间）基础上的树，树的每个结点代表一条线段</a:t>
            </a:r>
            <a:r>
              <a:rPr lang="en-US" altLang="zh-CN"/>
              <a:t>[L, R]</a:t>
            </a:r>
            <a:r>
              <a:rPr lang="zh-CN" altLang="zh-CN"/>
              <a:t>。</a:t>
            </a:r>
            <a:endParaRPr lang="en-US" altLang="zh-CN"/>
          </a:p>
          <a:p>
            <a:r>
              <a:rPr lang="zh-CN" altLang="en-US"/>
              <a:t>例：</a:t>
            </a:r>
            <a:r>
              <a:rPr lang="zh-CN" altLang="zh-CN"/>
              <a:t>线段</a:t>
            </a:r>
            <a:r>
              <a:rPr lang="en-US" altLang="zh-CN"/>
              <a:t>[1, 5]</a:t>
            </a:r>
            <a:r>
              <a:rPr lang="zh-CN" altLang="zh-CN"/>
              <a:t>的线段树。</a:t>
            </a:r>
          </a:p>
          <a:p>
            <a:endParaRPr lang="zh-CN" altLang="en-US"/>
          </a:p>
        </p:txBody>
      </p:sp>
      <p:graphicFrame>
        <p:nvGraphicFramePr>
          <p:cNvPr id="26627" name="对象 4"/>
          <p:cNvGraphicFramePr>
            <a:graphicFrameLocks noChangeAspect="1"/>
          </p:cNvGraphicFramePr>
          <p:nvPr/>
        </p:nvGraphicFramePr>
        <p:xfrm>
          <a:off x="3160714" y="2903538"/>
          <a:ext cx="5521325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r:id="rId3" imgW="2776320" imgH="1539000" progId="Visio.Drawing.11">
                  <p:embed/>
                </p:oleObj>
              </mc:Choice>
              <mc:Fallback>
                <p:oleObj r:id="rId3" imgW="2776320" imgH="1539000" progId="Visio.Drawing.11">
                  <p:embed/>
                  <p:pic>
                    <p:nvPicPr>
                      <p:cNvPr id="26627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4" y="2903538"/>
                        <a:ext cx="5521325" cy="31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3753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44"/>
    </mc:Choice>
    <mc:Fallback xmlns="">
      <p:transition spd="slow" advTm="4274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Pages>0</Pages>
  <Words>1189</Words>
  <Characters>0</Characters>
  <Application>Microsoft Office PowerPoint</Application>
  <DocSecurity>0</DocSecurity>
  <PresentationFormat>宽屏</PresentationFormat>
  <Lines>0</Lines>
  <Paragraphs>99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Microsoft Visio 2003-2010 绘图</vt:lpstr>
      <vt:lpstr>4.3 线段树</vt:lpstr>
      <vt:lpstr>线段树</vt:lpstr>
      <vt:lpstr>区间问题RMQ（Range Minimum/Maximum Query）</vt:lpstr>
      <vt:lpstr>试试暴力法</vt:lpstr>
      <vt:lpstr>高效的办法：线段树</vt:lpstr>
      <vt:lpstr>把数列放在二叉树上</vt:lpstr>
      <vt:lpstr>PowerPoint 演示文稿</vt:lpstr>
      <vt:lpstr>查询最小值的复杂度</vt:lpstr>
      <vt:lpstr>线段树的构造</vt:lpstr>
      <vt:lpstr>PowerPoint 演示文稿</vt:lpstr>
      <vt:lpstr>线段树的复杂度</vt:lpstr>
      <vt:lpstr>线段树的操作</vt:lpstr>
      <vt:lpstr>重点：区间修改</vt:lpstr>
      <vt:lpstr>poj 3468  A Simple Problem with Integers</vt:lpstr>
      <vt:lpstr>点修改？</vt:lpstr>
      <vt:lpstr>区间修改的关键：lazy-tag</vt:lpstr>
      <vt:lpstr>（1）初始化：建树</vt:lpstr>
      <vt:lpstr>（2）区间修改</vt:lpstr>
      <vt:lpstr>PowerPoint 演示文稿</vt:lpstr>
      <vt:lpstr>应用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subject/>
  <dc:creator>微软用户</dc:creator>
  <cp:keywords/>
  <dc:description/>
  <cp:lastModifiedBy>ECUST</cp:lastModifiedBy>
  <cp:revision>1492</cp:revision>
  <dcterms:created xsi:type="dcterms:W3CDTF">2012-02-15T09:22:01Z</dcterms:created>
  <dcterms:modified xsi:type="dcterms:W3CDTF">2023-02-23T09:47:46Z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