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436" r:id="rId2"/>
    <p:sldId id="437" r:id="rId3"/>
    <p:sldId id="446" r:id="rId4"/>
    <p:sldId id="470" r:id="rId5"/>
    <p:sldId id="469" r:id="rId6"/>
    <p:sldId id="468" r:id="rId7"/>
    <p:sldId id="471" r:id="rId8"/>
    <p:sldId id="472" r:id="rId9"/>
    <p:sldId id="473" r:id="rId10"/>
    <p:sldId id="474" r:id="rId11"/>
    <p:sldId id="475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4.4 </a:t>
            </a:r>
            <a:r>
              <a:rPr lang="zh-CN" altLang="en-US" dirty="0" smtClean="0">
                <a:solidFill>
                  <a:srgbClr val="FF0000"/>
                </a:solidFill>
              </a:rPr>
              <a:t>可持久化线段树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大问题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7"/>
    </mc:Choice>
    <mc:Fallback xmlns="">
      <p:transition spd="slow" advTm="825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建初始空树和第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棵</a:t>
            </a:r>
            <a:r>
              <a:rPr lang="zh-CN" altLang="en-US" sz="3200" dirty="0" smtClean="0">
                <a:solidFill>
                  <a:srgbClr val="0070C0"/>
                </a:solidFill>
              </a:rPr>
              <a:t>树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55298" name="Picture 2" descr="C:\Users\ECUST\AppData\Local\Temp\ksohtml909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53" y="3573016"/>
            <a:ext cx="967089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83432" y="1690688"/>
            <a:ext cx="10009112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棵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原始空树的基础上修改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了左图中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新建这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让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个结点指向原始空树上其他的子结点，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得到右图的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一棵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树。</a:t>
            </a:r>
            <a:endParaRPr lang="zh-CN" altLang="en-US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25"/>
    </mc:Choice>
    <mc:Fallback xmlns="">
      <p:transition spd="slow" advTm="816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0070C0"/>
                </a:solidFill>
              </a:rPr>
              <a:t>经典应用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区间内小于等于</a:t>
            </a:r>
            <a:r>
              <a:rPr lang="en-US" altLang="zh-CN" dirty="0"/>
              <a:t>k</a:t>
            </a:r>
            <a:r>
              <a:rPr lang="zh-CN" altLang="en-US" dirty="0"/>
              <a:t>的数字有多少</a:t>
            </a:r>
          </a:p>
          <a:p>
            <a:r>
              <a:rPr lang="zh-CN" altLang="en-US" dirty="0"/>
              <a:t>区间内有多少不同的数字</a:t>
            </a:r>
          </a:p>
          <a:p>
            <a:r>
              <a:rPr lang="zh-CN" altLang="en-US" dirty="0"/>
              <a:t>区间</a:t>
            </a:r>
            <a:r>
              <a:rPr lang="zh-CN" altLang="en-US" dirty="0" smtClean="0"/>
              <a:t>更新，查询历史区间和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1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8"/>
    </mc:Choice>
    <mc:Fallback xmlns="">
      <p:transition spd="slow" advTm="391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5832648" cy="939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可持久化线段树的概念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4"/>
            <a:ext cx="8939335" cy="388426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可持久化线段</a:t>
            </a:r>
            <a:r>
              <a:rPr lang="zh-CN" altLang="en-US" sz="2400" dirty="0" smtClean="0"/>
              <a:t>树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Persistent segment </a:t>
            </a:r>
            <a:r>
              <a:rPr lang="en-US" altLang="zh-CN" sz="2400" dirty="0" smtClean="0"/>
              <a:t>tree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中文</a:t>
            </a:r>
            <a:r>
              <a:rPr lang="zh-CN" altLang="en-US" sz="2400" dirty="0"/>
              <a:t>网上把类似的算法思路称为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0070C0"/>
                </a:solidFill>
              </a:rPr>
              <a:t>主席树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 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基本</a:t>
            </a:r>
            <a:r>
              <a:rPr lang="zh-CN" altLang="en-US" sz="2400" dirty="0"/>
              <a:t>线段树的一个简单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函数式编程思想的线段树，它的特点是支持询问历史版本，并且利用历史版本之间的共用数据来减少时间和空间消耗。</a:t>
            </a:r>
            <a:endParaRPr lang="zh-CN" altLang="zh-CN" sz="2000" dirty="0"/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53"/>
    </mc:Choice>
    <mc:Fallback xmlns="">
      <p:transition spd="slow" advTm="654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比喻：</a:t>
            </a:r>
            <a:r>
              <a:rPr lang="zh-CN" altLang="en-US" sz="3200" dirty="0" smtClean="0">
                <a:solidFill>
                  <a:srgbClr val="0070C0"/>
                </a:solidFill>
              </a:rPr>
              <a:t>动画</a:t>
            </a:r>
            <a:r>
              <a:rPr lang="en-US" altLang="zh-CN" sz="3200" dirty="0" smtClean="0">
                <a:solidFill>
                  <a:srgbClr val="0070C0"/>
                </a:solidFill>
              </a:rPr>
              <a:t>---</a:t>
            </a:r>
            <a:r>
              <a:rPr lang="zh-CN" altLang="en-US" sz="3200" dirty="0" smtClean="0">
                <a:solidFill>
                  <a:srgbClr val="0070C0"/>
                </a:solidFill>
              </a:rPr>
              <a:t>可持久化线段树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479376" y="1628800"/>
            <a:ext cx="5832648" cy="38164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动画：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）一秒动画由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帧左右的静态画面连续播放而成，每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个相邻画面之间差别很小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作动画，为节省空间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一帧画面只记录与前一帧的不同处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）如何生成完整的每一帧画面？从第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帧画面开始播放，后面的每一帧用自己的不同处替换前一帧的相同位置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，补上相同画面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，就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的画面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）两帧不同时间的画面做“减法”，得到一个局部画面，这个局部画面反映了两个时间点之间的信息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28676" name="Picture 5" descr="https://timgsa.baidu.com/timg?image&amp;quality=80&amp;size=b9999_10000&amp;sec=1554739040102&amp;di=09fa2d1da8c181399a752a3ff5f3548b&amp;imgtype=0&amp;src=http%3A%2F%2F5b0988e595225.cdn.sohucs.com%2Fq_70%2Cc_zoom%2Cw_640%2Fimages%2F20180616%2F26b5681dd4e14914810a282bb31c284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19179"/>
            <a:ext cx="1071919" cy="9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 noChangeArrowheads="1"/>
          </p:cNvSpPr>
          <p:nvPr/>
        </p:nvSpPr>
        <p:spPr>
          <a:xfrm>
            <a:off x="6528048" y="1556792"/>
            <a:ext cx="5400600" cy="464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可持久化线段树：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）有多棵线段树（每棵线段树是一帧画面）；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）相邻两棵线段树之间差别很小，每棵线段树在物理上只需要存储与前一棵的不同处；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）填补并生成一棵完整的线段树；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）任意两棵线段树能“相减”得到一棵新线段树，它往往包含了题目需要的解。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62"/>
    </mc:Choice>
    <mc:Fallback xmlns="">
      <p:transition spd="slow" advTm="1434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需要多少线段树？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4"/>
            <a:ext cx="8291513" cy="3380209"/>
          </a:xfrm>
        </p:spPr>
        <p:txBody>
          <a:bodyPr>
            <a:no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个元素的序列，每次用一个新元素建一棵线段树，共</a:t>
            </a:r>
            <a:r>
              <a:rPr lang="en-US" altLang="zh-CN" dirty="0"/>
              <a:t>n</a:t>
            </a:r>
            <a:r>
              <a:rPr lang="zh-CN" altLang="en-US" dirty="0"/>
              <a:t>棵线段树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每棵树有多少结点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线段</a:t>
            </a:r>
            <a:r>
              <a:rPr lang="zh-CN" altLang="en-US" dirty="0"/>
              <a:t>树的叶子结点</a:t>
            </a:r>
            <a:r>
              <a:rPr lang="zh-CN" altLang="en-US" dirty="0" smtClean="0"/>
              <a:t>记录了</a:t>
            </a:r>
            <a:r>
              <a:rPr lang="zh-CN" altLang="en-US" dirty="0"/>
              <a:t>元素，如果元素没有重复，叶子结点就设为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元素有重复，根据情况，叶子结点可以设为</a:t>
            </a:r>
            <a:r>
              <a:rPr lang="en-US" altLang="zh-CN" dirty="0"/>
              <a:t>n</a:t>
            </a:r>
            <a:r>
              <a:rPr lang="zh-CN" altLang="en-US" dirty="0" smtClean="0"/>
              <a:t>个，也</a:t>
            </a:r>
            <a:r>
              <a:rPr lang="zh-CN" altLang="en-US" dirty="0"/>
              <a:t>可以设为不重复元素的数量</a:t>
            </a: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23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6"/>
    </mc:Choice>
    <mc:Fallback xmlns="">
      <p:transition spd="slow" advTm="500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关键技术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4"/>
            <a:ext cx="8291513" cy="402828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可持久化线段树用到的</a:t>
            </a:r>
            <a:r>
              <a:rPr lang="zh-CN" altLang="en-US" dirty="0" smtClean="0"/>
              <a:t>技术：</a:t>
            </a:r>
            <a:endParaRPr lang="en-US" altLang="zh-CN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前缀</a:t>
            </a:r>
            <a:r>
              <a:rPr lang="zh-CN" altLang="en-US" dirty="0"/>
              <a:t>和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共用点</a:t>
            </a:r>
            <a:endParaRPr lang="en-US" altLang="zh-CN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离散化 </a:t>
            </a:r>
            <a:endParaRPr lang="en-US" altLang="zh-CN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权</a:t>
            </a:r>
            <a:r>
              <a:rPr lang="zh-CN" altLang="en-US" dirty="0"/>
              <a:t>值线段树（可以相减） </a:t>
            </a:r>
            <a:endParaRPr lang="en-US" altLang="zh-CN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 smtClean="0"/>
              <a:t>动态</a:t>
            </a:r>
            <a:r>
              <a:rPr lang="zh-CN" altLang="en-US" dirty="0"/>
              <a:t>开</a:t>
            </a:r>
            <a:r>
              <a:rPr lang="zh-CN" altLang="en-US" dirty="0" smtClean="0"/>
              <a:t>点：新建线段树的每个结点</a:t>
            </a:r>
            <a:endParaRPr lang="zh-CN" altLang="zh-CN" sz="2000" dirty="0"/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79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54"/>
    </mc:Choice>
    <mc:Fallback xmlns="">
      <p:transition spd="slow" advTm="639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0070C0"/>
                </a:solidFill>
              </a:rPr>
              <a:t>应用：区间第</a:t>
            </a:r>
            <a:r>
              <a:rPr lang="en-US" altLang="zh-CN" sz="3600" dirty="0" smtClean="0">
                <a:solidFill>
                  <a:srgbClr val="0070C0"/>
                </a:solidFill>
              </a:rPr>
              <a:t>k</a:t>
            </a:r>
            <a:r>
              <a:rPr lang="zh-CN" altLang="en-US" sz="3600" dirty="0" smtClean="0">
                <a:solidFill>
                  <a:srgbClr val="0070C0"/>
                </a:solidFill>
              </a:rPr>
              <a:t>大问题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个整数构成的序列</a:t>
            </a:r>
            <a:r>
              <a:rPr lang="en-US" altLang="zh-CN" dirty="0"/>
              <a:t>a</a:t>
            </a:r>
            <a:r>
              <a:rPr lang="zh-CN" altLang="en-US" dirty="0"/>
              <a:t>，对指定的闭区间</a:t>
            </a:r>
            <a:r>
              <a:rPr lang="en-US" altLang="zh-CN" dirty="0"/>
              <a:t>[L, R]</a:t>
            </a:r>
            <a:r>
              <a:rPr lang="zh-CN" altLang="en-US" dirty="0"/>
              <a:t>，查询区间内的第</a:t>
            </a:r>
            <a:r>
              <a:rPr lang="en-US" altLang="zh-CN" dirty="0"/>
              <a:t>k</a:t>
            </a:r>
            <a:r>
              <a:rPr lang="zh-CN" altLang="en-US" dirty="0"/>
              <a:t>小值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方法：</a:t>
            </a:r>
            <a:r>
              <a:rPr lang="zh-CN" altLang="en-US" dirty="0"/>
              <a:t>建立很多线段树</a:t>
            </a:r>
            <a:r>
              <a:rPr lang="zh-CN" altLang="en-US" dirty="0" smtClean="0"/>
              <a:t>，两</a:t>
            </a:r>
            <a:r>
              <a:rPr lang="zh-CN" altLang="en-US" dirty="0"/>
              <a:t>个线段树相减得到新线段树，新线段树对应了新区间的解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对一个确定的</a:t>
            </a:r>
            <a:r>
              <a:rPr lang="en-US" altLang="zh-CN" dirty="0" err="1"/>
              <a:t>i</a:t>
            </a:r>
            <a:r>
              <a:rPr lang="zh-CN" altLang="en-US" dirty="0"/>
              <a:t>，首先建立一棵包含区间</a:t>
            </a:r>
            <a:r>
              <a:rPr lang="en-US" altLang="zh-CN" dirty="0"/>
              <a:t>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内所有元素的线段树，然后在这棵树上查询第</a:t>
            </a:r>
            <a:r>
              <a:rPr lang="en-US" altLang="zh-CN" dirty="0"/>
              <a:t>k</a:t>
            </a:r>
            <a:r>
              <a:rPr lang="zh-CN" altLang="en-US" dirty="0"/>
              <a:t>小，复杂度是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的。</a:t>
            </a:r>
          </a:p>
          <a:p>
            <a:pPr lvl="1"/>
            <a:r>
              <a:rPr lang="zh-CN" altLang="en-US" dirty="0"/>
              <a:t>	对每个</a:t>
            </a:r>
            <a:r>
              <a:rPr lang="en-US" altLang="zh-CN" dirty="0" err="1"/>
              <a:t>i</a:t>
            </a:r>
            <a:r>
              <a:rPr lang="zh-CN" altLang="en-US" dirty="0"/>
              <a:t>，都建立一棵区间</a:t>
            </a:r>
            <a:r>
              <a:rPr lang="en-US" altLang="zh-CN" dirty="0"/>
              <a:t>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的线段树，共</a:t>
            </a:r>
            <a:r>
              <a:rPr lang="en-US" altLang="zh-CN" dirty="0"/>
              <a:t>n</a:t>
            </a:r>
            <a:r>
              <a:rPr lang="zh-CN" altLang="en-US" dirty="0"/>
              <a:t>棵树。查询每个</a:t>
            </a:r>
            <a:r>
              <a:rPr lang="en-US" altLang="zh-CN" dirty="0"/>
              <a:t>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区间的第</a:t>
            </a:r>
            <a:r>
              <a:rPr lang="en-US" altLang="zh-CN" dirty="0"/>
              <a:t>k</a:t>
            </a:r>
            <a:r>
              <a:rPr lang="zh-CN" altLang="en-US" dirty="0"/>
              <a:t>小，都是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19"/>
    </mc:Choice>
    <mc:Fallback xmlns="">
      <p:transition spd="slow" advTm="6571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67408" y="5805264"/>
            <a:ext cx="10515600" cy="5530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每棵树与上一棵树只有部分结点不同，就是粗线上的结点，它们是从根到叶子的一条链。</a:t>
            </a: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4664"/>
            <a:ext cx="7761328" cy="51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51"/>
    </mc:Choice>
    <mc:Fallback xmlns="">
      <p:transition spd="slow" advTm="1496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35360" y="188640"/>
            <a:ext cx="11161240" cy="201622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[1,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。例如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[1, 3]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小，图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[1, 3]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的线段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查根结点，等于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，说明区间内有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的左子结点等于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，右子结点等于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，说明第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小数在右子树上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确定第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小的数是最后一个叶子，即数字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查询路径：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1, 4]-&gt;[3, 4]-&gt;[4, 4]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492896"/>
            <a:ext cx="6790242" cy="45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88"/>
    </mc:Choice>
    <mc:Fallback xmlns="">
      <p:transition spd="slow" advTm="1174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847528" y="765175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存储空间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4"/>
            <a:ext cx="8291513" cy="402828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棵线段树，相邻的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棵绝大部分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结点的值是一样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与新加入元素有关的那部分不同，这部分是从根结点到叶子结点的一条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上共有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个结点，只需要存储这部分结点就够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棵线段树的总空间复杂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36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22"/>
    </mc:Choice>
    <mc:Fallback xmlns="">
      <p:transition spd="slow" advTm="6242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Pages>0</Pages>
  <Words>917</Words>
  <Characters>0</Characters>
  <Application>Microsoft Office PowerPoint</Application>
  <DocSecurity>0</DocSecurity>
  <PresentationFormat>宽屏</PresentationFormat>
  <Lines>0</Lines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4.4 可持久化线段树</vt:lpstr>
      <vt:lpstr>可持久化线段树的概念</vt:lpstr>
      <vt:lpstr>比喻：动画---可持久化线段树</vt:lpstr>
      <vt:lpstr>需要多少线段树？</vt:lpstr>
      <vt:lpstr>关键技术</vt:lpstr>
      <vt:lpstr>应用：区间第k大问题</vt:lpstr>
      <vt:lpstr>PowerPoint 演示文稿</vt:lpstr>
      <vt:lpstr>PowerPoint 演示文稿</vt:lpstr>
      <vt:lpstr>存储空间</vt:lpstr>
      <vt:lpstr>建初始空树和第1棵树</vt:lpstr>
      <vt:lpstr>经典应用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1506</cp:revision>
  <dcterms:created xsi:type="dcterms:W3CDTF">2012-02-15T09:22:01Z</dcterms:created>
  <dcterms:modified xsi:type="dcterms:W3CDTF">2023-02-23T09:48:31Z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