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436" r:id="rId2"/>
    <p:sldId id="437" r:id="rId3"/>
    <p:sldId id="446" r:id="rId4"/>
    <p:sldId id="447" r:id="rId5"/>
    <p:sldId id="449" r:id="rId6"/>
    <p:sldId id="448" r:id="rId7"/>
    <p:sldId id="451" r:id="rId8"/>
    <p:sldId id="450" r:id="rId9"/>
    <p:sldId id="453" r:id="rId10"/>
    <p:sldId id="452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75" d="100"/>
          <a:sy n="75" d="100"/>
        </p:scale>
        <p:origin x="1959" y="8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68479F9-22C4-4BEB-B2F4-27476C0E31DE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02B6FB-8D50-428D-8247-520D6E0822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599A99E2-2193-4A13-B18F-23D8DFF0FA0F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1536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1E809473-A9C2-4DCE-A493-17ED7F8E3B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E75EB-910C-4569-B8B6-9D5CBD21B32D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2651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4B350-966E-486B-9E1C-0416B8747018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7262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12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A6308-C26E-47C6-AF80-7896544B6E3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8313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7EAAA-EF73-4A6F-8A65-B19F0C703D13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7477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DC0CB-848A-4340-963D-564B8AAC0B94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164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7366D-6F2D-4A45-BCB1-9F3A530BB477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6480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3B546-7765-4D94-BE66-43B69DA79C9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323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7C902-42AF-437F-BD9E-B873447B36C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5582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B6EC-046A-46FF-86A7-5217A0D3CF7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131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DA488-483B-4214-81E7-14B6B590A7BC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5529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65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4.7 </a:t>
            </a:r>
            <a:r>
              <a:rPr lang="zh-CN" altLang="en-US" dirty="0" smtClean="0">
                <a:solidFill>
                  <a:srgbClr val="FF0000"/>
                </a:solidFill>
              </a:rPr>
              <a:t>简单树上问题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2676525" y="2348880"/>
            <a:ext cx="4427587" cy="216024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/>
              <a:t>树的重心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/>
              <a:t>树的直径</a:t>
            </a:r>
            <a:endParaRPr lang="en-US" altLang="zh-CN" dirty="0"/>
          </a:p>
        </p:txBody>
      </p:sp>
      <p:sp>
        <p:nvSpPr>
          <p:cNvPr id="2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>
                <a:solidFill>
                  <a:srgbClr val="002060"/>
                </a:solidFill>
              </a:rPr>
              <a:t>华东理工大学 罗勇军</a:t>
            </a:r>
            <a:endParaRPr lang="zh-CN" altLang="zh-CN" smtClean="0">
              <a:solidFill>
                <a:srgbClr val="002060"/>
              </a:solidFill>
            </a:endParaRPr>
          </a:p>
        </p:txBody>
      </p:sp>
      <p:sp>
        <p:nvSpPr>
          <p:cNvPr id="6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2"/>
    </mc:Choice>
    <mc:Fallback xmlns="">
      <p:transition spd="slow" advTm="726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solidFill>
                  <a:srgbClr val="FF0000"/>
                </a:solidFill>
              </a:rPr>
              <a:t>树形</a:t>
            </a:r>
            <a:r>
              <a:rPr lang="en-US" altLang="zh-CN" sz="3200" dirty="0" smtClean="0">
                <a:solidFill>
                  <a:srgbClr val="FF0000"/>
                </a:solidFill>
              </a:rPr>
              <a:t>DP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663406" y="1272984"/>
            <a:ext cx="9761186" cy="5064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定义：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[u</a:t>
            </a:r>
            <a:r>
              <a:rPr lang="en-US" altLang="zh-CN" sz="2400" dirty="0"/>
              <a:t>]</a:t>
            </a:r>
            <a:r>
              <a:rPr lang="zh-CN" altLang="en-US" sz="2400" dirty="0"/>
              <a:t>表示以</a:t>
            </a:r>
            <a:r>
              <a:rPr lang="en-US" altLang="zh-CN" sz="2400" dirty="0"/>
              <a:t>u</a:t>
            </a:r>
            <a:r>
              <a:rPr lang="zh-CN" altLang="en-US" sz="2400" dirty="0"/>
              <a:t>为根结点的子树上，从</a:t>
            </a:r>
            <a:r>
              <a:rPr lang="en-US" altLang="zh-CN" sz="2400" dirty="0"/>
              <a:t>u</a:t>
            </a:r>
            <a:r>
              <a:rPr lang="zh-CN" altLang="en-US" sz="2400" dirty="0"/>
              <a:t>出发能到达的最远路径长度，这个路径的终点是</a:t>
            </a:r>
            <a:r>
              <a:rPr lang="en-US" altLang="zh-CN" sz="2400" dirty="0"/>
              <a:t>u</a:t>
            </a:r>
            <a:r>
              <a:rPr lang="zh-CN" altLang="en-US" sz="2400" dirty="0"/>
              <a:t>的一个叶子结点。</a:t>
            </a:r>
          </a:p>
          <a:p>
            <a:pPr marL="0" indent="0">
              <a:buNone/>
            </a:pPr>
            <a:r>
              <a:rPr lang="zh-CN" altLang="en-US" sz="2400" dirty="0"/>
              <a:t>状态转移。设</a:t>
            </a:r>
            <a:r>
              <a:rPr lang="en-US" altLang="zh-CN" sz="2400" dirty="0"/>
              <a:t>u</a:t>
            </a:r>
            <a:r>
              <a:rPr lang="zh-CN" altLang="en-US" sz="2400" dirty="0"/>
              <a:t>有</a:t>
            </a:r>
            <a:r>
              <a:rPr lang="en-US" altLang="zh-CN" sz="2400" dirty="0"/>
              <a:t>t</a:t>
            </a:r>
            <a:r>
              <a:rPr lang="zh-CN" altLang="en-US" sz="2400" dirty="0"/>
              <a:t>个直连的邻居子结点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...,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t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[u</a:t>
            </a:r>
            <a:r>
              <a:rPr lang="en-US" altLang="zh-CN" sz="2400" dirty="0"/>
              <a:t>]</a:t>
            </a:r>
            <a:r>
              <a:rPr lang="zh-CN" altLang="en-US" sz="2400" dirty="0"/>
              <a:t>的值等于：</a:t>
            </a:r>
          </a:p>
          <a:p>
            <a:pPr marL="0" indent="0">
              <a:buNone/>
            </a:pPr>
            <a:r>
              <a:rPr lang="zh-CN" altLang="en-US" sz="2400" dirty="0"/>
              <a:t>		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[u]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max{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[v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 </a:t>
            </a:r>
            <a:r>
              <a:rPr lang="en-US" altLang="zh-CN" sz="2400" dirty="0"/>
              <a:t>+</a:t>
            </a:r>
            <a:r>
              <a:rPr lang="zh-CN" altLang="en-US" sz="2400" dirty="0"/>
              <a:t> </a:t>
            </a:r>
            <a:r>
              <a:rPr lang="en-US" altLang="zh-CN" sz="2400" dirty="0"/>
              <a:t>edge(u, v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)},   1</a:t>
            </a:r>
            <a:r>
              <a:rPr lang="zh-CN" altLang="en-US" sz="2400" dirty="0"/>
              <a:t> ≤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 ≤ </a:t>
            </a:r>
            <a:r>
              <a:rPr lang="en-US" altLang="zh-CN" sz="2400" dirty="0"/>
              <a:t>t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定义：</a:t>
            </a:r>
            <a:r>
              <a:rPr lang="zh-CN" altLang="en-US" sz="2400" dirty="0"/>
              <a:t>经过任意点</a:t>
            </a:r>
            <a:r>
              <a:rPr lang="en-US" altLang="zh-CN" sz="2400" dirty="0"/>
              <a:t>u</a:t>
            </a:r>
            <a:r>
              <a:rPr lang="zh-CN" altLang="en-US" sz="2400" dirty="0"/>
              <a:t>的最长路径长度</a:t>
            </a:r>
            <a:r>
              <a:rPr lang="en-US" altLang="zh-CN" sz="2400" dirty="0"/>
              <a:t>f[u]</a:t>
            </a:r>
            <a:r>
              <a:rPr lang="zh-CN" altLang="en-US" sz="2400" dirty="0" smtClean="0"/>
              <a:t>。在</a:t>
            </a:r>
            <a:r>
              <a:rPr lang="zh-CN" altLang="en-US" sz="2400" dirty="0"/>
              <a:t>所有的</a:t>
            </a:r>
            <a:r>
              <a:rPr lang="en-US" altLang="zh-CN" sz="2400" dirty="0"/>
              <a:t>f[u]</a:t>
            </a:r>
            <a:r>
              <a:rPr lang="zh-CN" altLang="en-US" sz="2400" dirty="0"/>
              <a:t>中，最大值就是树的直径长度。</a:t>
            </a:r>
          </a:p>
          <a:p>
            <a:pPr marL="0" indent="0">
              <a:buNone/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f[u</a:t>
            </a:r>
            <a:r>
              <a:rPr lang="en-US" altLang="zh-CN" sz="2400" dirty="0"/>
              <a:t>]</a:t>
            </a:r>
            <a:r>
              <a:rPr lang="zh-CN" altLang="en-US" sz="2400" dirty="0"/>
              <a:t>的状态转移等于：</a:t>
            </a:r>
          </a:p>
          <a:p>
            <a:pPr marL="0" indent="0">
              <a:buNone/>
            </a:pPr>
            <a:r>
              <a:rPr lang="zh-CN" altLang="en-US" sz="2400" dirty="0"/>
              <a:t>		</a:t>
            </a:r>
            <a:r>
              <a:rPr lang="en-US" altLang="zh-CN" sz="2400" dirty="0"/>
              <a:t>f[u] = max{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[u] +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[v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] + edge(</a:t>
            </a:r>
            <a:r>
              <a:rPr lang="en-US" altLang="zh-CN" sz="2400" dirty="0" err="1"/>
              <a:t>u,v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)},   1 ≤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≤ t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 smtClean="0"/>
              <a:t>整</a:t>
            </a:r>
            <a:r>
              <a:rPr lang="zh-CN" altLang="en-US" sz="2400" dirty="0"/>
              <a:t>棵树的直径长度</a:t>
            </a:r>
            <a:r>
              <a:rPr lang="en-US" altLang="zh-CN" sz="2400" dirty="0" err="1"/>
              <a:t>maxlen</a:t>
            </a:r>
            <a:r>
              <a:rPr lang="zh-CN" altLang="en-US" sz="2400" dirty="0"/>
              <a:t>等于：</a:t>
            </a:r>
          </a:p>
          <a:p>
            <a:pPr marL="0" indent="0">
              <a:buNone/>
            </a:pPr>
            <a:r>
              <a:rPr lang="zh-CN" altLang="en-US" sz="2400" dirty="0"/>
              <a:t>		</a:t>
            </a:r>
            <a:r>
              <a:rPr lang="en-US" altLang="zh-CN" sz="2400" dirty="0" err="1"/>
              <a:t>maxlen</a:t>
            </a:r>
            <a:r>
              <a:rPr lang="en-US" altLang="zh-CN" sz="2400" dirty="0"/>
              <a:t> = max{f[u]},  1 ≤ u ≤ n</a:t>
            </a:r>
            <a:endParaRPr lang="zh-CN" altLang="en-US" sz="2400" dirty="0"/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6634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87"/>
    </mc:Choice>
    <mc:Fallback xmlns="">
      <p:transition spd="slow" advTm="7268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>
          <a:xfrm>
            <a:off x="1487488" y="332656"/>
            <a:ext cx="5832648" cy="939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dirty="0" smtClean="0">
                <a:solidFill>
                  <a:srgbClr val="FF0000"/>
                </a:solidFill>
              </a:rPr>
              <a:t>树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1199456" y="1196752"/>
            <a:ext cx="8939335" cy="453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树是一种特殊的图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，是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“没有圈的连通图”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）树根。一棵树可以基于无向图、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有向图：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有向图的树有且只有一个树根，称为有根树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无向图的树，每个结点都可以作为树根，称为无根树。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）父结点和子结点。除了树根，每个结点都必须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有且只有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一个父结点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）连通性。从根出发，能够遍历整棵树。</a:t>
            </a:r>
          </a:p>
        </p:txBody>
      </p:sp>
      <p:sp>
        <p:nvSpPr>
          <p:cNvPr id="19459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5827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56"/>
    </mc:Choice>
    <mc:Fallback xmlns="">
      <p:transition spd="slow" advTm="10155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树的性质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663406" y="1272984"/>
            <a:ext cx="9761186" cy="5064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）一棵有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个结点的树，有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条边。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）去掉一条边，树被分成不连通的两棵树；去掉一个结点，树被分成不连通的两棵树或更多树。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）在树中添加一条边后，出现一个圈。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）从根出发到一个结点，有且仅有一条路径。</a:t>
            </a:r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  <p:pic>
        <p:nvPicPr>
          <p:cNvPr id="28676" name="Picture 5" descr="https://timgsa.baidu.com/timg?image&amp;quality=80&amp;size=b9999_10000&amp;sec=1554739040102&amp;di=09fa2d1da8c181399a752a3ff5f3548b&amp;imgtype=0&amp;src=http%3A%2F%2F5b0988e595225.cdn.sohucs.com%2Fq_70%2Cc_zoom%2Cw_640%2Fimages%2F20180616%2F26b5681dd4e14914810a282bb31c284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319179"/>
            <a:ext cx="1071919" cy="9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66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21"/>
    </mc:Choice>
    <mc:Fallback xmlns="">
      <p:transition spd="slow" advTm="9552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树的重心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663406" y="1272984"/>
            <a:ext cx="9761186" cy="5064316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树上任意一个结点为根计算它的子树的结点数，如果结点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的最大的子树的结点数最少，那么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就是树的重心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删除重心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后得到两棵或更多棵互不连通的子树，其中最大子树的结点数最小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重心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是树上最平衡的点。</a:t>
            </a:r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  <p:pic>
        <p:nvPicPr>
          <p:cNvPr id="66562" name="Picture 2" descr="https://gimg2.baidu.com/image_search/src=http%3A%2F%2Fpic1.zhimg.com%2Fv2-ca52bb9cc9f4d375017a46527a528470_b.jpg&amp;refer=http%3A%2F%2Fpic1.zhimg.com&amp;app=2002&amp;size=f9999,10000&amp;q=a80&amp;n=0&amp;g=0n&amp;fmt=auto?sec=1660634259&amp;t=03966c112853c8134f0eb5cf94e072f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3933055"/>
            <a:ext cx="2512079" cy="205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98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16"/>
    </mc:Choice>
    <mc:Fallback xmlns="">
      <p:transition spd="slow" advTm="7391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例</a:t>
            </a:r>
            <a:r>
              <a:rPr lang="en-US" altLang="zh-CN" sz="3200" dirty="0">
                <a:solidFill>
                  <a:srgbClr val="0070C0"/>
                </a:solidFill>
              </a:rPr>
              <a:t>4-33. Godfather  </a:t>
            </a:r>
            <a:r>
              <a:rPr lang="en-US" altLang="zh-CN" sz="3200" dirty="0" err="1">
                <a:solidFill>
                  <a:srgbClr val="0070C0"/>
                </a:solidFill>
              </a:rPr>
              <a:t>poj</a:t>
            </a:r>
            <a:r>
              <a:rPr lang="en-US" altLang="zh-CN" sz="3200" dirty="0">
                <a:solidFill>
                  <a:srgbClr val="0070C0"/>
                </a:solidFill>
              </a:rPr>
              <a:t> 3107</a:t>
            </a: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663406" y="1272984"/>
            <a:ext cx="9761186" cy="5064316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黑手党的人员关系用一棵树来描述，教父是树的根，每个结点是一个黑手党徒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。每人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只和他的父结点和他的子结点联系。警察知道哪些人互相来往，但是不知他们的关系。警察想找出谁是教父。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警察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假设教父是一个聪明人：教父懂得制衡手下的权力，所以他直属的几个小头目，每个小头目属下的人数差不多。也就是说，删除根之后，剩下的几个互不连通的子树（连通块），其中最大的连通块应该尽可能小。帮助警察找到哪些人可能是教父。</a:t>
            </a:r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6655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95"/>
    </mc:Choice>
    <mc:Fallback xmlns="">
      <p:transition spd="slow" advTm="4379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479376" y="116632"/>
            <a:ext cx="10515600" cy="83162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例</a:t>
            </a:r>
            <a:r>
              <a:rPr lang="en-US" altLang="zh-CN" sz="2400" dirty="0">
                <a:solidFill>
                  <a:srgbClr val="0070C0"/>
                </a:solidFill>
              </a:rPr>
              <a:t>4-33. Godfather  </a:t>
            </a:r>
            <a:r>
              <a:rPr lang="en-US" altLang="zh-CN" sz="2400" dirty="0" err="1">
                <a:solidFill>
                  <a:srgbClr val="0070C0"/>
                </a:solidFill>
              </a:rPr>
              <a:t>poj</a:t>
            </a:r>
            <a:r>
              <a:rPr lang="en-US" altLang="zh-CN" sz="2400" dirty="0">
                <a:solidFill>
                  <a:srgbClr val="0070C0"/>
                </a:solidFill>
              </a:rPr>
              <a:t> 3107</a:t>
            </a: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127448" y="3861048"/>
            <a:ext cx="10369152" cy="2285745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删除</a:t>
            </a:r>
            <a:r>
              <a:rPr lang="en-US" altLang="zh-CN" sz="2000" dirty="0"/>
              <a:t>u</a:t>
            </a:r>
            <a:r>
              <a:rPr lang="zh-CN" altLang="en-US" sz="2000" dirty="0" smtClean="0"/>
              <a:t>后得到</a:t>
            </a:r>
            <a:r>
              <a:rPr lang="zh-CN" altLang="en-US" sz="2000" dirty="0"/>
              <a:t>三个连通</a:t>
            </a:r>
            <a:r>
              <a:rPr lang="zh-CN" altLang="en-US" sz="2000" dirty="0" smtClean="0"/>
              <a:t>块。</a:t>
            </a:r>
            <a:endParaRPr lang="en-US" altLang="zh-CN" sz="2000" dirty="0" smtClean="0"/>
          </a:p>
          <a:p>
            <a:r>
              <a:rPr lang="zh-CN" altLang="en-US" sz="2000" dirty="0" smtClean="0"/>
              <a:t>对</a:t>
            </a:r>
            <a:r>
              <a:rPr lang="zh-CN" altLang="en-US" sz="2000" dirty="0"/>
              <a:t>左图做</a:t>
            </a:r>
            <a:r>
              <a:rPr lang="en-US" altLang="zh-CN" sz="2000" dirty="0"/>
              <a:t>DFS</a:t>
            </a:r>
            <a:r>
              <a:rPr lang="zh-CN" altLang="en-US" sz="2000" dirty="0" smtClean="0"/>
              <a:t>。从</a:t>
            </a:r>
            <a:r>
              <a:rPr lang="en-US" altLang="zh-CN" sz="2000" dirty="0"/>
              <a:t>1</a:t>
            </a:r>
            <a:r>
              <a:rPr lang="zh-CN" altLang="en-US" sz="2000" dirty="0"/>
              <a:t>开始，</a:t>
            </a:r>
            <a:r>
              <a:rPr lang="en-US" altLang="zh-CN" sz="2000" dirty="0"/>
              <a:t>1</a:t>
            </a:r>
            <a:r>
              <a:rPr lang="zh-CN" altLang="en-US" sz="2000" dirty="0"/>
              <a:t>是</a:t>
            </a:r>
            <a:r>
              <a:rPr lang="en-US" altLang="zh-CN" sz="2000" dirty="0"/>
              <a:t>u</a:t>
            </a:r>
            <a:r>
              <a:rPr lang="zh-CN" altLang="en-US" sz="2000" dirty="0"/>
              <a:t>的父结点。</a:t>
            </a:r>
            <a:r>
              <a:rPr lang="en-US" altLang="zh-CN" sz="2000" dirty="0"/>
              <a:t>DFS</a:t>
            </a:r>
            <a:r>
              <a:rPr lang="zh-CN" altLang="en-US" sz="2000" dirty="0"/>
              <a:t>到结点</a:t>
            </a:r>
            <a:r>
              <a:rPr lang="en-US" altLang="zh-CN" sz="2000" dirty="0"/>
              <a:t>u</a:t>
            </a:r>
            <a:r>
              <a:rPr lang="zh-CN" altLang="en-US" sz="2000" dirty="0"/>
              <a:t>后，从</a:t>
            </a:r>
            <a:r>
              <a:rPr lang="en-US" altLang="zh-CN" sz="2000" dirty="0"/>
              <a:t>u</a:t>
            </a:r>
            <a:r>
              <a:rPr lang="zh-CN" altLang="en-US" sz="2000" dirty="0"/>
              <a:t>开始继续</a:t>
            </a:r>
            <a:r>
              <a:rPr lang="en-US" altLang="zh-CN" sz="2000" dirty="0"/>
              <a:t>DFS</a:t>
            </a:r>
            <a:r>
              <a:rPr lang="zh-CN" altLang="en-US" sz="2000" dirty="0"/>
              <a:t>，得到它的子树</a:t>
            </a:r>
            <a:r>
              <a:rPr lang="en-US" altLang="zh-CN" sz="2000" dirty="0"/>
              <a:t>2</a:t>
            </a:r>
            <a:r>
              <a:rPr lang="zh-CN" altLang="en-US" sz="2000" dirty="0"/>
              <a:t>和</a:t>
            </a:r>
            <a:r>
              <a:rPr lang="en-US" altLang="zh-CN" sz="2000" dirty="0"/>
              <a:t>3</a:t>
            </a:r>
            <a:r>
              <a:rPr lang="zh-CN" altLang="en-US" sz="2000" dirty="0"/>
              <a:t>的结点数量（</a:t>
            </a:r>
            <a:r>
              <a:rPr lang="en-US" altLang="zh-CN" sz="2000" dirty="0"/>
              <a:t>2</a:t>
            </a:r>
            <a:r>
              <a:rPr lang="zh-CN" altLang="en-US" sz="2000" dirty="0"/>
              <a:t>）和（</a:t>
            </a:r>
            <a:r>
              <a:rPr lang="en-US" altLang="zh-CN" sz="2000" dirty="0"/>
              <a:t>3</a:t>
            </a:r>
            <a:r>
              <a:rPr lang="zh-CN" altLang="en-US" sz="2000" dirty="0"/>
              <a:t>），设</a:t>
            </a:r>
            <a:r>
              <a:rPr lang="en-US" altLang="zh-CN" sz="2000" dirty="0"/>
              <a:t>u</a:t>
            </a:r>
            <a:r>
              <a:rPr lang="zh-CN" altLang="en-US" sz="2000" dirty="0"/>
              <a:t>为根的子树的结点数量是</a:t>
            </a:r>
            <a:r>
              <a:rPr lang="en-US" altLang="zh-CN" sz="2000" dirty="0"/>
              <a:t>d[u]</a:t>
            </a:r>
            <a:r>
              <a:rPr lang="zh-CN" altLang="en-US" sz="2000" dirty="0"/>
              <a:t>，则</a:t>
            </a:r>
            <a:r>
              <a:rPr lang="en-US" altLang="zh-CN" sz="2000" dirty="0"/>
              <a:t>d[u] = (2) + (3) + 1</a:t>
            </a:r>
            <a:r>
              <a:rPr lang="zh-CN" altLang="en-US" sz="2000" dirty="0"/>
              <a:t>。那么（</a:t>
            </a:r>
            <a:r>
              <a:rPr lang="en-US" altLang="zh-CN" sz="2000" dirty="0"/>
              <a:t>1</a:t>
            </a:r>
            <a:r>
              <a:rPr lang="zh-CN" altLang="en-US" sz="2000" dirty="0"/>
              <a:t>）的数量等于</a:t>
            </a:r>
            <a:r>
              <a:rPr lang="en-US" altLang="zh-CN" sz="2000" dirty="0"/>
              <a:t>n - d[u]</a:t>
            </a:r>
            <a:r>
              <a:rPr lang="zh-CN" altLang="en-US" sz="2000" dirty="0"/>
              <a:t>，</a:t>
            </a:r>
            <a:r>
              <a:rPr lang="en-US" altLang="zh-CN" sz="2000" dirty="0"/>
              <a:t>n</a:t>
            </a:r>
            <a:r>
              <a:rPr lang="zh-CN" altLang="en-US" sz="2000" dirty="0"/>
              <a:t>是结点总数。记录（</a:t>
            </a:r>
            <a:r>
              <a:rPr lang="en-US" altLang="zh-CN" sz="2000" dirty="0"/>
              <a:t>1</a:t>
            </a:r>
            <a:r>
              <a:rPr lang="zh-CN" altLang="en-US" sz="2000" dirty="0"/>
              <a:t>）、（</a:t>
            </a:r>
            <a:r>
              <a:rPr lang="en-US" altLang="zh-CN" sz="2000" dirty="0"/>
              <a:t>2</a:t>
            </a:r>
            <a:r>
              <a:rPr lang="zh-CN" altLang="en-US" sz="2000" dirty="0"/>
              <a:t>）、（</a:t>
            </a:r>
            <a:r>
              <a:rPr lang="en-US" altLang="zh-CN" sz="2000" dirty="0"/>
              <a:t>3</a:t>
            </a:r>
            <a:r>
              <a:rPr lang="zh-CN" altLang="en-US" sz="2000" dirty="0"/>
              <a:t>）的最大值，就得到了</a:t>
            </a:r>
            <a:r>
              <a:rPr lang="en-US" altLang="zh-CN" sz="2000" dirty="0"/>
              <a:t>u</a:t>
            </a:r>
            <a:r>
              <a:rPr lang="zh-CN" altLang="en-US" sz="2000" dirty="0"/>
              <a:t>的最大连通块。</a:t>
            </a:r>
          </a:p>
          <a:p>
            <a:r>
              <a:rPr lang="zh-CN" altLang="en-US" sz="2000" dirty="0" smtClean="0"/>
              <a:t>通过</a:t>
            </a:r>
            <a:r>
              <a:rPr lang="zh-CN" altLang="en-US" sz="2000" dirty="0"/>
              <a:t>一次</a:t>
            </a:r>
            <a:r>
              <a:rPr lang="en-US" altLang="zh-CN" sz="2000" dirty="0"/>
              <a:t>DFS</a:t>
            </a:r>
            <a:r>
              <a:rPr lang="zh-CN" altLang="en-US" sz="2000" dirty="0"/>
              <a:t>，每个结点的最大连通块都得到了计算，总复杂度</a:t>
            </a:r>
            <a:r>
              <a:rPr lang="en-US" altLang="zh-CN" sz="2000" dirty="0"/>
              <a:t>O(n)</a:t>
            </a:r>
            <a:r>
              <a:rPr lang="zh-CN" altLang="en-US" sz="2000" dirty="0"/>
              <a:t>。</a:t>
            </a:r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  <p:pic>
        <p:nvPicPr>
          <p:cNvPr id="68610" name="Picture 2" descr="C:\Users\ECUST\AppData\Local\Temp\ksohtml9092\wps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908720"/>
            <a:ext cx="809416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0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839"/>
    </mc:Choice>
    <mc:Fallback xmlns="">
      <p:transition spd="slow" advTm="12683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树的直径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663406" y="1272984"/>
            <a:ext cx="9761186" cy="5064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树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上最远的两点间的距离，又称为树的最远点对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两种方法求树的直径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）做两次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）树形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两种方法的复杂度都是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O(n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534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27"/>
    </mc:Choice>
    <mc:Fallback xmlns="">
      <p:transition spd="slow" advTm="3192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优点和缺点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663406" y="1272984"/>
            <a:ext cx="10049218" cy="5064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）做两次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优点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：能得到完整的路径。因为它用搜索的原理，从起点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出发一步一步求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到其他所有点的距离，能记录路径经过了哪些点。</a:t>
            </a: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缺点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：不能用于有负权边的树。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）树形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：允许树上有负权边。</a:t>
            </a: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缺点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：只能求直径的长度，无法得到这条直径的完整路径。</a:t>
            </a:r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1180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07"/>
    </mc:Choice>
    <mc:Fallback xmlns="">
      <p:transition spd="slow" advTm="7390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solidFill>
                  <a:srgbClr val="FF0000"/>
                </a:solidFill>
              </a:rPr>
              <a:t>做两次</a:t>
            </a:r>
            <a:r>
              <a:rPr lang="en-US" altLang="zh-CN" sz="3200" dirty="0" smtClean="0">
                <a:solidFill>
                  <a:srgbClr val="FF0000"/>
                </a:solidFill>
              </a:rPr>
              <a:t>DFS</a:t>
            </a:r>
            <a:r>
              <a:rPr lang="zh-CN" altLang="en-US" sz="3200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dirty="0" smtClean="0">
                <a:solidFill>
                  <a:srgbClr val="FF0000"/>
                </a:solidFill>
              </a:rPr>
              <a:t>BFS</a:t>
            </a:r>
            <a:r>
              <a:rPr lang="zh-CN" altLang="en-US" sz="3200" dirty="0" smtClean="0">
                <a:solidFill>
                  <a:srgbClr val="FF0000"/>
                </a:solidFill>
              </a:rPr>
              <a:t>）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663406" y="1272984"/>
            <a:ext cx="9761186" cy="5064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当边权没有负值时，计算树的直径可以通过做两次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解决，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）从树上的任意一个点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出发，用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求距离它最远的点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肯定是直径的两个端点之一。</a:t>
            </a: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出发，用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求距离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最远的点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是直径的另一个端点。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就是距离最远的两个点，即树的直径的两个端点。</a:t>
            </a:r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5800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95"/>
    </mc:Choice>
    <mc:Fallback xmlns="">
      <p:transition spd="slow" advTm="6129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1342</TotalTime>
  <Pages>0</Pages>
  <Words>1043</Words>
  <Characters>0</Characters>
  <Application>Microsoft Office PowerPoint</Application>
  <DocSecurity>0</DocSecurity>
  <PresentationFormat>宽屏</PresentationFormat>
  <Lines>0</Lines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4.7 简单树上问题</vt:lpstr>
      <vt:lpstr>树</vt:lpstr>
      <vt:lpstr>树的性质</vt:lpstr>
      <vt:lpstr>树的重心</vt:lpstr>
      <vt:lpstr>例4-33. Godfather  poj 3107</vt:lpstr>
      <vt:lpstr>例4-33. Godfather  poj 3107</vt:lpstr>
      <vt:lpstr>树的直径</vt:lpstr>
      <vt:lpstr>优点和缺点</vt:lpstr>
      <vt:lpstr>做两次DFS（BFS）</vt:lpstr>
      <vt:lpstr>树形DP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subject/>
  <dc:creator>微软用户</dc:creator>
  <cp:keywords/>
  <dc:description/>
  <cp:lastModifiedBy>ECUST</cp:lastModifiedBy>
  <cp:revision>1539</cp:revision>
  <dcterms:created xsi:type="dcterms:W3CDTF">2012-02-15T09:22:01Z</dcterms:created>
  <dcterms:modified xsi:type="dcterms:W3CDTF">2023-02-23T09:59:27Z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