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436" r:id="rId2"/>
    <p:sldId id="437" r:id="rId3"/>
    <p:sldId id="446" r:id="rId4"/>
    <p:sldId id="447" r:id="rId5"/>
    <p:sldId id="454" r:id="rId6"/>
    <p:sldId id="449" r:id="rId7"/>
    <p:sldId id="455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  <p:cmAuthor id="3" name="未知用户1" initials="未知用户1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>
        <p:scale>
          <a:sx n="66" d="100"/>
          <a:sy n="66" d="100"/>
        </p:scale>
        <p:origin x="2319" y="109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68479F9-22C4-4BEB-B2F4-27476C0E31DE}" type="datetimeFigureOut">
              <a:rPr lang="zh-CN" altLang="en-US"/>
              <a:pPr>
                <a:defRPr/>
              </a:pPr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B02B6FB-8D50-428D-8247-520D6E0822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599A99E2-2193-4A13-B18F-23D8DFF0FA0F}" type="datetimeFigureOut">
              <a:rPr lang="zh-CN" altLang="en-US"/>
              <a:pPr>
                <a:defRPr/>
              </a:pPr>
              <a:t>2023/2/23</a:t>
            </a:fld>
            <a:endParaRPr lang="zh-CN" altLang="en-US"/>
          </a:p>
        </p:txBody>
      </p:sp>
      <p:sp>
        <p:nvSpPr>
          <p:cNvPr id="1536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1E809473-A9C2-4DCE-A493-17ED7F8E3B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E75EB-910C-4569-B8B6-9D5CBD21B32D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2651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4B350-966E-486B-9E1C-0416B8747018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7262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527CF-768B-46B0-8112-4BE2E6B7603A}" type="slidenum">
              <a:rPr lang="en-US" altLang="zh-CN" smtClean="0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12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A6308-C26E-47C6-AF80-7896544B6E31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8313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7EAAA-EF73-4A6F-8A65-B19F0C703D13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7477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DC0CB-848A-4340-963D-564B8AAC0B94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3164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7366D-6F2D-4A45-BCB1-9F3A530BB477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6480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3B546-7765-4D94-BE66-43B69DA79C9B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3239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7C902-42AF-437F-BD9E-B873447B36CB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5582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B6EC-046A-46FF-86A7-5217A0D3CF71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131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9DA488-483B-4214-81E7-14B6B590A7BC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5529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8527CF-768B-46B0-8112-4BE2E6B7603A}" type="slidenum">
              <a:rPr lang="en-US" altLang="zh-CN" smtClean="0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65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1981200" y="8366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4.8 LCA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2676525" y="2348880"/>
            <a:ext cx="4427587" cy="216024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dirty="0" smtClean="0"/>
              <a:t>倍增法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dirty="0" err="1"/>
              <a:t>Tarjan</a:t>
            </a:r>
            <a:endParaRPr lang="en-US" altLang="zh-CN" dirty="0"/>
          </a:p>
        </p:txBody>
      </p:sp>
      <p:sp>
        <p:nvSpPr>
          <p:cNvPr id="2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>
                <a:solidFill>
                  <a:srgbClr val="002060"/>
                </a:solidFill>
              </a:rPr>
              <a:t>华东理工大学 罗勇军</a:t>
            </a:r>
            <a:endParaRPr lang="zh-CN" altLang="zh-CN" smtClean="0">
              <a:solidFill>
                <a:srgbClr val="002060"/>
              </a:solidFill>
            </a:endParaRPr>
          </a:p>
        </p:txBody>
      </p:sp>
      <p:sp>
        <p:nvSpPr>
          <p:cNvPr id="6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78"/>
    </mc:Choice>
    <mc:Fallback xmlns="">
      <p:transition spd="slow" advTm="847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>
          <a:xfrm>
            <a:off x="1487488" y="332656"/>
            <a:ext cx="5832648" cy="9398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CN" sz="4000" dirty="0" smtClean="0">
                <a:solidFill>
                  <a:srgbClr val="FF0000"/>
                </a:solidFill>
              </a:rPr>
              <a:t>LCA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>
          <a:xfrm>
            <a:off x="1199456" y="1196752"/>
            <a:ext cx="8939335" cy="4536504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公共祖先：在一棵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树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，若结点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是结点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的祖先，也是结点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的祖先，那么称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的公共祖先。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最近公共祖先（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LCA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）：在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的所有公共祖先中，深度最大的那个称为最近公共祖先，记为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LCA(x, y)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9459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  <p:pic>
        <p:nvPicPr>
          <p:cNvPr id="63492" name="Picture 4" descr="C:\Users\ECUST\AppData\Local\Temp\ksohtml9092\wps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3267243"/>
            <a:ext cx="3785592" cy="246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27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09"/>
    </mc:Choice>
    <mc:Fallback xmlns="">
      <p:transition spd="slow" advTm="5610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3162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CN" sz="3200" dirty="0" smtClean="0">
                <a:solidFill>
                  <a:srgbClr val="FF0000"/>
                </a:solidFill>
              </a:rPr>
              <a:t>LCA</a:t>
            </a:r>
            <a:r>
              <a:rPr lang="zh-CN" altLang="en-US" sz="3200" dirty="0" smtClean="0">
                <a:solidFill>
                  <a:srgbClr val="FF0000"/>
                </a:solidFill>
              </a:rPr>
              <a:t>的性质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1663406" y="1272984"/>
            <a:ext cx="9761186" cy="5064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）在所有公共祖先中，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LCA(x, y)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的距离都最短。例如在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的所有祖先中，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距离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最短。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之间最短的路径，经过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LCA(x, y)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。例如从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的最短路径，经过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本身也可以是它们自己的公共祖先。若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的祖先，则有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LCA(x, y) = 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，例如图中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 =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LCA(d, h)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8676" name="Picture 5" descr="https://timgsa.baidu.com/timg?image&amp;quality=80&amp;size=b9999_10000&amp;sec=1554739040102&amp;di=09fa2d1da8c181399a752a3ff5f3548b&amp;imgtype=0&amp;src=http%3A%2F%2F5b0988e595225.cdn.sohucs.com%2Fq_70%2Cc_zoom%2Cw_640%2Fimages%2F20180616%2F26b5681dd4e14914810a282bb31c284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8" y="319179"/>
            <a:ext cx="1071919" cy="94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C:\Users\ECUST\AppData\Local\Temp\ksohtml9092\wps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4149080"/>
            <a:ext cx="2873891" cy="187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66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28"/>
    </mc:Choice>
    <mc:Fallback xmlns="">
      <p:transition spd="slow" advTm="5982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3162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FF0000"/>
                </a:solidFill>
              </a:rPr>
              <a:t>倍增法求</a:t>
            </a:r>
            <a:r>
              <a:rPr lang="en-US" altLang="zh-CN" sz="3200" dirty="0" smtClean="0">
                <a:solidFill>
                  <a:srgbClr val="FF0000"/>
                </a:solidFill>
              </a:rPr>
              <a:t>LCA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1663406" y="1272984"/>
            <a:ext cx="9761186" cy="2948104"/>
          </a:xfrm>
        </p:spPr>
        <p:txBody>
          <a:bodyPr>
            <a:noAutofit/>
          </a:bodyPr>
          <a:lstStyle/>
          <a:p>
            <a:pPr lvl="0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步骤（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提到相同的深度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。给定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两个结点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比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深，让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“跳”到与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相同的深度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倍增法：预计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算出每个结点的第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个祖先，即按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倍增的那些祖先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。用这些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祖先做跳板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快速跳到任何一个给定的目标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深度。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步骤（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同步往上跳，找到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LCA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5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1698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813"/>
    </mc:Choice>
    <mc:Fallback xmlns="">
      <p:transition spd="slow" advTm="9781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3162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CN" sz="3200" dirty="0" err="1" smtClean="0">
                <a:solidFill>
                  <a:srgbClr val="FF0000"/>
                </a:solidFill>
              </a:rPr>
              <a:t>Tarjan</a:t>
            </a:r>
            <a:r>
              <a:rPr lang="zh-CN" altLang="en-US" sz="3200" dirty="0" smtClean="0">
                <a:solidFill>
                  <a:srgbClr val="FF0000"/>
                </a:solidFill>
              </a:rPr>
              <a:t>求</a:t>
            </a:r>
            <a:r>
              <a:rPr lang="en-US" altLang="zh-CN" sz="3200" dirty="0" smtClean="0">
                <a:solidFill>
                  <a:srgbClr val="FF0000"/>
                </a:solidFill>
              </a:rPr>
              <a:t>LCA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1663406" y="1272984"/>
            <a:ext cx="8321026" cy="2948104"/>
          </a:xfrm>
        </p:spPr>
        <p:txBody>
          <a:bodyPr>
            <a:noAutofit/>
          </a:bodyPr>
          <a:lstStyle/>
          <a:p>
            <a:pPr lvl="0"/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Tarjan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算法是一种离线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所有的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个询问一次全部读入，统一计算，最后一起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效率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极高，在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个结点的树上做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LCA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查询，总复杂为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O(m + n)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，是可能达到的最优复杂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度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5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8844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52"/>
    </mc:Choice>
    <mc:Fallback xmlns="">
      <p:transition spd="slow" advTm="6885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1127448" y="2636912"/>
            <a:ext cx="9761186" cy="24042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的祖先是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LCA(x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y) = x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的入口，因为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的子树上，所以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后序遍历回溯先返回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，标记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为已经访问过，记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vis[y] = true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；后面回溯到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时，查询结点对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(x, y)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vis[y]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，那么显然有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LCA(x, y) = 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的子树上。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设公共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祖先是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的入口。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先访问到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，标记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vis[y] = true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，并在从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回溯到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的过程中，记录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的祖先结点是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，记为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fa[y] = u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。访问到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时，查询结点对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(x, y)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vis[y]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，那么有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LCA(x, y) = LCA(x, u) = u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5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  <p:pic>
        <p:nvPicPr>
          <p:cNvPr id="67586" name="Picture 2" descr="C:\Users\ECUST\AppData\Local\Temp\ksohtml9092\wps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5" y="404664"/>
            <a:ext cx="3672408" cy="181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55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95"/>
    </mc:Choice>
    <mc:Fallback xmlns="">
      <p:transition spd="slow" advTm="9719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3162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en-US" altLang="zh-CN" sz="3200" dirty="0" err="1" smtClean="0">
                <a:solidFill>
                  <a:srgbClr val="FF0000"/>
                </a:solidFill>
              </a:rPr>
              <a:t>Tarjan</a:t>
            </a:r>
            <a:r>
              <a:rPr lang="zh-CN" altLang="en-US" sz="3200" dirty="0" smtClean="0">
                <a:solidFill>
                  <a:srgbClr val="FF0000"/>
                </a:solidFill>
              </a:rPr>
              <a:t>的思路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1663406" y="1272984"/>
            <a:ext cx="9401146" cy="4172240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以树的根结点为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入口，遍历整棵树，每遍历到一个结点，就把它看成一个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，检查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的所有结点对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(x, y)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vis[y] = true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fa[y] = u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，那么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LCA(x, y) = u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如何计算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fa[y] = u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回溯过程中，把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为根的子树上的所有子结点的祖先都设置为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棵以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为根的子树，刚好是以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为集合的一个并查集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子树的一个结点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回溯时，把父结点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fa[y]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看成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的集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逐级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回溯到根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的过程中，每个结点的集都记录为它的父结点。当查询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的集时，通过查找函数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find_set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，最终查到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的集是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5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2370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892"/>
    </mc:Choice>
    <mc:Fallback xmlns="">
      <p:transition spd="slow" advTm="98892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1362</TotalTime>
  <Pages>0</Pages>
  <Words>756</Words>
  <Characters>0</Characters>
  <Application>Microsoft Office PowerPoint</Application>
  <DocSecurity>0</DocSecurity>
  <PresentationFormat>宽屏</PresentationFormat>
  <Lines>0</Lines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4.8 LCA</vt:lpstr>
      <vt:lpstr>LCA</vt:lpstr>
      <vt:lpstr>LCA的性质</vt:lpstr>
      <vt:lpstr>倍增法求LCA</vt:lpstr>
      <vt:lpstr>Tarjan求LCA</vt:lpstr>
      <vt:lpstr>PowerPoint 演示文稿</vt:lpstr>
      <vt:lpstr>Tarjan的思路</vt:lpstr>
    </vt:vector>
  </TitlesOfParts>
  <Manager/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subject/>
  <dc:creator>微软用户</dc:creator>
  <cp:keywords/>
  <dc:description/>
  <cp:lastModifiedBy>ECUST</cp:lastModifiedBy>
  <cp:revision>1545</cp:revision>
  <dcterms:created xsi:type="dcterms:W3CDTF">2012-02-15T09:22:01Z</dcterms:created>
  <dcterms:modified xsi:type="dcterms:W3CDTF">2023-02-23T09:59:46Z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