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28"/>
  </p:notesMasterIdLst>
  <p:handoutMasterIdLst>
    <p:handoutMasterId r:id="rId29"/>
  </p:handoutMasterIdLst>
  <p:sldIdLst>
    <p:sldId id="436" r:id="rId2"/>
    <p:sldId id="625" r:id="rId3"/>
    <p:sldId id="626" r:id="rId4"/>
    <p:sldId id="627" r:id="rId5"/>
    <p:sldId id="628" r:id="rId6"/>
    <p:sldId id="629" r:id="rId7"/>
    <p:sldId id="630" r:id="rId8"/>
    <p:sldId id="631" r:id="rId9"/>
    <p:sldId id="632" r:id="rId10"/>
    <p:sldId id="633" r:id="rId11"/>
    <p:sldId id="634" r:id="rId12"/>
    <p:sldId id="635" r:id="rId13"/>
    <p:sldId id="636" r:id="rId14"/>
    <p:sldId id="638" r:id="rId15"/>
    <p:sldId id="639" r:id="rId16"/>
    <p:sldId id="640" r:id="rId17"/>
    <p:sldId id="642" r:id="rId18"/>
    <p:sldId id="641" r:id="rId19"/>
    <p:sldId id="637" r:id="rId20"/>
    <p:sldId id="643" r:id="rId21"/>
    <p:sldId id="644" r:id="rId22"/>
    <p:sldId id="645" r:id="rId23"/>
    <p:sldId id="646" r:id="rId24"/>
    <p:sldId id="647" r:id="rId25"/>
    <p:sldId id="648" r:id="rId26"/>
    <p:sldId id="649" r:id="rId27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436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8"/>
            <p14:sldId id="639"/>
            <p14:sldId id="640"/>
            <p14:sldId id="642"/>
            <p14:sldId id="641"/>
            <p14:sldId id="637"/>
            <p14:sldId id="643"/>
            <p14:sldId id="644"/>
            <p14:sldId id="645"/>
            <p14:sldId id="646"/>
            <p14:sldId id="647"/>
            <p14:sldId id="648"/>
            <p14:sldId id="649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359" autoAdjust="0"/>
  </p:normalViewPr>
  <p:slideViewPr>
    <p:cSldViewPr>
      <p:cViewPr>
        <p:scale>
          <a:sx n="75" d="100"/>
          <a:sy n="75" d="100"/>
        </p:scale>
        <p:origin x="1923" y="89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6764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6122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070515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7322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3980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9415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896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61065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92576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6075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9869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8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2017713" y="4699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5.1 DP</a:t>
            </a:r>
            <a:r>
              <a:rPr lang="zh-CN" altLang="en-US" dirty="0" smtClean="0">
                <a:solidFill>
                  <a:srgbClr val="FF0000"/>
                </a:solidFill>
              </a:rPr>
              <a:t>概念和编码方法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2087786" y="1955800"/>
            <a:ext cx="6408712" cy="324036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dirty="0" smtClean="0">
                <a:latin typeface="+mn-ea"/>
              </a:rPr>
              <a:t> 概念</a:t>
            </a:r>
            <a:endParaRPr lang="en-US" altLang="zh-CN" dirty="0" smtClean="0">
              <a:latin typeface="+mn-ea"/>
            </a:endParaRPr>
          </a:p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特征</a:t>
            </a:r>
            <a:endParaRPr lang="en-US" altLang="zh-CN" dirty="0" smtClean="0">
              <a:latin typeface="+mn-ea"/>
            </a:endParaRPr>
          </a:p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两种编码方法</a:t>
            </a:r>
            <a:endParaRPr lang="en-US" altLang="zh-CN" dirty="0" smtClean="0">
              <a:latin typeface="+mn-ea"/>
            </a:endParaRPr>
          </a:p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dirty="0" smtClean="0">
                <a:latin typeface="+mn-ea"/>
              </a:rPr>
              <a:t> 设计和实现</a:t>
            </a:r>
            <a:endParaRPr lang="en-US" altLang="zh-CN" dirty="0" smtClean="0">
              <a:latin typeface="+mn-ea"/>
            </a:endParaRPr>
          </a:p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dirty="0" smtClean="0">
                <a:latin typeface="+mn-ea"/>
              </a:rPr>
              <a:t> 滚动数组</a:t>
            </a:r>
            <a:endParaRPr lang="en-US" altLang="zh-CN" dirty="0">
              <a:latin typeface="+mn-ea"/>
            </a:endParaRPr>
          </a:p>
        </p:txBody>
      </p:sp>
      <p:sp>
        <p:nvSpPr>
          <p:cNvPr id="6" name="页脚占位符 7"/>
          <p:cNvSpPr txBox="1">
            <a:spLocks/>
          </p:cNvSpPr>
          <p:nvPr/>
        </p:nvSpPr>
        <p:spPr>
          <a:xfrm>
            <a:off x="7464152" y="127000"/>
            <a:ext cx="4464496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>
                <a:solidFill>
                  <a:srgbClr val="0070C0"/>
                </a:solidFill>
              </a:rPr>
              <a:t>《</a:t>
            </a:r>
            <a:r>
              <a:rPr lang="zh-CN" altLang="en-US" sz="2000">
                <a:solidFill>
                  <a:srgbClr val="0070C0"/>
                </a:solidFill>
              </a:rPr>
              <a:t>算法竞赛</a:t>
            </a:r>
            <a:r>
              <a:rPr lang="en-US" altLang="zh-CN" sz="2000">
                <a:solidFill>
                  <a:srgbClr val="0070C0"/>
                </a:solidFill>
              </a:rPr>
              <a:t>》</a:t>
            </a:r>
            <a:r>
              <a:rPr lang="zh-CN" altLang="en-US" sz="2000">
                <a:solidFill>
                  <a:srgbClr val="0070C0"/>
                </a:solidFill>
              </a:rPr>
              <a:t>清华大学出版社 罗勇军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690395"/>
            <a:ext cx="3261808" cy="42646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25"/>
    </mc:Choice>
    <mc:Fallback xmlns="">
      <p:transition spd="slow" advTm="2172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0070C0"/>
                </a:solidFill>
              </a:rPr>
              <a:t>斐波那契数：记忆化代码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34076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latin typeface="+mn-ea"/>
              </a:rPr>
              <a:t>int</a:t>
            </a:r>
            <a:r>
              <a:rPr lang="en-US" sz="2000" dirty="0">
                <a:latin typeface="+mn-ea"/>
              </a:rPr>
              <a:t> </a:t>
            </a:r>
            <a:r>
              <a:rPr lang="en-US" sz="2000" dirty="0" err="1">
                <a:latin typeface="+mn-ea"/>
              </a:rPr>
              <a:t>memoize</a:t>
            </a:r>
            <a:r>
              <a:rPr lang="en-US" sz="2000" dirty="0">
                <a:latin typeface="+mn-ea"/>
              </a:rPr>
              <a:t>[</a:t>
            </a:r>
            <a:r>
              <a:rPr lang="en-US" sz="2000" dirty="0" err="1">
                <a:latin typeface="+mn-ea"/>
              </a:rPr>
              <a:t>maxn</a:t>
            </a:r>
            <a:r>
              <a:rPr lang="en-US" sz="2000" dirty="0">
                <a:latin typeface="+mn-ea"/>
              </a:rPr>
              <a:t>];                  //</a:t>
            </a:r>
            <a:r>
              <a:rPr lang="zh-CN" altLang="en-US" sz="2000" dirty="0">
                <a:latin typeface="+mn-ea"/>
              </a:rPr>
              <a:t>保存结果</a:t>
            </a:r>
          </a:p>
          <a:p>
            <a:pPr marL="0" indent="0">
              <a:buNone/>
            </a:pPr>
            <a:r>
              <a:rPr lang="en-US" sz="2000" dirty="0" err="1">
                <a:latin typeface="+mn-ea"/>
              </a:rPr>
              <a:t>int</a:t>
            </a:r>
            <a:r>
              <a:rPr lang="en-US" sz="2000" dirty="0">
                <a:latin typeface="+mn-ea"/>
              </a:rPr>
              <a:t> fib (</a:t>
            </a:r>
            <a:r>
              <a:rPr lang="en-US" sz="2000" dirty="0" err="1">
                <a:latin typeface="+mn-ea"/>
              </a:rPr>
              <a:t>int</a:t>
            </a:r>
            <a:r>
              <a:rPr lang="en-US" sz="2000" dirty="0">
                <a:latin typeface="+mn-ea"/>
              </a:rPr>
              <a:t> n){</a:t>
            </a:r>
          </a:p>
          <a:p>
            <a:pPr marL="0" indent="0">
              <a:buNone/>
            </a:pPr>
            <a:r>
              <a:rPr lang="en-US" sz="2000" dirty="0">
                <a:latin typeface="+mn-ea"/>
              </a:rPr>
              <a:t>    if (n == 1 || n == 2)  </a:t>
            </a:r>
          </a:p>
          <a:p>
            <a:pPr marL="0" indent="0">
              <a:buNone/>
            </a:pPr>
            <a:r>
              <a:rPr lang="en-US" sz="2000" dirty="0">
                <a:latin typeface="+mn-ea"/>
              </a:rPr>
              <a:t>        return 1;</a:t>
            </a:r>
          </a:p>
          <a:p>
            <a:pPr marL="0" indent="0">
              <a:buNone/>
            </a:pPr>
            <a:r>
              <a:rPr lang="en-US" sz="2000" dirty="0">
                <a:latin typeface="+mn-ea"/>
              </a:rPr>
              <a:t>    if(</a:t>
            </a:r>
            <a:r>
              <a:rPr lang="en-US" sz="2000" dirty="0" err="1">
                <a:latin typeface="+mn-ea"/>
              </a:rPr>
              <a:t>memoize</a:t>
            </a:r>
            <a:r>
              <a:rPr lang="en-US" sz="2000" dirty="0">
                <a:latin typeface="+mn-ea"/>
              </a:rPr>
              <a:t>[n] != 0) </a:t>
            </a:r>
            <a:r>
              <a:rPr lang="en-US" sz="1800" dirty="0">
                <a:latin typeface="+mn-ea"/>
              </a:rPr>
              <a:t>//</a:t>
            </a:r>
            <a:r>
              <a:rPr lang="zh-CN" altLang="en-US" sz="1800" dirty="0">
                <a:latin typeface="+mn-ea"/>
              </a:rPr>
              <a:t>直接返回保存的结果，不再递归</a:t>
            </a:r>
            <a:endParaRPr lang="zh-CN" altLang="en-US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        </a:t>
            </a:r>
            <a:r>
              <a:rPr lang="en-US" sz="2000" dirty="0">
                <a:latin typeface="+mn-ea"/>
              </a:rPr>
              <a:t>return </a:t>
            </a:r>
            <a:r>
              <a:rPr lang="en-US" sz="2000" dirty="0" err="1">
                <a:latin typeface="+mn-ea"/>
              </a:rPr>
              <a:t>memoize</a:t>
            </a:r>
            <a:r>
              <a:rPr lang="en-US" sz="2000" dirty="0">
                <a:latin typeface="+mn-ea"/>
              </a:rPr>
              <a:t>[n];    </a:t>
            </a:r>
          </a:p>
          <a:p>
            <a:pPr marL="0" indent="0">
              <a:buNone/>
            </a:pPr>
            <a:r>
              <a:rPr lang="en-US" sz="2000" dirty="0">
                <a:latin typeface="+mn-ea"/>
              </a:rPr>
              <a:t>    </a:t>
            </a:r>
            <a:r>
              <a:rPr lang="en-US" sz="2000" dirty="0" err="1">
                <a:latin typeface="+mn-ea"/>
              </a:rPr>
              <a:t>memoize</a:t>
            </a:r>
            <a:r>
              <a:rPr lang="en-US" sz="2000" dirty="0">
                <a:latin typeface="+mn-ea"/>
              </a:rPr>
              <a:t>[n]= fib (n - 1) + fib (n - 2);     </a:t>
            </a:r>
          </a:p>
          <a:p>
            <a:pPr marL="0" indent="0">
              <a:buNone/>
            </a:pPr>
            <a:r>
              <a:rPr lang="en-US" sz="2000" dirty="0">
                <a:latin typeface="+mn-ea"/>
              </a:rPr>
              <a:t>                        </a:t>
            </a:r>
            <a:r>
              <a:rPr lang="en-US" sz="1800" dirty="0">
                <a:latin typeface="+mn-ea"/>
              </a:rPr>
              <a:t>//</a:t>
            </a:r>
            <a:r>
              <a:rPr lang="zh-CN" altLang="en-US" sz="1800" dirty="0">
                <a:latin typeface="+mn-ea"/>
              </a:rPr>
              <a:t>递归计算结果，并记忆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    </a:t>
            </a:r>
            <a:r>
              <a:rPr lang="en-US" sz="2000" dirty="0">
                <a:latin typeface="+mn-ea"/>
              </a:rPr>
              <a:t>return </a:t>
            </a:r>
            <a:r>
              <a:rPr lang="en-US" sz="2000" dirty="0" err="1">
                <a:latin typeface="+mn-ea"/>
              </a:rPr>
              <a:t>memoize</a:t>
            </a:r>
            <a:r>
              <a:rPr lang="en-US" sz="2000" dirty="0">
                <a:latin typeface="+mn-ea"/>
              </a:rPr>
              <a:t>[n];</a:t>
            </a:r>
          </a:p>
          <a:p>
            <a:pPr marL="0" indent="0">
              <a:buNone/>
            </a:pPr>
            <a:r>
              <a:rPr lang="en-US" sz="2000" dirty="0">
                <a:latin typeface="+mn-ea"/>
              </a:rPr>
              <a:t>}</a:t>
            </a:r>
          </a:p>
          <a:p>
            <a:pPr marL="0" indent="0">
              <a:buNone/>
            </a:pPr>
            <a:r>
              <a:rPr lang="zh-CN" altLang="en-US" sz="2400" dirty="0"/>
              <a:t>一个斐波那契数只计算一次，总复杂度</a:t>
            </a:r>
            <a:r>
              <a:rPr lang="en-US" altLang="zh-CN" sz="2400" dirty="0"/>
              <a:t>O(n)</a:t>
            </a:r>
            <a:endParaRPr lang="zh-CN" altLang="en-US" sz="2400" dirty="0"/>
          </a:p>
          <a:p>
            <a:pPr marL="0" indent="0">
              <a:buNone/>
            </a:pPr>
            <a:endParaRPr 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980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919"/>
    </mc:Choice>
    <mc:Fallback xmlns="">
      <p:transition spd="slow" advTm="73919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7528" y="319129"/>
            <a:ext cx="8229600" cy="1143000"/>
          </a:xfrm>
        </p:spPr>
        <p:txBody>
          <a:bodyPr/>
          <a:lstStyle/>
          <a:p>
            <a:r>
              <a:rPr lang="zh-CN" altLang="en-US" sz="2800" dirty="0">
                <a:solidFill>
                  <a:srgbClr val="0070C0"/>
                </a:solidFill>
              </a:rPr>
              <a:t>（</a:t>
            </a:r>
            <a:r>
              <a:rPr lang="en-US" altLang="zh-CN" sz="2800" dirty="0">
                <a:solidFill>
                  <a:srgbClr val="0070C0"/>
                </a:solidFill>
              </a:rPr>
              <a:t>2</a:t>
            </a:r>
            <a:r>
              <a:rPr lang="zh-CN" altLang="en-US" sz="2800" dirty="0">
                <a:solidFill>
                  <a:srgbClr val="0070C0"/>
                </a:solidFill>
              </a:rPr>
              <a:t>）自下而上与制表递推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先解决子问题，再递推到大问题。通常通过填写多维表格来完成，编码时用若干</a:t>
            </a:r>
            <a:r>
              <a:rPr lang="en-US" altLang="zh-CN" sz="2400" dirty="0"/>
              <a:t>for</a:t>
            </a:r>
            <a:r>
              <a:rPr lang="zh-CN" altLang="en-US" sz="2400" dirty="0"/>
              <a:t>循环语句填表。根据表中的结果，逐步计算出大问题的解决方案。</a:t>
            </a:r>
          </a:p>
          <a:p>
            <a:endParaRPr 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593935"/>
              </p:ext>
            </p:extLst>
          </p:nvPr>
        </p:nvGraphicFramePr>
        <p:xfrm>
          <a:off x="2639617" y="3284984"/>
          <a:ext cx="7272809" cy="1009924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807506">
                  <a:extLst>
                    <a:ext uri="{9D8B030D-6E8A-4147-A177-3AD203B41FA5}">
                      <a16:colId xmlns:a16="http://schemas.microsoft.com/office/drawing/2014/main" val="2463422774"/>
                    </a:ext>
                  </a:extLst>
                </a:gridCol>
                <a:gridCol w="807506">
                  <a:extLst>
                    <a:ext uri="{9D8B030D-6E8A-4147-A177-3AD203B41FA5}">
                      <a16:colId xmlns:a16="http://schemas.microsoft.com/office/drawing/2014/main" val="3746592577"/>
                    </a:ext>
                  </a:extLst>
                </a:gridCol>
                <a:gridCol w="807506">
                  <a:extLst>
                    <a:ext uri="{9D8B030D-6E8A-4147-A177-3AD203B41FA5}">
                      <a16:colId xmlns:a16="http://schemas.microsoft.com/office/drawing/2014/main" val="4276148384"/>
                    </a:ext>
                  </a:extLst>
                </a:gridCol>
                <a:gridCol w="807506">
                  <a:extLst>
                    <a:ext uri="{9D8B030D-6E8A-4147-A177-3AD203B41FA5}">
                      <a16:colId xmlns:a16="http://schemas.microsoft.com/office/drawing/2014/main" val="2875691217"/>
                    </a:ext>
                  </a:extLst>
                </a:gridCol>
                <a:gridCol w="807506">
                  <a:extLst>
                    <a:ext uri="{9D8B030D-6E8A-4147-A177-3AD203B41FA5}">
                      <a16:colId xmlns:a16="http://schemas.microsoft.com/office/drawing/2014/main" val="1684189984"/>
                    </a:ext>
                  </a:extLst>
                </a:gridCol>
                <a:gridCol w="807506">
                  <a:extLst>
                    <a:ext uri="{9D8B030D-6E8A-4147-A177-3AD203B41FA5}">
                      <a16:colId xmlns:a16="http://schemas.microsoft.com/office/drawing/2014/main" val="4169888642"/>
                    </a:ext>
                  </a:extLst>
                </a:gridCol>
                <a:gridCol w="807506">
                  <a:extLst>
                    <a:ext uri="{9D8B030D-6E8A-4147-A177-3AD203B41FA5}">
                      <a16:colId xmlns:a16="http://schemas.microsoft.com/office/drawing/2014/main" val="1745691125"/>
                    </a:ext>
                  </a:extLst>
                </a:gridCol>
                <a:gridCol w="807506">
                  <a:extLst>
                    <a:ext uri="{9D8B030D-6E8A-4147-A177-3AD203B41FA5}">
                      <a16:colId xmlns:a16="http://schemas.microsoft.com/office/drawing/2014/main" val="3261953849"/>
                    </a:ext>
                  </a:extLst>
                </a:gridCol>
                <a:gridCol w="812761">
                  <a:extLst>
                    <a:ext uri="{9D8B030D-6E8A-4147-A177-3AD203B41FA5}">
                      <a16:colId xmlns:a16="http://schemas.microsoft.com/office/drawing/2014/main" val="3039527456"/>
                    </a:ext>
                  </a:extLst>
                </a:gridCol>
              </a:tblGrid>
              <a:tr h="5049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err="1">
                          <a:ln>
                            <a:noFill/>
                          </a:ln>
                          <a:effectLst/>
                        </a:rPr>
                        <a:t>dp</a:t>
                      </a:r>
                      <a:r>
                        <a:rPr lang="en-US" sz="1600" kern="100" dirty="0">
                          <a:ln>
                            <a:noFill/>
                          </a:ln>
                          <a:effectLst/>
                        </a:rPr>
                        <a:t>[1]</a:t>
                      </a:r>
                      <a:endParaRPr lang="en-US" sz="1600" kern="100" dirty="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ln>
                            <a:noFill/>
                          </a:ln>
                          <a:effectLst/>
                        </a:rPr>
                        <a:t>dp[2]</a:t>
                      </a:r>
                      <a:endParaRPr lang="en-US" sz="1600" kern="10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ln>
                            <a:noFill/>
                          </a:ln>
                          <a:effectLst/>
                        </a:rPr>
                        <a:t>dp[3]</a:t>
                      </a:r>
                      <a:endParaRPr lang="en-US" sz="1600" kern="10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ln>
                            <a:noFill/>
                          </a:ln>
                          <a:effectLst/>
                        </a:rPr>
                        <a:t>dp[4]</a:t>
                      </a:r>
                      <a:endParaRPr lang="en-US" sz="1600" kern="10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ln>
                            <a:noFill/>
                          </a:ln>
                          <a:effectLst/>
                        </a:rPr>
                        <a:t>dp[5]</a:t>
                      </a:r>
                      <a:endParaRPr lang="en-US" sz="1600" kern="10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ln>
                            <a:noFill/>
                          </a:ln>
                          <a:effectLst/>
                        </a:rPr>
                        <a:t>dp[6]</a:t>
                      </a:r>
                      <a:endParaRPr lang="en-US" sz="1600" kern="10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ln>
                            <a:noFill/>
                          </a:ln>
                          <a:effectLst/>
                        </a:rPr>
                        <a:t>dp[7]</a:t>
                      </a:r>
                      <a:endParaRPr lang="en-US" sz="1600" kern="10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ln>
                            <a:noFill/>
                          </a:ln>
                          <a:effectLst/>
                        </a:rPr>
                        <a:t>dp[8]</a:t>
                      </a:r>
                      <a:endParaRPr lang="en-US" sz="1600" kern="10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ln>
                            <a:noFill/>
                          </a:ln>
                          <a:effectLst/>
                        </a:rPr>
                        <a:t>...</a:t>
                      </a:r>
                      <a:endParaRPr lang="en-US" sz="1600" kern="10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825713894"/>
                  </a:ext>
                </a:extLst>
              </a:tr>
              <a:tr h="5049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lang="en-US" sz="1600" kern="10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lang="en-US" sz="1600" kern="10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lang="en-US" sz="1600" kern="10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lang="en-US" sz="1600" kern="10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lang="en-US" sz="1600" kern="100" dirty="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lang="en-US" sz="1600" kern="10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lang="en-US" sz="1600" kern="10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ln>
                            <a:noFill/>
                          </a:ln>
                          <a:effectLst/>
                        </a:rPr>
                        <a:t>21</a:t>
                      </a:r>
                      <a:endParaRPr lang="en-US" sz="1600" kern="10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ln>
                            <a:noFill/>
                          </a:ln>
                          <a:effectLst/>
                        </a:rPr>
                        <a:t>...</a:t>
                      </a:r>
                      <a:endParaRPr lang="en-US" sz="1600" kern="100" dirty="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927925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78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01"/>
    </mc:Choice>
    <mc:Fallback xmlns="">
      <p:transition spd="slow" advTm="4510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+mn-ea"/>
              </a:rPr>
              <a:t>const</a:t>
            </a:r>
            <a:r>
              <a:rPr lang="en-US" sz="2400" dirty="0">
                <a:latin typeface="+mn-ea"/>
              </a:rPr>
              <a:t> </a:t>
            </a:r>
            <a:r>
              <a:rPr lang="en-US" sz="2400" dirty="0" err="1">
                <a:latin typeface="+mn-ea"/>
              </a:rPr>
              <a:t>int</a:t>
            </a:r>
            <a:r>
              <a:rPr lang="en-US" sz="2400" dirty="0">
                <a:latin typeface="+mn-ea"/>
              </a:rPr>
              <a:t> </a:t>
            </a:r>
            <a:r>
              <a:rPr lang="en-US" sz="2400" dirty="0" err="1">
                <a:latin typeface="+mn-ea"/>
              </a:rPr>
              <a:t>maxn</a:t>
            </a:r>
            <a:r>
              <a:rPr lang="en-US" sz="2400" dirty="0">
                <a:latin typeface="+mn-ea"/>
              </a:rPr>
              <a:t> = 255;</a:t>
            </a:r>
          </a:p>
          <a:p>
            <a:pPr marL="0" indent="0">
              <a:buNone/>
            </a:pPr>
            <a:r>
              <a:rPr lang="en-US" sz="2400" dirty="0" err="1">
                <a:latin typeface="+mn-ea"/>
              </a:rPr>
              <a:t>int</a:t>
            </a:r>
            <a:r>
              <a:rPr lang="en-US" sz="2400" dirty="0">
                <a:latin typeface="+mn-ea"/>
              </a:rPr>
              <a:t> </a:t>
            </a:r>
            <a:r>
              <a:rPr lang="en-US" sz="2400" dirty="0" err="1">
                <a:latin typeface="+mn-ea"/>
              </a:rPr>
              <a:t>dp</a:t>
            </a:r>
            <a:r>
              <a:rPr lang="en-US" sz="2400" dirty="0">
                <a:latin typeface="+mn-ea"/>
              </a:rPr>
              <a:t>[</a:t>
            </a:r>
            <a:r>
              <a:rPr lang="en-US" sz="2400" dirty="0" err="1">
                <a:latin typeface="+mn-ea"/>
              </a:rPr>
              <a:t>maxn</a:t>
            </a:r>
            <a:r>
              <a:rPr lang="en-US" sz="2400" dirty="0">
                <a:latin typeface="+mn-ea"/>
              </a:rPr>
              <a:t>];</a:t>
            </a:r>
          </a:p>
          <a:p>
            <a:pPr marL="0" indent="0">
              <a:buNone/>
            </a:pPr>
            <a:r>
              <a:rPr lang="en-US" sz="2400" dirty="0" err="1">
                <a:latin typeface="+mn-ea"/>
              </a:rPr>
              <a:t>int</a:t>
            </a:r>
            <a:r>
              <a:rPr lang="en-US" sz="2400" dirty="0">
                <a:latin typeface="+mn-ea"/>
              </a:rPr>
              <a:t> fib (</a:t>
            </a:r>
            <a:r>
              <a:rPr lang="en-US" sz="2400" dirty="0" err="1">
                <a:latin typeface="+mn-ea"/>
              </a:rPr>
              <a:t>int</a:t>
            </a:r>
            <a:r>
              <a:rPr lang="en-US" sz="2400" dirty="0">
                <a:latin typeface="+mn-ea"/>
              </a:rPr>
              <a:t> n){</a:t>
            </a:r>
          </a:p>
          <a:p>
            <a:pPr marL="0" indent="0">
              <a:buNone/>
            </a:pPr>
            <a:r>
              <a:rPr lang="en-US" sz="2400" dirty="0">
                <a:latin typeface="+mn-ea"/>
              </a:rPr>
              <a:t>    </a:t>
            </a:r>
            <a:r>
              <a:rPr lang="en-US" sz="2400" dirty="0" err="1">
                <a:latin typeface="+mn-ea"/>
              </a:rPr>
              <a:t>dp</a:t>
            </a:r>
            <a:r>
              <a:rPr lang="en-US" sz="2400" dirty="0">
                <a:latin typeface="+mn-ea"/>
              </a:rPr>
              <a:t>[1] = </a:t>
            </a:r>
            <a:r>
              <a:rPr lang="en-US" sz="2400" dirty="0" err="1">
                <a:latin typeface="+mn-ea"/>
              </a:rPr>
              <a:t>dp</a:t>
            </a:r>
            <a:r>
              <a:rPr lang="en-US" sz="2400" dirty="0">
                <a:latin typeface="+mn-ea"/>
              </a:rPr>
              <a:t>[2] =1;</a:t>
            </a:r>
          </a:p>
          <a:p>
            <a:pPr marL="0" indent="0">
              <a:buNone/>
            </a:pPr>
            <a:r>
              <a:rPr lang="en-US" sz="2400" dirty="0">
                <a:latin typeface="+mn-ea"/>
              </a:rPr>
              <a:t>    for (</a:t>
            </a:r>
            <a:r>
              <a:rPr lang="en-US" sz="2400" dirty="0" err="1">
                <a:latin typeface="+mn-ea"/>
              </a:rPr>
              <a:t>int</a:t>
            </a:r>
            <a:r>
              <a:rPr lang="en-US" sz="2400" dirty="0">
                <a:latin typeface="+mn-ea"/>
              </a:rPr>
              <a:t> </a:t>
            </a:r>
            <a:r>
              <a:rPr lang="en-US" sz="2400" dirty="0" err="1">
                <a:latin typeface="+mn-ea"/>
              </a:rPr>
              <a:t>i</a:t>
            </a:r>
            <a:r>
              <a:rPr lang="en-US" sz="2400" dirty="0">
                <a:latin typeface="+mn-ea"/>
              </a:rPr>
              <a:t> = 3;i&lt;=</a:t>
            </a:r>
            <a:r>
              <a:rPr lang="en-US" sz="2400" dirty="0" err="1">
                <a:latin typeface="+mn-ea"/>
              </a:rPr>
              <a:t>n;i</a:t>
            </a:r>
            <a:r>
              <a:rPr lang="en-US" sz="2400" dirty="0">
                <a:latin typeface="+mn-ea"/>
              </a:rPr>
              <a:t>++)</a:t>
            </a:r>
          </a:p>
          <a:p>
            <a:pPr marL="0" indent="0">
              <a:buNone/>
            </a:pPr>
            <a:r>
              <a:rPr lang="en-US" sz="2400" dirty="0">
                <a:latin typeface="+mn-ea"/>
              </a:rPr>
              <a:t>        </a:t>
            </a:r>
            <a:r>
              <a:rPr lang="en-US" sz="2400" dirty="0" err="1">
                <a:latin typeface="+mn-ea"/>
              </a:rPr>
              <a:t>dp</a:t>
            </a:r>
            <a:r>
              <a:rPr lang="en-US" sz="2400" dirty="0">
                <a:latin typeface="+mn-ea"/>
              </a:rPr>
              <a:t>[</a:t>
            </a:r>
            <a:r>
              <a:rPr lang="en-US" sz="2400" dirty="0" err="1">
                <a:latin typeface="+mn-ea"/>
              </a:rPr>
              <a:t>i</a:t>
            </a:r>
            <a:r>
              <a:rPr lang="en-US" sz="2400" dirty="0">
                <a:latin typeface="+mn-ea"/>
              </a:rPr>
              <a:t>] = </a:t>
            </a:r>
            <a:r>
              <a:rPr lang="en-US" sz="2400" dirty="0" err="1">
                <a:latin typeface="+mn-ea"/>
              </a:rPr>
              <a:t>dp</a:t>
            </a:r>
            <a:r>
              <a:rPr lang="en-US" sz="2400" dirty="0">
                <a:latin typeface="+mn-ea"/>
              </a:rPr>
              <a:t>[i-1] + </a:t>
            </a:r>
            <a:r>
              <a:rPr lang="en-US" sz="2400" dirty="0" err="1">
                <a:latin typeface="+mn-ea"/>
              </a:rPr>
              <a:t>dp</a:t>
            </a:r>
            <a:r>
              <a:rPr lang="en-US" sz="2400" dirty="0">
                <a:latin typeface="+mn-ea"/>
              </a:rPr>
              <a:t>[i-2];</a:t>
            </a:r>
          </a:p>
          <a:p>
            <a:pPr marL="0" indent="0">
              <a:buNone/>
            </a:pPr>
            <a:r>
              <a:rPr lang="en-US" sz="2400" dirty="0">
                <a:latin typeface="+mn-ea"/>
              </a:rPr>
              <a:t>    return </a:t>
            </a:r>
            <a:r>
              <a:rPr lang="en-US" sz="2400" dirty="0" err="1">
                <a:latin typeface="+mn-ea"/>
              </a:rPr>
              <a:t>dp</a:t>
            </a:r>
            <a:r>
              <a:rPr lang="en-US" sz="2400" dirty="0">
                <a:latin typeface="+mn-ea"/>
              </a:rPr>
              <a:t>[n];</a:t>
            </a:r>
          </a:p>
          <a:p>
            <a:pPr marL="0" indent="0">
              <a:buNone/>
            </a:pPr>
            <a:r>
              <a:rPr lang="en-US" sz="2400" dirty="0">
                <a:latin typeface="+mn-ea"/>
              </a:rPr>
              <a:t>}</a:t>
            </a:r>
          </a:p>
          <a:p>
            <a:pPr marL="0" indent="0">
              <a:buNone/>
            </a:pPr>
            <a:r>
              <a:rPr lang="zh-CN" altLang="en-US" sz="2800" dirty="0"/>
              <a:t>代码的复杂度也是</a:t>
            </a:r>
            <a:r>
              <a:rPr lang="en-US" sz="2800" dirty="0"/>
              <a:t>O(n)</a:t>
            </a:r>
            <a:r>
              <a:rPr lang="zh-CN" altLang="en-US" sz="2800" dirty="0"/>
              <a:t>的</a:t>
            </a:r>
          </a:p>
          <a:p>
            <a:pPr marL="0" indent="0">
              <a:buNone/>
            </a:pPr>
            <a:endParaRPr lang="en-US" sz="2400" dirty="0">
              <a:latin typeface="+mn-ea"/>
            </a:endParaRPr>
          </a:p>
          <a:p>
            <a:pPr marL="0" indent="0">
              <a:buNone/>
            </a:pPr>
            <a:endParaRPr 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596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316"/>
    </mc:Choice>
    <mc:Fallback xmlns="">
      <p:transition spd="slow" advTm="39316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7608" y="620688"/>
            <a:ext cx="6480721" cy="1143000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对比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400" dirty="0"/>
          </a:p>
          <a:p>
            <a:r>
              <a:rPr lang="zh-CN" altLang="en-US" sz="2400" dirty="0"/>
              <a:t>“自顶向下”的优点是能更宏观地把握问题、认识问题的实质</a:t>
            </a:r>
            <a:endParaRPr lang="en-US" altLang="zh-CN" sz="2400" dirty="0"/>
          </a:p>
          <a:p>
            <a:r>
              <a:rPr lang="zh-CN" altLang="en-US" sz="2400" dirty="0"/>
              <a:t>“自下而上”的优点是编程容易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结合两种方法：</a:t>
            </a:r>
            <a:r>
              <a:rPr lang="zh-CN" altLang="en-US" sz="2400" b="1" dirty="0"/>
              <a:t>用“自顶向下”来思考，用“自下而上”来编程。</a:t>
            </a:r>
            <a:endParaRPr lang="zh-CN" altLang="en-US" sz="2400" dirty="0"/>
          </a:p>
          <a:p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289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867"/>
    </mc:Choice>
    <mc:Fallback xmlns="">
      <p:transition spd="slow" advTm="448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6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3600" dirty="0">
                <a:solidFill>
                  <a:srgbClr val="FF0000"/>
                </a:solidFill>
                <a:latin typeface="+mn-ea"/>
              </a:rPr>
              <a:t>DP</a:t>
            </a:r>
            <a:r>
              <a:rPr lang="zh-CN" altLang="en-US" sz="3600" dirty="0">
                <a:solidFill>
                  <a:srgbClr val="FF0000"/>
                </a:solidFill>
                <a:latin typeface="+mn-ea"/>
              </a:rPr>
              <a:t>的设计和实现</a:t>
            </a:r>
            <a:endParaRPr lang="en-US" altLang="zh-CN" sz="3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11624" y="1772816"/>
            <a:ext cx="5616624" cy="4968552"/>
          </a:xfrm>
        </p:spPr>
        <p:txBody>
          <a:bodyPr/>
          <a:lstStyle/>
          <a:p>
            <a:pPr lvl="0"/>
            <a:r>
              <a:rPr lang="en-US" altLang="zh-CN" sz="2800" dirty="0"/>
              <a:t>DP</a:t>
            </a:r>
            <a:r>
              <a:rPr lang="zh-CN" altLang="en-US" sz="2800" dirty="0"/>
              <a:t>的设计</a:t>
            </a:r>
          </a:p>
          <a:p>
            <a:pPr lvl="0"/>
            <a:r>
              <a:rPr lang="en-US" altLang="zh-CN" sz="2800" dirty="0"/>
              <a:t>DP</a:t>
            </a:r>
            <a:r>
              <a:rPr lang="zh-CN" altLang="en-US" sz="2800" dirty="0"/>
              <a:t>方程的推导</a:t>
            </a:r>
          </a:p>
          <a:p>
            <a:pPr lvl="0"/>
            <a:r>
              <a:rPr lang="zh-CN" altLang="en-US" sz="2800" dirty="0"/>
              <a:t>记忆化和递推编码</a:t>
            </a:r>
          </a:p>
          <a:p>
            <a:pPr lvl="0"/>
            <a:r>
              <a:rPr lang="zh-CN" altLang="en-US" sz="2800" dirty="0"/>
              <a:t>具体方案的输出</a:t>
            </a:r>
            <a:endParaRPr lang="en-US" altLang="zh-CN" sz="2800" dirty="0"/>
          </a:p>
          <a:p>
            <a:pPr lvl="0"/>
            <a:r>
              <a:rPr lang="zh-CN" altLang="en-US" sz="2800" dirty="0"/>
              <a:t>滚动数组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448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93"/>
    </mc:Choice>
    <mc:Fallback xmlns="">
      <p:transition spd="slow" advTm="24693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0070C0"/>
                </a:solidFill>
              </a:rPr>
              <a:t>0/1</a:t>
            </a:r>
            <a:r>
              <a:rPr lang="zh-CN" altLang="en-US" sz="3200" dirty="0">
                <a:solidFill>
                  <a:srgbClr val="0070C0"/>
                </a:solidFill>
              </a:rPr>
              <a:t>背包问题（</a:t>
            </a:r>
            <a:r>
              <a:rPr lang="en-US" altLang="zh-CN" sz="3200" dirty="0">
                <a:solidFill>
                  <a:srgbClr val="0070C0"/>
                </a:solidFill>
              </a:rPr>
              <a:t>0/1 </a:t>
            </a:r>
            <a:r>
              <a:rPr lang="en-US" sz="3200" dirty="0">
                <a:solidFill>
                  <a:srgbClr val="0070C0"/>
                </a:solidFill>
              </a:rPr>
              <a:t>Knapsack Problem）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给定</a:t>
            </a:r>
            <a:r>
              <a:rPr lang="en-US" altLang="zh-CN" sz="2800" dirty="0"/>
              <a:t>n</a:t>
            </a:r>
            <a:r>
              <a:rPr lang="zh-CN" altLang="en-US" sz="2800" dirty="0"/>
              <a:t>种物品和一个背包，第</a:t>
            </a:r>
            <a:r>
              <a:rPr lang="en-US" altLang="zh-CN" sz="2800" dirty="0" err="1"/>
              <a:t>i</a:t>
            </a:r>
            <a:r>
              <a:rPr lang="zh-CN" altLang="en-US" sz="2800" dirty="0"/>
              <a:t>个物品的重量是</a:t>
            </a:r>
            <a:r>
              <a:rPr lang="en-US" altLang="zh-CN" sz="2800" dirty="0" err="1"/>
              <a:t>w</a:t>
            </a:r>
            <a:r>
              <a:rPr lang="en-US" altLang="zh-CN" sz="2800" baseline="-25000" dirty="0" err="1"/>
              <a:t>i</a:t>
            </a:r>
            <a:r>
              <a:rPr lang="zh-CN" altLang="en-US" sz="2800" dirty="0"/>
              <a:t>，价值为</a:t>
            </a:r>
            <a:r>
              <a:rPr lang="en-US" altLang="zh-CN" sz="2800" dirty="0"/>
              <a:t>v</a:t>
            </a:r>
            <a:r>
              <a:rPr lang="en-US" altLang="zh-CN" sz="2800" baseline="-25000" dirty="0"/>
              <a:t>i</a:t>
            </a:r>
            <a:r>
              <a:rPr lang="zh-CN" altLang="en-US" sz="2800" dirty="0"/>
              <a:t>，背包的总容量为</a:t>
            </a:r>
            <a:r>
              <a:rPr lang="en-US" altLang="zh-CN" sz="2800" dirty="0"/>
              <a:t>C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/>
              <a:t>把物品装入背包时，第</a:t>
            </a:r>
            <a:r>
              <a:rPr lang="en-US" altLang="zh-CN" sz="2800" dirty="0" err="1"/>
              <a:t>i</a:t>
            </a:r>
            <a:r>
              <a:rPr lang="zh-CN" altLang="en-US" sz="2800" dirty="0"/>
              <a:t>种物品只有两种选择：装入背包或不装入背包，称为</a:t>
            </a:r>
            <a:r>
              <a:rPr lang="en-US" altLang="zh-CN" sz="2800" dirty="0"/>
              <a:t>0/1</a:t>
            </a:r>
            <a:r>
              <a:rPr lang="zh-CN" altLang="en-US" sz="2800" dirty="0"/>
              <a:t>背包。</a:t>
            </a:r>
            <a:endParaRPr lang="en-US" altLang="zh-CN" sz="2800" dirty="0"/>
          </a:p>
          <a:p>
            <a:r>
              <a:rPr lang="zh-CN" altLang="en-US" sz="2800" dirty="0"/>
              <a:t>如何选择装入背包的物品，使得装入背包中的物品的总价值最大</a:t>
            </a:r>
            <a:r>
              <a:rPr lang="en-US" altLang="zh-CN" sz="2800" dirty="0"/>
              <a:t>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2639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303"/>
    </mc:Choice>
    <mc:Fallback xmlns="">
      <p:transition spd="slow" advTm="58303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70C0"/>
                </a:solidFill>
              </a:rPr>
              <a:t>DP</a:t>
            </a:r>
            <a:r>
              <a:rPr lang="zh-CN" altLang="en-US" sz="3600" dirty="0">
                <a:solidFill>
                  <a:srgbClr val="0070C0"/>
                </a:solidFill>
              </a:rPr>
              <a:t>的设计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引进一个</a:t>
            </a:r>
            <a:r>
              <a:rPr lang="en-US" altLang="zh-CN" sz="2400" dirty="0"/>
              <a:t>(N+1)×(C+1)</a:t>
            </a:r>
            <a:r>
              <a:rPr lang="zh-CN" altLang="en-US" sz="2400" dirty="0"/>
              <a:t>大小的二维数组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[][]</a:t>
            </a:r>
          </a:p>
          <a:p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</a:t>
            </a:r>
            <a:r>
              <a:rPr lang="zh-CN" altLang="en-US" sz="2400" dirty="0"/>
              <a:t>表示把前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个物品（从第</a:t>
            </a:r>
            <a:r>
              <a:rPr lang="en-US" altLang="zh-CN" sz="2400" dirty="0"/>
              <a:t>1</a:t>
            </a:r>
            <a:r>
              <a:rPr lang="zh-CN" altLang="en-US" sz="2400" dirty="0"/>
              <a:t>个到第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个）装入容量为</a:t>
            </a:r>
            <a:r>
              <a:rPr lang="en-US" altLang="zh-CN" sz="2400" dirty="0"/>
              <a:t>j</a:t>
            </a:r>
            <a:r>
              <a:rPr lang="zh-CN" altLang="en-US" sz="2400" dirty="0"/>
              <a:t>的背包中获得的最大价值</a:t>
            </a:r>
            <a:endParaRPr lang="en-US" altLang="zh-CN" sz="2400" dirty="0"/>
          </a:p>
          <a:p>
            <a:r>
              <a:rPr lang="zh-CN" altLang="en-US" sz="2400" dirty="0"/>
              <a:t>可以把每个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</a:t>
            </a:r>
            <a:r>
              <a:rPr lang="zh-CN" altLang="en-US" sz="2400" dirty="0"/>
              <a:t>都看成一个背包：背包容量为</a:t>
            </a:r>
            <a:r>
              <a:rPr lang="en-US" altLang="zh-CN" sz="2400" dirty="0"/>
              <a:t>j</a:t>
            </a:r>
            <a:r>
              <a:rPr lang="zh-CN" altLang="en-US" sz="2400" dirty="0"/>
              <a:t>，装</a:t>
            </a:r>
            <a:r>
              <a:rPr lang="en-US" altLang="zh-CN" sz="2400" dirty="0"/>
              <a:t>1~i</a:t>
            </a:r>
            <a:r>
              <a:rPr lang="zh-CN" altLang="en-US" sz="2400" dirty="0"/>
              <a:t>这些物品。</a:t>
            </a:r>
            <a:endParaRPr lang="en-US" altLang="zh-CN" sz="2400" dirty="0"/>
          </a:p>
          <a:p>
            <a:r>
              <a:rPr lang="zh-CN" altLang="en-US" sz="2400" dirty="0"/>
              <a:t>最后的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[N][C]</a:t>
            </a:r>
            <a:r>
              <a:rPr lang="zh-CN" altLang="en-US" sz="2400" dirty="0"/>
              <a:t>就是问题的答案：把</a:t>
            </a:r>
            <a:r>
              <a:rPr lang="en-US" altLang="zh-CN" sz="2400" dirty="0"/>
              <a:t>N</a:t>
            </a:r>
            <a:r>
              <a:rPr lang="zh-CN" altLang="en-US" sz="2400" dirty="0"/>
              <a:t>个物品装进容量</a:t>
            </a:r>
            <a:r>
              <a:rPr lang="en-US" altLang="zh-CN" sz="2400" dirty="0"/>
              <a:t>C</a:t>
            </a:r>
            <a:r>
              <a:rPr lang="zh-CN" altLang="en-US" sz="2400" dirty="0"/>
              <a:t>的背包。</a:t>
            </a:r>
          </a:p>
          <a:p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159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43"/>
    </mc:Choice>
    <mc:Fallback xmlns="">
      <p:transition spd="slow" advTm="790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70C0"/>
                </a:solidFill>
              </a:rPr>
              <a:t>DP</a:t>
            </a:r>
            <a:r>
              <a:rPr lang="zh-CN" altLang="en-US" sz="3600" dirty="0">
                <a:solidFill>
                  <a:srgbClr val="0070C0"/>
                </a:solidFill>
              </a:rPr>
              <a:t>转移方程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34076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假设现在递推到</a:t>
            </a:r>
            <a:r>
              <a:rPr lang="en-US" sz="2400" dirty="0" err="1"/>
              <a:t>dp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][j]，</a:t>
            </a:r>
            <a:r>
              <a:rPr lang="zh-CN" altLang="en-US" sz="2400" dirty="0"/>
              <a:t>分</a:t>
            </a:r>
            <a:r>
              <a:rPr lang="en-US" altLang="zh-CN" sz="2400" dirty="0"/>
              <a:t>2</a:t>
            </a:r>
            <a:r>
              <a:rPr lang="zh-CN" altLang="en-US" sz="2400" dirty="0"/>
              <a:t>种情况：</a:t>
            </a:r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）第</a:t>
            </a:r>
            <a:r>
              <a:rPr lang="en-US" sz="2400" dirty="0" err="1"/>
              <a:t>i</a:t>
            </a:r>
            <a:r>
              <a:rPr lang="zh-CN" altLang="en-US" sz="2400" dirty="0"/>
              <a:t>个物品的体积比容量</a:t>
            </a:r>
            <a:r>
              <a:rPr lang="en-US" sz="2400" dirty="0"/>
              <a:t>j</a:t>
            </a:r>
            <a:r>
              <a:rPr lang="zh-CN" altLang="en-US" sz="2400" dirty="0"/>
              <a:t>还大，不能装进容量</a:t>
            </a:r>
            <a:r>
              <a:rPr lang="en-US" sz="2400" dirty="0"/>
              <a:t>j</a:t>
            </a:r>
            <a:r>
              <a:rPr lang="zh-CN" altLang="en-US" sz="2400" dirty="0"/>
              <a:t>的背包。那么直接继承前</a:t>
            </a:r>
            <a:r>
              <a:rPr lang="en-US" sz="2400" dirty="0"/>
              <a:t>i-1</a:t>
            </a:r>
            <a:r>
              <a:rPr lang="zh-CN" altLang="en-US" sz="2400" dirty="0"/>
              <a:t>个物品装进容量</a:t>
            </a:r>
            <a:r>
              <a:rPr lang="en-US" sz="2400" dirty="0"/>
              <a:t>j</a:t>
            </a:r>
            <a:r>
              <a:rPr lang="zh-CN" altLang="en-US" sz="2400" dirty="0"/>
              <a:t>的背包的情况即可：</a:t>
            </a:r>
            <a:r>
              <a:rPr lang="en-US" sz="2400" dirty="0" err="1"/>
              <a:t>dp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][j] = </a:t>
            </a:r>
            <a:r>
              <a:rPr lang="en-US" sz="2400" dirty="0" err="1"/>
              <a:t>dp</a:t>
            </a:r>
            <a:r>
              <a:rPr lang="en-US" sz="2400" dirty="0"/>
              <a:t>[i-1][j]。</a:t>
            </a:r>
          </a:p>
        </p:txBody>
      </p:sp>
    </p:spTree>
    <p:extLst>
      <p:ext uri="{BB962C8B-B14F-4D97-AF65-F5344CB8AC3E}">
        <p14:creationId xmlns:p14="http://schemas.microsoft.com/office/powerpoint/2010/main" val="315192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140"/>
    </mc:Choice>
    <mc:Fallback xmlns="">
      <p:transition spd="slow" advTm="4414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34076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（2）</a:t>
            </a:r>
            <a:r>
              <a:rPr lang="zh-CN" altLang="en-US" sz="2400" dirty="0"/>
              <a:t>第</a:t>
            </a:r>
            <a:r>
              <a:rPr lang="en-US" sz="2400" dirty="0" err="1"/>
              <a:t>i</a:t>
            </a:r>
            <a:r>
              <a:rPr lang="zh-CN" altLang="en-US" sz="2400" dirty="0"/>
              <a:t>个物品的体积比容量</a:t>
            </a:r>
            <a:r>
              <a:rPr lang="en-US" sz="2400" dirty="0"/>
              <a:t>j</a:t>
            </a:r>
            <a:r>
              <a:rPr lang="zh-CN" altLang="en-US" sz="2400" dirty="0"/>
              <a:t>小，能装进背包。又可以分为</a:t>
            </a:r>
            <a:r>
              <a:rPr lang="en-US" altLang="zh-CN" sz="2400" dirty="0"/>
              <a:t>2</a:t>
            </a:r>
            <a:r>
              <a:rPr lang="zh-CN" altLang="en-US" sz="2400" dirty="0"/>
              <a:t>种情况：装或者不装第</a:t>
            </a:r>
            <a:r>
              <a:rPr lang="en-US" sz="2400" dirty="0" err="1"/>
              <a:t>i</a:t>
            </a:r>
            <a:r>
              <a:rPr lang="zh-CN" altLang="en-US" sz="2400" dirty="0"/>
              <a:t>个。</a:t>
            </a:r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sz="2400" dirty="0"/>
              <a:t>a）</a:t>
            </a:r>
            <a:r>
              <a:rPr lang="zh-CN" altLang="en-US" sz="2400" dirty="0"/>
              <a:t>装第</a:t>
            </a:r>
            <a:r>
              <a:rPr lang="en-US" sz="2400" dirty="0" err="1"/>
              <a:t>i</a:t>
            </a:r>
            <a:r>
              <a:rPr lang="zh-CN" altLang="en-US" sz="2400" dirty="0"/>
              <a:t>个。从前</a:t>
            </a:r>
            <a:r>
              <a:rPr lang="en-US" sz="2400" dirty="0"/>
              <a:t>i-1</a:t>
            </a:r>
            <a:r>
              <a:rPr lang="zh-CN" altLang="en-US" sz="2400" dirty="0"/>
              <a:t>个物品的情况下推广而来，前</a:t>
            </a:r>
            <a:r>
              <a:rPr lang="en-US" sz="2400" dirty="0"/>
              <a:t>i-1</a:t>
            </a:r>
            <a:r>
              <a:rPr lang="zh-CN" altLang="en-US" sz="2400" dirty="0"/>
              <a:t>个物品是</a:t>
            </a:r>
            <a:r>
              <a:rPr lang="en-US" sz="2400" dirty="0" err="1"/>
              <a:t>dp</a:t>
            </a:r>
            <a:r>
              <a:rPr lang="en-US" sz="2400" dirty="0"/>
              <a:t>[i-1][j]。</a:t>
            </a:r>
            <a:r>
              <a:rPr lang="zh-CN" altLang="en-US" sz="2400" dirty="0"/>
              <a:t>第</a:t>
            </a:r>
            <a:r>
              <a:rPr lang="en-US" sz="2400" dirty="0" err="1"/>
              <a:t>i</a:t>
            </a:r>
            <a:r>
              <a:rPr lang="zh-CN" altLang="en-US" sz="2400" dirty="0"/>
              <a:t>个物品装进背包后，背包容量减少</a:t>
            </a:r>
            <a:r>
              <a:rPr lang="en-US" sz="2400" dirty="0"/>
              <a:t>w[</a:t>
            </a:r>
            <a:r>
              <a:rPr lang="en-US" sz="2400" dirty="0" err="1"/>
              <a:t>i</a:t>
            </a:r>
            <a:r>
              <a:rPr lang="en-US" sz="2400" dirty="0"/>
              <a:t>]，</a:t>
            </a:r>
            <a:r>
              <a:rPr lang="zh-CN" altLang="en-US" sz="2400" dirty="0"/>
              <a:t>价值增加</a:t>
            </a:r>
            <a:r>
              <a:rPr lang="en-US" sz="2400" dirty="0"/>
              <a:t>v[</a:t>
            </a:r>
            <a:r>
              <a:rPr lang="en-US" sz="2400" dirty="0" err="1"/>
              <a:t>i</a:t>
            </a:r>
            <a:r>
              <a:rPr lang="en-US" sz="2400" dirty="0"/>
              <a:t>]。</a:t>
            </a:r>
            <a:r>
              <a:rPr lang="zh-CN" altLang="en-US" sz="2400" dirty="0"/>
              <a:t>所以有：</a:t>
            </a:r>
          </a:p>
          <a:p>
            <a:pPr marL="0" indent="0">
              <a:buNone/>
            </a:pPr>
            <a:r>
              <a:rPr lang="zh-CN" altLang="en-US" sz="2400" dirty="0"/>
              <a:t>	</a:t>
            </a:r>
            <a:r>
              <a:rPr lang="en-US" sz="2400" dirty="0" err="1"/>
              <a:t>dp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][j] = </a:t>
            </a:r>
            <a:r>
              <a:rPr lang="en-US" sz="2400" dirty="0" err="1"/>
              <a:t>dp</a:t>
            </a:r>
            <a:r>
              <a:rPr lang="en-US" sz="2400" dirty="0"/>
              <a:t>[i-1][j-w[</a:t>
            </a:r>
            <a:r>
              <a:rPr lang="en-US" sz="2400" dirty="0" err="1"/>
              <a:t>i</a:t>
            </a:r>
            <a:r>
              <a:rPr lang="en-US" sz="2400" dirty="0"/>
              <a:t>]] + v[</a:t>
            </a:r>
            <a:r>
              <a:rPr lang="en-US" sz="2400" dirty="0" err="1"/>
              <a:t>i</a:t>
            </a:r>
            <a:r>
              <a:rPr lang="en-US" sz="2400" dirty="0"/>
              <a:t>]。</a:t>
            </a:r>
          </a:p>
          <a:p>
            <a:pPr marL="0" indent="0">
              <a:buNone/>
            </a:pPr>
            <a:r>
              <a:rPr lang="en-US" sz="2400" dirty="0"/>
              <a:t>（b）</a:t>
            </a:r>
            <a:r>
              <a:rPr lang="zh-CN" altLang="en-US" sz="2400" dirty="0"/>
              <a:t>不装第</a:t>
            </a:r>
            <a:r>
              <a:rPr lang="en-US" sz="2400" dirty="0" err="1"/>
              <a:t>i</a:t>
            </a:r>
            <a:r>
              <a:rPr lang="zh-CN" altLang="en-US" sz="2400" dirty="0"/>
              <a:t>个。那么：</a:t>
            </a:r>
            <a:r>
              <a:rPr lang="en-US" sz="2400" dirty="0" err="1"/>
              <a:t>dp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][j] = </a:t>
            </a:r>
            <a:r>
              <a:rPr lang="en-US" sz="2400" dirty="0" err="1"/>
              <a:t>dp</a:t>
            </a:r>
            <a:r>
              <a:rPr lang="en-US" sz="2400" dirty="0"/>
              <a:t>[i-1][j]。</a:t>
            </a:r>
          </a:p>
          <a:p>
            <a:pPr marL="0" indent="0">
              <a:buNone/>
            </a:pPr>
            <a:r>
              <a:rPr lang="zh-CN" altLang="en-US" sz="2400" dirty="0"/>
              <a:t>取（</a:t>
            </a:r>
            <a:r>
              <a:rPr lang="en-US" sz="2400" dirty="0"/>
              <a:t>a）</a:t>
            </a:r>
            <a:r>
              <a:rPr lang="zh-CN" altLang="en-US" sz="2400" dirty="0"/>
              <a:t>和（</a:t>
            </a:r>
            <a:r>
              <a:rPr lang="en-US" sz="2400" dirty="0"/>
              <a:t>b）</a:t>
            </a:r>
            <a:r>
              <a:rPr lang="zh-CN" altLang="en-US" sz="2400" dirty="0"/>
              <a:t>的最大值，状态转移方程是：</a:t>
            </a:r>
          </a:p>
          <a:p>
            <a:pPr marL="0" indent="0">
              <a:buNone/>
            </a:pPr>
            <a:r>
              <a:rPr lang="zh-CN" altLang="en-US" sz="2400" dirty="0"/>
              <a:t>	</a:t>
            </a:r>
            <a:r>
              <a:rPr lang="en-US" sz="2400" dirty="0" err="1"/>
              <a:t>dp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][j] = max(</a:t>
            </a:r>
            <a:r>
              <a:rPr lang="en-US" sz="2400" dirty="0" err="1"/>
              <a:t>dp</a:t>
            </a:r>
            <a:r>
              <a:rPr lang="en-US" sz="2400" dirty="0"/>
              <a:t>[i-1][j], </a:t>
            </a:r>
            <a:r>
              <a:rPr lang="en-US" sz="2400" dirty="0" err="1"/>
              <a:t>dp</a:t>
            </a:r>
            <a:r>
              <a:rPr lang="en-US" sz="2400" dirty="0"/>
              <a:t>[i-1][j-w[</a:t>
            </a:r>
            <a:r>
              <a:rPr lang="en-US" sz="2400" dirty="0" err="1"/>
              <a:t>i</a:t>
            </a:r>
            <a:r>
              <a:rPr lang="en-US" sz="2400" dirty="0"/>
              <a:t>]] + v[</a:t>
            </a:r>
            <a:r>
              <a:rPr lang="en-US" sz="2400" dirty="0" err="1"/>
              <a:t>i</a:t>
            </a:r>
            <a:r>
              <a:rPr lang="en-US" sz="2400" dirty="0"/>
              <a:t>])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953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335"/>
    </mc:Choice>
    <mc:Fallback xmlns="">
      <p:transition spd="slow" advTm="1013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算法的复杂度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算法需要计算二维矩阵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[][]</a:t>
            </a:r>
            <a:r>
              <a:rPr lang="zh-CN" altLang="en-US" sz="2400" dirty="0"/>
              <a:t>，二维矩阵的大小是</a:t>
            </a:r>
            <a:r>
              <a:rPr lang="en-US" altLang="zh-CN" sz="2400" dirty="0"/>
              <a:t>O(NC)</a:t>
            </a:r>
            <a:r>
              <a:rPr lang="zh-CN" altLang="en-US" sz="2400" dirty="0"/>
              <a:t>的，每一项计算时间是</a:t>
            </a:r>
            <a:r>
              <a:rPr lang="en-US" altLang="zh-CN" sz="2400" dirty="0"/>
              <a:t>O(1)</a:t>
            </a:r>
            <a:r>
              <a:rPr lang="zh-CN" altLang="en-US" sz="2400" dirty="0"/>
              <a:t>，总时间复杂度</a:t>
            </a:r>
            <a:r>
              <a:rPr lang="en-US" altLang="zh-CN" sz="2400" dirty="0"/>
              <a:t>O(NC)</a:t>
            </a:r>
          </a:p>
          <a:p>
            <a:endParaRPr lang="en-US" altLang="zh-CN" sz="2400" dirty="0"/>
          </a:p>
          <a:p>
            <a:r>
              <a:rPr lang="zh-CN" altLang="en-US" sz="2400" dirty="0"/>
              <a:t>空间复杂度是</a:t>
            </a:r>
            <a:r>
              <a:rPr lang="en-US" altLang="zh-CN" sz="2400" dirty="0"/>
              <a:t>O(NC)</a:t>
            </a:r>
            <a:r>
              <a:rPr lang="zh-CN" altLang="en-US" sz="2400" dirty="0"/>
              <a:t>。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219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40"/>
    </mc:Choice>
    <mc:Fallback xmlns="">
      <p:transition spd="slow" advTm="2754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6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3600" dirty="0">
                <a:solidFill>
                  <a:srgbClr val="FF0000"/>
                </a:solidFill>
                <a:latin typeface="+mn-ea"/>
              </a:rPr>
              <a:t>DP</a:t>
            </a:r>
            <a:r>
              <a:rPr lang="zh-CN" altLang="en-US" sz="3600" dirty="0">
                <a:solidFill>
                  <a:srgbClr val="FF0000"/>
                </a:solidFill>
                <a:latin typeface="+mn-ea"/>
              </a:rPr>
              <a:t>概念</a:t>
            </a:r>
            <a:endParaRPr lang="en-US" altLang="zh-CN" sz="3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1368748"/>
            <a:ext cx="7884876" cy="4968552"/>
          </a:xfrm>
        </p:spPr>
        <p:txBody>
          <a:bodyPr/>
          <a:lstStyle/>
          <a:p>
            <a:r>
              <a:rPr lang="zh-CN" altLang="en-US" sz="2800" dirty="0"/>
              <a:t>动态规划（</a:t>
            </a:r>
            <a:r>
              <a:rPr lang="en-US" altLang="zh-CN" sz="2800" dirty="0"/>
              <a:t>DP</a:t>
            </a:r>
            <a:r>
              <a:rPr lang="zh-CN" altLang="en-US" sz="2800" dirty="0"/>
              <a:t>）是一种算法技术，它将大问题分解为更简单的子问题，对整体问题的最优解决方案取决于子问题的最优解决方案。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动态规划常用于求解计数问题（求方案数）和最值问题（最大价值、最小花费等）。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663"/>
    </mc:Choice>
    <mc:Fallback xmlns="">
      <p:transition spd="slow" advTm="396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6947" y="116632"/>
            <a:ext cx="8229600" cy="562074"/>
          </a:xfrm>
        </p:spPr>
        <p:txBody>
          <a:bodyPr/>
          <a:lstStyle/>
          <a:p>
            <a:r>
              <a:rPr lang="zh-CN" altLang="en-US" sz="3200" dirty="0">
                <a:solidFill>
                  <a:srgbClr val="0070C0"/>
                </a:solidFill>
              </a:rPr>
              <a:t>递推代码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74259" y="908720"/>
            <a:ext cx="8586237" cy="54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000" dirty="0">
                <a:latin typeface="+mn-ea"/>
              </a:rPr>
              <a:t>#include&lt;bits/</a:t>
            </a:r>
            <a:r>
              <a:rPr lang="en-US" sz="1000" dirty="0" err="1">
                <a:latin typeface="+mn-ea"/>
              </a:rPr>
              <a:t>stdc</a:t>
            </a:r>
            <a:r>
              <a:rPr lang="en-US" sz="1000" dirty="0">
                <a:latin typeface="+mn-ea"/>
              </a:rPr>
              <a:t>++.h&gt;</a:t>
            </a:r>
          </a:p>
          <a:p>
            <a:pPr marL="0" indent="0">
              <a:buNone/>
            </a:pPr>
            <a:r>
              <a:rPr lang="en-US" sz="1000" dirty="0">
                <a:latin typeface="+mn-ea"/>
              </a:rPr>
              <a:t>using namespace </a:t>
            </a:r>
            <a:r>
              <a:rPr lang="en-US" sz="1000" dirty="0" err="1">
                <a:latin typeface="+mn-ea"/>
              </a:rPr>
              <a:t>std</a:t>
            </a:r>
            <a:r>
              <a:rPr lang="en-US" sz="1000" dirty="0">
                <a:latin typeface="+mn-ea"/>
              </a:rPr>
              <a:t>;</a:t>
            </a:r>
          </a:p>
          <a:p>
            <a:pPr marL="0" indent="0">
              <a:buNone/>
            </a:pPr>
            <a:r>
              <a:rPr lang="en-US" sz="1000" dirty="0" err="1">
                <a:latin typeface="+mn-ea"/>
              </a:rPr>
              <a:t>const</a:t>
            </a:r>
            <a:r>
              <a:rPr lang="en-US" sz="1000" dirty="0">
                <a:latin typeface="+mn-ea"/>
              </a:rPr>
              <a:t> </a:t>
            </a:r>
            <a:r>
              <a:rPr lang="en-US" sz="1000" dirty="0" err="1">
                <a:latin typeface="+mn-ea"/>
              </a:rPr>
              <a:t>int</a:t>
            </a:r>
            <a:r>
              <a:rPr lang="en-US" sz="1000" dirty="0">
                <a:latin typeface="+mn-ea"/>
              </a:rPr>
              <a:t> </a:t>
            </a:r>
            <a:r>
              <a:rPr lang="en-US" sz="1000" dirty="0" err="1">
                <a:latin typeface="+mn-ea"/>
              </a:rPr>
              <a:t>maxx</a:t>
            </a:r>
            <a:r>
              <a:rPr lang="en-US" sz="1000" dirty="0">
                <a:latin typeface="+mn-ea"/>
              </a:rPr>
              <a:t> = 1011;</a:t>
            </a:r>
            <a:endParaRPr lang="en-US" sz="2000" dirty="0">
              <a:latin typeface="+mn-ea"/>
            </a:endParaRPr>
          </a:p>
          <a:p>
            <a:pPr marL="0" indent="0">
              <a:buNone/>
            </a:pPr>
            <a:r>
              <a:rPr lang="en-US" sz="1800" dirty="0" err="1">
                <a:latin typeface="+mn-ea"/>
              </a:rPr>
              <a:t>int</a:t>
            </a:r>
            <a:r>
              <a:rPr lang="en-US" sz="1800" dirty="0">
                <a:latin typeface="+mn-ea"/>
              </a:rPr>
              <a:t> v[</a:t>
            </a:r>
            <a:r>
              <a:rPr lang="en-US" sz="1800" dirty="0" err="1">
                <a:latin typeface="+mn-ea"/>
              </a:rPr>
              <a:t>maxx</a:t>
            </a:r>
            <a:r>
              <a:rPr lang="en-US" sz="1800" dirty="0">
                <a:latin typeface="+mn-ea"/>
              </a:rPr>
              <a:t>], w[</a:t>
            </a:r>
            <a:r>
              <a:rPr lang="en-US" sz="1800" dirty="0" err="1">
                <a:latin typeface="+mn-ea"/>
              </a:rPr>
              <a:t>maxx</a:t>
            </a:r>
            <a:r>
              <a:rPr lang="en-US" sz="1800" dirty="0">
                <a:latin typeface="+mn-ea"/>
              </a:rPr>
              <a:t>];      // </a:t>
            </a:r>
            <a:r>
              <a:rPr lang="zh-CN" altLang="en-US" sz="1800" dirty="0">
                <a:latin typeface="+mn-ea"/>
              </a:rPr>
              <a:t>物品的价值和体积</a:t>
            </a:r>
          </a:p>
          <a:p>
            <a:pPr marL="0" indent="0">
              <a:buNone/>
            </a:pPr>
            <a:r>
              <a:rPr lang="en-US" sz="1800" dirty="0" err="1">
                <a:latin typeface="+mn-ea"/>
              </a:rPr>
              <a:t>int</a:t>
            </a:r>
            <a:r>
              <a:rPr lang="en-US" sz="1800" dirty="0">
                <a:latin typeface="+mn-ea"/>
              </a:rPr>
              <a:t> </a:t>
            </a:r>
            <a:r>
              <a:rPr lang="en-US" sz="1800" dirty="0" err="1">
                <a:latin typeface="+mn-ea"/>
              </a:rPr>
              <a:t>dp</a:t>
            </a:r>
            <a:r>
              <a:rPr lang="en-US" sz="1800" dirty="0">
                <a:latin typeface="+mn-ea"/>
              </a:rPr>
              <a:t>[</a:t>
            </a:r>
            <a:r>
              <a:rPr lang="en-US" sz="1800" dirty="0" err="1">
                <a:latin typeface="+mn-ea"/>
              </a:rPr>
              <a:t>maxx</a:t>
            </a:r>
            <a:r>
              <a:rPr lang="en-US" sz="1800" dirty="0">
                <a:latin typeface="+mn-ea"/>
              </a:rPr>
              <a:t>][</a:t>
            </a:r>
            <a:r>
              <a:rPr lang="en-US" sz="1800" dirty="0" err="1">
                <a:latin typeface="+mn-ea"/>
              </a:rPr>
              <a:t>maxx</a:t>
            </a:r>
            <a:r>
              <a:rPr lang="en-US" sz="1800" dirty="0">
                <a:latin typeface="+mn-ea"/>
              </a:rPr>
              <a:t>];</a:t>
            </a:r>
          </a:p>
          <a:p>
            <a:pPr marL="0" indent="0">
              <a:buNone/>
            </a:pPr>
            <a:r>
              <a:rPr lang="en-US" sz="2000" dirty="0" err="1">
                <a:latin typeface="+mn-ea"/>
              </a:rPr>
              <a:t>int</a:t>
            </a:r>
            <a:r>
              <a:rPr lang="en-US" sz="2000" dirty="0">
                <a:latin typeface="+mn-ea"/>
              </a:rPr>
              <a:t> solve(</a:t>
            </a:r>
            <a:r>
              <a:rPr lang="en-US" sz="2000" dirty="0" err="1">
                <a:latin typeface="+mn-ea"/>
              </a:rPr>
              <a:t>int</a:t>
            </a:r>
            <a:r>
              <a:rPr lang="en-US" sz="2000" dirty="0">
                <a:latin typeface="+mn-ea"/>
              </a:rPr>
              <a:t> n, </a:t>
            </a:r>
            <a:r>
              <a:rPr lang="en-US" sz="2000" dirty="0" err="1">
                <a:latin typeface="+mn-ea"/>
              </a:rPr>
              <a:t>int</a:t>
            </a:r>
            <a:r>
              <a:rPr lang="en-US" sz="2000" dirty="0">
                <a:latin typeface="+mn-ea"/>
              </a:rPr>
              <a:t> c){</a:t>
            </a:r>
          </a:p>
          <a:p>
            <a:pPr marL="0" indent="0">
              <a:buNone/>
            </a:pPr>
            <a:r>
              <a:rPr lang="en-US" sz="2000" dirty="0">
                <a:latin typeface="+mn-ea"/>
              </a:rPr>
              <a:t>    for(</a:t>
            </a:r>
            <a:r>
              <a:rPr lang="en-US" sz="2000" dirty="0" err="1">
                <a:latin typeface="+mn-ea"/>
              </a:rPr>
              <a:t>int</a:t>
            </a:r>
            <a:r>
              <a:rPr lang="en-US" sz="2000" dirty="0">
                <a:latin typeface="+mn-ea"/>
              </a:rPr>
              <a:t> </a:t>
            </a:r>
            <a:r>
              <a:rPr lang="en-US" sz="2000" dirty="0" err="1">
                <a:latin typeface="+mn-ea"/>
              </a:rPr>
              <a:t>i</a:t>
            </a:r>
            <a:r>
              <a:rPr lang="en-US" sz="2000" dirty="0">
                <a:latin typeface="+mn-ea"/>
              </a:rPr>
              <a:t>=1; </a:t>
            </a:r>
            <a:r>
              <a:rPr lang="en-US" sz="2000" dirty="0" err="1">
                <a:latin typeface="+mn-ea"/>
              </a:rPr>
              <a:t>i</a:t>
            </a:r>
            <a:r>
              <a:rPr lang="en-US" sz="2000" dirty="0">
                <a:latin typeface="+mn-ea"/>
              </a:rPr>
              <a:t>&lt;=n; </a:t>
            </a:r>
            <a:r>
              <a:rPr lang="en-US" sz="2000" dirty="0" err="1">
                <a:latin typeface="+mn-ea"/>
              </a:rPr>
              <a:t>i</a:t>
            </a:r>
            <a:r>
              <a:rPr lang="en-US" sz="2000" dirty="0">
                <a:latin typeface="+mn-ea"/>
              </a:rPr>
              <a:t>++)</a:t>
            </a:r>
          </a:p>
          <a:p>
            <a:pPr marL="0" indent="0">
              <a:buNone/>
            </a:pPr>
            <a:r>
              <a:rPr lang="en-US" sz="2000" dirty="0">
                <a:latin typeface="+mn-ea"/>
              </a:rPr>
              <a:t>        for(</a:t>
            </a:r>
            <a:r>
              <a:rPr lang="en-US" sz="2000" dirty="0" err="1">
                <a:latin typeface="+mn-ea"/>
              </a:rPr>
              <a:t>int</a:t>
            </a:r>
            <a:r>
              <a:rPr lang="en-US" sz="2000" dirty="0">
                <a:latin typeface="+mn-ea"/>
              </a:rPr>
              <a:t> j=0; j&lt;=c; </a:t>
            </a:r>
            <a:r>
              <a:rPr lang="en-US" sz="2000" dirty="0" err="1">
                <a:latin typeface="+mn-ea"/>
              </a:rPr>
              <a:t>j++</a:t>
            </a:r>
            <a:r>
              <a:rPr lang="en-US" sz="2000" dirty="0">
                <a:latin typeface="+mn-ea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latin typeface="+mn-ea"/>
              </a:rPr>
              <a:t>     	  if(w[</a:t>
            </a:r>
            <a:r>
              <a:rPr lang="en-US" sz="2000" dirty="0" err="1">
                <a:latin typeface="+mn-ea"/>
              </a:rPr>
              <a:t>i</a:t>
            </a:r>
            <a:r>
              <a:rPr lang="en-US" sz="2000" dirty="0">
                <a:latin typeface="+mn-ea"/>
              </a:rPr>
              <a:t>] &gt; j)        </a:t>
            </a:r>
            <a:r>
              <a:rPr lang="en-US" sz="1800" dirty="0">
                <a:latin typeface="+mn-ea"/>
              </a:rPr>
              <a:t>//</a:t>
            </a:r>
            <a:r>
              <a:rPr lang="zh-CN" altLang="en-US" sz="1800" dirty="0">
                <a:latin typeface="+mn-ea"/>
              </a:rPr>
              <a:t>第</a:t>
            </a:r>
            <a:r>
              <a:rPr lang="en-US" sz="1800" dirty="0" err="1">
                <a:latin typeface="+mn-ea"/>
              </a:rPr>
              <a:t>i</a:t>
            </a:r>
            <a:r>
              <a:rPr lang="zh-CN" altLang="en-US" sz="1800" dirty="0">
                <a:latin typeface="+mn-ea"/>
              </a:rPr>
              <a:t>个物品比背包还大，装不了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              </a:t>
            </a:r>
            <a:r>
              <a:rPr lang="en-US" sz="2000" dirty="0" err="1">
                <a:latin typeface="+mn-ea"/>
              </a:rPr>
              <a:t>dp</a:t>
            </a:r>
            <a:r>
              <a:rPr lang="en-US" sz="2000" dirty="0">
                <a:latin typeface="+mn-ea"/>
              </a:rPr>
              <a:t>[</a:t>
            </a:r>
            <a:r>
              <a:rPr lang="en-US" sz="2000" dirty="0" err="1">
                <a:latin typeface="+mn-ea"/>
              </a:rPr>
              <a:t>i</a:t>
            </a:r>
            <a:r>
              <a:rPr lang="en-US" sz="2000" dirty="0">
                <a:latin typeface="+mn-ea"/>
              </a:rPr>
              <a:t>][j] = </a:t>
            </a:r>
            <a:r>
              <a:rPr lang="en-US" sz="2000" dirty="0" err="1">
                <a:latin typeface="+mn-ea"/>
              </a:rPr>
              <a:t>dp</a:t>
            </a:r>
            <a:r>
              <a:rPr lang="en-US" sz="2000" dirty="0">
                <a:latin typeface="+mn-ea"/>
              </a:rPr>
              <a:t>[i-1][j];</a:t>
            </a:r>
          </a:p>
          <a:p>
            <a:pPr marL="0" indent="0">
              <a:buNone/>
            </a:pPr>
            <a:r>
              <a:rPr lang="en-US" sz="2000" dirty="0">
                <a:latin typeface="+mn-ea"/>
              </a:rPr>
              <a:t>           else              //</a:t>
            </a:r>
            <a:r>
              <a:rPr lang="zh-CN" altLang="en-US" sz="2000" dirty="0">
                <a:latin typeface="+mn-ea"/>
              </a:rPr>
              <a:t>第</a:t>
            </a:r>
            <a:r>
              <a:rPr lang="en-US" sz="2000" dirty="0" err="1">
                <a:latin typeface="+mn-ea"/>
              </a:rPr>
              <a:t>i</a:t>
            </a:r>
            <a:r>
              <a:rPr lang="zh-CN" altLang="en-US" sz="2000" dirty="0">
                <a:latin typeface="+mn-ea"/>
              </a:rPr>
              <a:t>个物品可以装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	       </a:t>
            </a:r>
            <a:r>
              <a:rPr lang="en-US" sz="2000" dirty="0" err="1">
                <a:latin typeface="+mn-ea"/>
              </a:rPr>
              <a:t>dp</a:t>
            </a:r>
            <a:r>
              <a:rPr lang="en-US" sz="2000" dirty="0">
                <a:latin typeface="+mn-ea"/>
              </a:rPr>
              <a:t>[</a:t>
            </a:r>
            <a:r>
              <a:rPr lang="en-US" sz="2000" dirty="0" err="1">
                <a:latin typeface="+mn-ea"/>
              </a:rPr>
              <a:t>i</a:t>
            </a:r>
            <a:r>
              <a:rPr lang="en-US" sz="2000" dirty="0">
                <a:latin typeface="+mn-ea"/>
              </a:rPr>
              <a:t>][j] = max(</a:t>
            </a:r>
            <a:r>
              <a:rPr lang="en-US" sz="2000" dirty="0" err="1">
                <a:latin typeface="+mn-ea"/>
              </a:rPr>
              <a:t>dp</a:t>
            </a:r>
            <a:r>
              <a:rPr lang="en-US" sz="2000" dirty="0">
                <a:latin typeface="+mn-ea"/>
              </a:rPr>
              <a:t>[i-1][j], </a:t>
            </a:r>
            <a:r>
              <a:rPr lang="en-US" sz="2000" dirty="0" err="1">
                <a:latin typeface="+mn-ea"/>
              </a:rPr>
              <a:t>dp</a:t>
            </a:r>
            <a:r>
              <a:rPr lang="en-US" sz="2000" dirty="0">
                <a:latin typeface="+mn-ea"/>
              </a:rPr>
              <a:t>[i-1][j-w[</a:t>
            </a:r>
            <a:r>
              <a:rPr lang="en-US" sz="2000" dirty="0" err="1">
                <a:latin typeface="+mn-ea"/>
              </a:rPr>
              <a:t>i</a:t>
            </a:r>
            <a:r>
              <a:rPr lang="en-US" sz="2000" dirty="0">
                <a:latin typeface="+mn-ea"/>
              </a:rPr>
              <a:t>]]+v[</a:t>
            </a:r>
            <a:r>
              <a:rPr lang="en-US" sz="2000" dirty="0" err="1">
                <a:latin typeface="+mn-ea"/>
              </a:rPr>
              <a:t>i</a:t>
            </a:r>
            <a:r>
              <a:rPr lang="en-US" sz="2000" dirty="0">
                <a:latin typeface="+mn-ea"/>
              </a:rPr>
              <a:t>]);</a:t>
            </a:r>
          </a:p>
          <a:p>
            <a:pPr marL="0" indent="0">
              <a:buNone/>
            </a:pPr>
            <a:r>
              <a:rPr lang="en-US" sz="2000" dirty="0">
                <a:latin typeface="+mn-ea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+mn-ea"/>
              </a:rPr>
              <a:t>    return </a:t>
            </a:r>
            <a:r>
              <a:rPr lang="en-US" sz="2000" dirty="0" err="1">
                <a:latin typeface="+mn-ea"/>
              </a:rPr>
              <a:t>dp</a:t>
            </a:r>
            <a:r>
              <a:rPr lang="en-US" sz="2000" dirty="0">
                <a:latin typeface="+mn-ea"/>
              </a:rPr>
              <a:t>[n][c];</a:t>
            </a:r>
          </a:p>
          <a:p>
            <a:pPr marL="0" indent="0">
              <a:buNone/>
            </a:pPr>
            <a:r>
              <a:rPr lang="en-US" sz="2000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117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760"/>
    </mc:Choice>
    <mc:Fallback xmlns="">
      <p:transition spd="slow" advTm="4476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70C0"/>
                </a:solidFill>
              </a:rPr>
              <a:t>记忆化代码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41763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latin typeface="+mn-ea"/>
              </a:rPr>
              <a:t>int</a:t>
            </a:r>
            <a:r>
              <a:rPr lang="en-US" sz="2000" dirty="0">
                <a:latin typeface="+mn-ea"/>
              </a:rPr>
              <a:t> solve(</a:t>
            </a:r>
            <a:r>
              <a:rPr lang="en-US" sz="2000" dirty="0" err="1">
                <a:latin typeface="+mn-ea"/>
              </a:rPr>
              <a:t>int</a:t>
            </a:r>
            <a:r>
              <a:rPr lang="en-US" sz="2000" dirty="0">
                <a:latin typeface="+mn-ea"/>
              </a:rPr>
              <a:t> </a:t>
            </a:r>
            <a:r>
              <a:rPr lang="en-US" sz="2000" dirty="0" err="1">
                <a:latin typeface="+mn-ea"/>
              </a:rPr>
              <a:t>i</a:t>
            </a:r>
            <a:r>
              <a:rPr lang="en-US" sz="2000" dirty="0">
                <a:latin typeface="+mn-ea"/>
              </a:rPr>
              <a:t>, </a:t>
            </a:r>
            <a:r>
              <a:rPr lang="en-US" sz="2000" dirty="0" err="1">
                <a:latin typeface="+mn-ea"/>
              </a:rPr>
              <a:t>int</a:t>
            </a:r>
            <a:r>
              <a:rPr lang="en-US" sz="2000" dirty="0">
                <a:latin typeface="+mn-ea"/>
              </a:rPr>
              <a:t> j){       //</a:t>
            </a:r>
            <a:r>
              <a:rPr lang="zh-CN" altLang="en-US" sz="2000" dirty="0">
                <a:latin typeface="+mn-ea"/>
              </a:rPr>
              <a:t>前</a:t>
            </a:r>
            <a:r>
              <a:rPr lang="en-US" sz="2000" dirty="0" err="1">
                <a:latin typeface="+mn-ea"/>
              </a:rPr>
              <a:t>i</a:t>
            </a:r>
            <a:r>
              <a:rPr lang="zh-CN" altLang="en-US" sz="2000" dirty="0">
                <a:latin typeface="+mn-ea"/>
              </a:rPr>
              <a:t>个物品，放进容量</a:t>
            </a:r>
            <a:r>
              <a:rPr lang="en-US" sz="2000" dirty="0">
                <a:latin typeface="+mn-ea"/>
              </a:rPr>
              <a:t>j</a:t>
            </a:r>
            <a:r>
              <a:rPr lang="zh-CN" altLang="en-US" sz="2000" dirty="0">
                <a:latin typeface="+mn-ea"/>
              </a:rPr>
              <a:t>的背包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    </a:t>
            </a:r>
            <a:r>
              <a:rPr lang="en-US" sz="2000" dirty="0">
                <a:latin typeface="+mn-ea"/>
              </a:rPr>
              <a:t>if (</a:t>
            </a:r>
            <a:r>
              <a:rPr lang="en-US" sz="2000" dirty="0" err="1">
                <a:latin typeface="+mn-ea"/>
              </a:rPr>
              <a:t>dp</a:t>
            </a:r>
            <a:r>
              <a:rPr lang="en-US" sz="2000" dirty="0">
                <a:latin typeface="+mn-ea"/>
              </a:rPr>
              <a:t>[</a:t>
            </a:r>
            <a:r>
              <a:rPr lang="en-US" sz="2000" dirty="0" err="1">
                <a:latin typeface="+mn-ea"/>
              </a:rPr>
              <a:t>i</a:t>
            </a:r>
            <a:r>
              <a:rPr lang="en-US" sz="2000" dirty="0">
                <a:latin typeface="+mn-ea"/>
              </a:rPr>
              <a:t>][j] != 0)         //</a:t>
            </a:r>
            <a:r>
              <a:rPr lang="zh-CN" altLang="en-US" sz="2000" dirty="0">
                <a:latin typeface="+mn-ea"/>
              </a:rPr>
              <a:t>记忆化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        </a:t>
            </a:r>
            <a:r>
              <a:rPr lang="en-US" sz="2000" dirty="0">
                <a:latin typeface="+mn-ea"/>
              </a:rPr>
              <a:t>return </a:t>
            </a:r>
            <a:r>
              <a:rPr lang="en-US" sz="2000" dirty="0" err="1">
                <a:latin typeface="+mn-ea"/>
              </a:rPr>
              <a:t>dp</a:t>
            </a:r>
            <a:r>
              <a:rPr lang="en-US" sz="2000" dirty="0">
                <a:latin typeface="+mn-ea"/>
              </a:rPr>
              <a:t>[</a:t>
            </a:r>
            <a:r>
              <a:rPr lang="en-US" sz="2000" dirty="0" err="1">
                <a:latin typeface="+mn-ea"/>
              </a:rPr>
              <a:t>i</a:t>
            </a:r>
            <a:r>
              <a:rPr lang="en-US" sz="2000" dirty="0">
                <a:latin typeface="+mn-ea"/>
              </a:rPr>
              <a:t>][j];    </a:t>
            </a:r>
          </a:p>
          <a:p>
            <a:pPr marL="0" indent="0">
              <a:buNone/>
            </a:pPr>
            <a:r>
              <a:rPr lang="en-US" sz="2000" dirty="0">
                <a:latin typeface="+mn-ea"/>
              </a:rPr>
              <a:t>	if(</a:t>
            </a:r>
            <a:r>
              <a:rPr lang="en-US" sz="2000" dirty="0" err="1">
                <a:latin typeface="+mn-ea"/>
              </a:rPr>
              <a:t>i</a:t>
            </a:r>
            <a:r>
              <a:rPr lang="en-US" sz="2000" dirty="0">
                <a:latin typeface="+mn-ea"/>
              </a:rPr>
              <a:t> == 0) return 0;	</a:t>
            </a:r>
          </a:p>
          <a:p>
            <a:pPr marL="0" indent="0">
              <a:buNone/>
            </a:pPr>
            <a:r>
              <a:rPr lang="en-US" sz="2000" dirty="0">
                <a:latin typeface="+mn-ea"/>
              </a:rPr>
              <a:t>	</a:t>
            </a:r>
            <a:r>
              <a:rPr lang="en-US" sz="2000" dirty="0" err="1">
                <a:latin typeface="+mn-ea"/>
              </a:rPr>
              <a:t>int</a:t>
            </a:r>
            <a:r>
              <a:rPr lang="en-US" sz="2000" dirty="0">
                <a:latin typeface="+mn-ea"/>
              </a:rPr>
              <a:t> res;</a:t>
            </a:r>
          </a:p>
          <a:p>
            <a:pPr marL="0" indent="0">
              <a:buNone/>
            </a:pPr>
            <a:r>
              <a:rPr lang="en-US" sz="2000" dirty="0">
                <a:latin typeface="+mn-ea"/>
              </a:rPr>
              <a:t>	if(w[</a:t>
            </a:r>
            <a:r>
              <a:rPr lang="en-US" sz="2000" dirty="0" err="1">
                <a:latin typeface="+mn-ea"/>
              </a:rPr>
              <a:t>i</a:t>
            </a:r>
            <a:r>
              <a:rPr lang="en-US" sz="2000" dirty="0">
                <a:latin typeface="+mn-ea"/>
              </a:rPr>
              <a:t>] &gt; j)            //</a:t>
            </a:r>
            <a:r>
              <a:rPr lang="zh-CN" altLang="en-US" sz="2000" dirty="0">
                <a:latin typeface="+mn-ea"/>
              </a:rPr>
              <a:t>第</a:t>
            </a:r>
            <a:r>
              <a:rPr lang="en-US" sz="2000" dirty="0" err="1">
                <a:latin typeface="+mn-ea"/>
              </a:rPr>
              <a:t>i</a:t>
            </a:r>
            <a:r>
              <a:rPr lang="zh-CN" altLang="en-US" sz="2000" dirty="0">
                <a:latin typeface="+mn-ea"/>
              </a:rPr>
              <a:t>个物品比背包还大，装不了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           </a:t>
            </a:r>
            <a:r>
              <a:rPr lang="en-US" sz="2000" dirty="0">
                <a:latin typeface="+mn-ea"/>
              </a:rPr>
              <a:t>res =  solve(i-1,j);    </a:t>
            </a:r>
          </a:p>
          <a:p>
            <a:pPr marL="0" indent="0">
              <a:buNone/>
            </a:pPr>
            <a:r>
              <a:rPr lang="en-US" sz="2000" dirty="0">
                <a:latin typeface="+mn-ea"/>
              </a:rPr>
              <a:t>	else                    //</a:t>
            </a:r>
            <a:r>
              <a:rPr lang="zh-CN" altLang="en-US" sz="2000" dirty="0">
                <a:latin typeface="+mn-ea"/>
              </a:rPr>
              <a:t>第</a:t>
            </a:r>
            <a:r>
              <a:rPr lang="en-US" sz="2000" dirty="0" err="1">
                <a:latin typeface="+mn-ea"/>
              </a:rPr>
              <a:t>i</a:t>
            </a:r>
            <a:r>
              <a:rPr lang="zh-CN" altLang="en-US" sz="2000" dirty="0">
                <a:latin typeface="+mn-ea"/>
              </a:rPr>
              <a:t>个物品可以装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           </a:t>
            </a:r>
            <a:r>
              <a:rPr lang="en-US" sz="2000" dirty="0">
                <a:latin typeface="+mn-ea"/>
              </a:rPr>
              <a:t>res =  max(solve(i-1,j), solve(i-1,j-w[</a:t>
            </a:r>
            <a:r>
              <a:rPr lang="en-US" sz="2000" dirty="0" err="1">
                <a:latin typeface="+mn-ea"/>
              </a:rPr>
              <a:t>i</a:t>
            </a:r>
            <a:r>
              <a:rPr lang="en-US" sz="2000" dirty="0">
                <a:latin typeface="+mn-ea"/>
              </a:rPr>
              <a:t>])+v[</a:t>
            </a:r>
            <a:r>
              <a:rPr lang="en-US" sz="2000" dirty="0" err="1">
                <a:latin typeface="+mn-ea"/>
              </a:rPr>
              <a:t>i</a:t>
            </a:r>
            <a:r>
              <a:rPr lang="en-US" sz="2000" dirty="0">
                <a:latin typeface="+mn-ea"/>
              </a:rPr>
              <a:t>]);    </a:t>
            </a:r>
          </a:p>
          <a:p>
            <a:pPr marL="0" indent="0">
              <a:buNone/>
            </a:pPr>
            <a:r>
              <a:rPr lang="en-US" sz="2000" dirty="0">
                <a:latin typeface="+mn-ea"/>
              </a:rPr>
              <a:t>    return </a:t>
            </a:r>
            <a:r>
              <a:rPr lang="en-US" sz="2000" dirty="0" err="1">
                <a:latin typeface="+mn-ea"/>
              </a:rPr>
              <a:t>dp</a:t>
            </a:r>
            <a:r>
              <a:rPr lang="en-US" sz="2000" dirty="0">
                <a:latin typeface="+mn-ea"/>
              </a:rPr>
              <a:t>[</a:t>
            </a:r>
            <a:r>
              <a:rPr lang="en-US" sz="2000" dirty="0" err="1">
                <a:latin typeface="+mn-ea"/>
              </a:rPr>
              <a:t>i</a:t>
            </a:r>
            <a:r>
              <a:rPr lang="en-US" sz="2000" dirty="0">
                <a:latin typeface="+mn-ea"/>
              </a:rPr>
              <a:t>][j] = res;</a:t>
            </a:r>
          </a:p>
          <a:p>
            <a:pPr marL="0" indent="0">
              <a:buNone/>
            </a:pPr>
            <a:r>
              <a:rPr lang="en-US" sz="2000" dirty="0">
                <a:latin typeface="+mn-ea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018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322"/>
    </mc:Choice>
    <mc:Fallback xmlns="">
      <p:transition spd="slow" advTm="82322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70C0"/>
                </a:solidFill>
              </a:rPr>
              <a:t>滚动数组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1501" y="1196753"/>
            <a:ext cx="8229600" cy="4525963"/>
          </a:xfrm>
        </p:spPr>
        <p:txBody>
          <a:bodyPr/>
          <a:lstStyle/>
          <a:p>
            <a:r>
              <a:rPr lang="en-US" altLang="zh-CN" sz="2400" dirty="0"/>
              <a:t>DP</a:t>
            </a:r>
            <a:r>
              <a:rPr lang="zh-CN" altLang="en-US" sz="2400" dirty="0"/>
              <a:t>的状态方程常常是二维和二维以上，占用了太多的空间。</a:t>
            </a:r>
            <a:endParaRPr lang="en-US" altLang="zh-CN" sz="2400" dirty="0"/>
          </a:p>
          <a:p>
            <a:r>
              <a:rPr lang="zh-CN" altLang="en-US" sz="2000" dirty="0"/>
              <a:t>例如二维矩阵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dp</a:t>
            </a:r>
            <a:r>
              <a:rPr lang="en-US" altLang="zh-CN" sz="2000" dirty="0"/>
              <a:t>[N][C]</a:t>
            </a:r>
            <a:r>
              <a:rPr lang="zh-CN" altLang="en-US" sz="2000" dirty="0"/>
              <a:t>，设</a:t>
            </a:r>
            <a:r>
              <a:rPr lang="en-US" altLang="zh-CN" sz="2000" dirty="0"/>
              <a:t>N=10</a:t>
            </a:r>
            <a:r>
              <a:rPr lang="en-US" altLang="zh-CN" sz="2000" baseline="30000" dirty="0"/>
              <a:t>3</a:t>
            </a:r>
            <a:r>
              <a:rPr lang="zh-CN" altLang="en-US" sz="2000" dirty="0"/>
              <a:t>，</a:t>
            </a:r>
            <a:r>
              <a:rPr lang="en-US" altLang="zh-CN" sz="2000" dirty="0"/>
              <a:t>C=10</a:t>
            </a:r>
            <a:r>
              <a:rPr lang="en-US" altLang="zh-CN" sz="2000" baseline="30000" dirty="0"/>
              <a:t>4</a:t>
            </a:r>
            <a:r>
              <a:rPr lang="zh-CN" altLang="en-US" sz="2000" dirty="0"/>
              <a:t>，都不是大数，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型为</a:t>
            </a:r>
            <a:r>
              <a:rPr lang="en-US" altLang="zh-CN" sz="2000" dirty="0"/>
              <a:t>4</a:t>
            </a:r>
            <a:r>
              <a:rPr lang="zh-CN" altLang="en-US" sz="2000" dirty="0"/>
              <a:t>字节，需要的空间是</a:t>
            </a:r>
            <a:r>
              <a:rPr lang="en-US" altLang="zh-CN" sz="2000" dirty="0"/>
              <a:t>4×10</a:t>
            </a:r>
            <a:r>
              <a:rPr lang="en-US" altLang="zh-CN" sz="2000" baseline="30000" dirty="0"/>
              <a:t>3</a:t>
            </a:r>
            <a:r>
              <a:rPr lang="en-US" altLang="zh-CN" sz="2000" dirty="0"/>
              <a:t>×10</a:t>
            </a:r>
            <a:r>
              <a:rPr lang="en-US" altLang="zh-CN" sz="2000" baseline="30000" dirty="0"/>
              <a:t>4 </a:t>
            </a:r>
            <a:r>
              <a:rPr lang="en-US" altLang="zh-CN" sz="2000" dirty="0"/>
              <a:t>= 40M</a:t>
            </a:r>
            <a:r>
              <a:rPr lang="zh-CN" altLang="en-US" sz="2000" dirty="0"/>
              <a:t>，已经超过一般竞赛题的空间限制。</a:t>
            </a:r>
          </a:p>
          <a:p>
            <a:r>
              <a:rPr lang="zh-CN" altLang="en-US" sz="2400" dirty="0"/>
              <a:t>用滚动数组可以大大减少空间。它可以把二维状态方程的</a:t>
            </a:r>
            <a:r>
              <a:rPr lang="en-US" altLang="zh-CN" sz="2400" dirty="0"/>
              <a:t>O(n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</a:t>
            </a:r>
            <a:r>
              <a:rPr lang="zh-CN" altLang="en-US" sz="2400" dirty="0"/>
              <a:t>空间复杂度，优化到</a:t>
            </a:r>
            <a:r>
              <a:rPr lang="en-US" altLang="zh-CN" sz="2400" dirty="0"/>
              <a:t>O(n)</a:t>
            </a:r>
            <a:r>
              <a:rPr lang="zh-CN" altLang="en-US" sz="2400" dirty="0"/>
              <a:t> 。</a:t>
            </a:r>
          </a:p>
          <a:p>
            <a:r>
              <a:rPr lang="zh-CN" altLang="en-US" sz="2400" dirty="0"/>
              <a:t>从状态转移方程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 = max(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[i-1][j], 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[i-1][j-w[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]] +v[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])</a:t>
            </a:r>
            <a:r>
              <a:rPr lang="zh-CN" altLang="en-US" sz="2400" dirty="0"/>
              <a:t>可以看出，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][]</a:t>
            </a:r>
            <a:r>
              <a:rPr lang="zh-CN" altLang="en-US" sz="2400" dirty="0"/>
              <a:t>只和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[i-1][]</a:t>
            </a:r>
            <a:r>
              <a:rPr lang="zh-CN" altLang="en-US" sz="2400" dirty="0"/>
              <a:t>有关。从前面的图表也可以看出，每一行是从上面一行算出来的，跟更前面的行没有关系，那么用新的一行覆盖原来的一行（滚动）就好了。</a:t>
            </a:r>
          </a:p>
          <a:p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29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884"/>
    </mc:Choice>
    <mc:Fallback xmlns="">
      <p:transition spd="slow" advTm="1078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两种实现方法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9536" y="1268760"/>
            <a:ext cx="8568952" cy="58326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000" b="1" dirty="0"/>
              <a:t>1. </a:t>
            </a:r>
            <a:r>
              <a:rPr lang="zh-CN" altLang="en-US" sz="2000" b="1" dirty="0"/>
              <a:t>循环滚动</a:t>
            </a:r>
            <a:r>
              <a:rPr lang="en-US" altLang="zh-CN" sz="2000" b="1" dirty="0"/>
              <a:t>:     </a:t>
            </a:r>
            <a:r>
              <a:rPr lang="zh-CN" altLang="en-US" sz="2000" dirty="0"/>
              <a:t>定义</a:t>
            </a:r>
            <a:r>
              <a:rPr lang="en-US" altLang="zh-CN" sz="2000" dirty="0" err="1"/>
              <a:t>dp</a:t>
            </a:r>
            <a:r>
              <a:rPr lang="en-US" altLang="zh-CN" sz="2000" dirty="0"/>
              <a:t>[2][j]</a:t>
            </a:r>
            <a:r>
              <a:rPr lang="zh-CN" altLang="en-US" sz="2000" dirty="0"/>
              <a:t>，用</a:t>
            </a:r>
            <a:r>
              <a:rPr lang="en-US" altLang="zh-CN" sz="2000" dirty="0" err="1"/>
              <a:t>dp</a:t>
            </a:r>
            <a:r>
              <a:rPr lang="en-US" altLang="zh-CN" sz="2000" dirty="0"/>
              <a:t>[0][]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dp</a:t>
            </a:r>
            <a:r>
              <a:rPr lang="en-US" altLang="zh-CN" sz="2000" dirty="0"/>
              <a:t>[1][]</a:t>
            </a:r>
            <a:r>
              <a:rPr lang="zh-CN" altLang="en-US" sz="2000" dirty="0"/>
              <a:t>循环滚动。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逻辑清晰、编码不易出错，</a:t>
            </a:r>
            <a:r>
              <a:rPr lang="zh-CN" altLang="en-US" sz="2000" b="1" dirty="0"/>
              <a:t>建议</a:t>
            </a:r>
            <a:r>
              <a:rPr lang="zh-CN" altLang="en-US" sz="2000" dirty="0"/>
              <a:t>读者采用这个方法。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800" dirty="0"/>
          </a:p>
          <a:p>
            <a:pPr marL="0" indent="0">
              <a:buNone/>
            </a:pPr>
            <a:r>
              <a:rPr lang="en-US" sz="2000" dirty="0" err="1">
                <a:latin typeface="+mn-ea"/>
              </a:rPr>
              <a:t>int</a:t>
            </a:r>
            <a:r>
              <a:rPr lang="en-US" sz="2000" dirty="0">
                <a:latin typeface="+mn-ea"/>
              </a:rPr>
              <a:t> </a:t>
            </a:r>
            <a:r>
              <a:rPr lang="en-US" sz="2000" dirty="0" err="1">
                <a:latin typeface="+mn-ea"/>
              </a:rPr>
              <a:t>dp</a:t>
            </a:r>
            <a:r>
              <a:rPr lang="en-US" sz="2000" dirty="0">
                <a:latin typeface="+mn-ea"/>
              </a:rPr>
              <a:t>[2][</a:t>
            </a:r>
            <a:r>
              <a:rPr lang="en-US" sz="2000" dirty="0" err="1">
                <a:latin typeface="+mn-ea"/>
              </a:rPr>
              <a:t>maxx</a:t>
            </a:r>
            <a:r>
              <a:rPr lang="en-US" sz="2000" dirty="0">
                <a:latin typeface="+mn-ea"/>
              </a:rPr>
              <a:t>];                </a:t>
            </a:r>
          </a:p>
          <a:p>
            <a:pPr marL="0" indent="0">
              <a:buNone/>
            </a:pPr>
            <a:r>
              <a:rPr lang="en-US" sz="2000" dirty="0" err="1">
                <a:latin typeface="+mn-ea"/>
              </a:rPr>
              <a:t>int</a:t>
            </a:r>
            <a:r>
              <a:rPr lang="en-US" sz="2000" dirty="0">
                <a:latin typeface="+mn-ea"/>
              </a:rPr>
              <a:t> solve(</a:t>
            </a:r>
            <a:r>
              <a:rPr lang="en-US" sz="2000" dirty="0" err="1">
                <a:latin typeface="+mn-ea"/>
              </a:rPr>
              <a:t>int</a:t>
            </a:r>
            <a:r>
              <a:rPr lang="en-US" sz="2000" dirty="0">
                <a:latin typeface="+mn-ea"/>
              </a:rPr>
              <a:t> n, </a:t>
            </a:r>
            <a:r>
              <a:rPr lang="en-US" sz="2000" dirty="0" err="1">
                <a:latin typeface="+mn-ea"/>
              </a:rPr>
              <a:t>int</a:t>
            </a:r>
            <a:r>
              <a:rPr lang="en-US" sz="2000" dirty="0">
                <a:latin typeface="+mn-ea"/>
              </a:rPr>
              <a:t> c){</a:t>
            </a:r>
          </a:p>
          <a:p>
            <a:pPr marL="0" indent="0">
              <a:buNone/>
            </a:pPr>
            <a:r>
              <a:rPr lang="en-US" sz="2000" dirty="0">
                <a:latin typeface="+mn-ea"/>
              </a:rPr>
              <a:t>	</a:t>
            </a:r>
            <a:r>
              <a:rPr lang="en-US" sz="2000" dirty="0" err="1">
                <a:latin typeface="+mn-ea"/>
              </a:rPr>
              <a:t>int</a:t>
            </a:r>
            <a:r>
              <a:rPr lang="en-US" sz="2000" dirty="0">
                <a:latin typeface="+mn-ea"/>
              </a:rPr>
              <a:t> pre=0,now=1;</a:t>
            </a:r>
          </a:p>
          <a:p>
            <a:pPr marL="0" indent="0">
              <a:buNone/>
            </a:pPr>
            <a:r>
              <a:rPr lang="en-US" sz="2000" dirty="0">
                <a:latin typeface="+mn-ea"/>
              </a:rPr>
              <a:t>	for(</a:t>
            </a:r>
            <a:r>
              <a:rPr lang="en-US" sz="2000" dirty="0" err="1">
                <a:latin typeface="+mn-ea"/>
              </a:rPr>
              <a:t>int</a:t>
            </a:r>
            <a:r>
              <a:rPr lang="en-US" sz="2000" dirty="0">
                <a:latin typeface="+mn-ea"/>
              </a:rPr>
              <a:t> </a:t>
            </a:r>
            <a:r>
              <a:rPr lang="en-US" sz="2000" dirty="0" err="1">
                <a:latin typeface="+mn-ea"/>
              </a:rPr>
              <a:t>i</a:t>
            </a:r>
            <a:r>
              <a:rPr lang="en-US" sz="2000" dirty="0">
                <a:latin typeface="+mn-ea"/>
              </a:rPr>
              <a:t>=1; </a:t>
            </a:r>
            <a:r>
              <a:rPr lang="en-US" sz="2000" dirty="0" err="1">
                <a:latin typeface="+mn-ea"/>
              </a:rPr>
              <a:t>i</a:t>
            </a:r>
            <a:r>
              <a:rPr lang="en-US" sz="2000" dirty="0">
                <a:latin typeface="+mn-ea"/>
              </a:rPr>
              <a:t>&lt;=n; </a:t>
            </a:r>
            <a:r>
              <a:rPr lang="en-US" sz="2000" dirty="0" err="1">
                <a:latin typeface="+mn-ea"/>
              </a:rPr>
              <a:t>i</a:t>
            </a:r>
            <a:r>
              <a:rPr lang="en-US" sz="2000" dirty="0">
                <a:latin typeface="+mn-ea"/>
              </a:rPr>
              <a:t>++){</a:t>
            </a:r>
          </a:p>
          <a:p>
            <a:pPr marL="0" indent="0">
              <a:buNone/>
            </a:pPr>
            <a:r>
              <a:rPr lang="en-US" sz="2000" dirty="0">
                <a:latin typeface="+mn-ea"/>
              </a:rPr>
              <a:t>           for(</a:t>
            </a:r>
            <a:r>
              <a:rPr lang="en-US" sz="2000" dirty="0" err="1">
                <a:latin typeface="+mn-ea"/>
              </a:rPr>
              <a:t>int</a:t>
            </a:r>
            <a:r>
              <a:rPr lang="en-US" sz="2000" dirty="0">
                <a:latin typeface="+mn-ea"/>
              </a:rPr>
              <a:t> j=0; j&lt;=c; </a:t>
            </a:r>
            <a:r>
              <a:rPr lang="en-US" sz="2000" dirty="0" err="1">
                <a:latin typeface="+mn-ea"/>
              </a:rPr>
              <a:t>j++</a:t>
            </a:r>
            <a:r>
              <a:rPr lang="en-US" sz="2000" dirty="0">
                <a:latin typeface="+mn-ea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latin typeface="+mn-ea"/>
              </a:rPr>
              <a:t>     	        if(w[</a:t>
            </a:r>
            <a:r>
              <a:rPr lang="en-US" sz="2000" dirty="0" err="1">
                <a:latin typeface="+mn-ea"/>
              </a:rPr>
              <a:t>i</a:t>
            </a:r>
            <a:r>
              <a:rPr lang="en-US" sz="2000" dirty="0">
                <a:latin typeface="+mn-ea"/>
              </a:rPr>
              <a:t>] &gt; j)        </a:t>
            </a:r>
          </a:p>
          <a:p>
            <a:pPr marL="0" indent="0">
              <a:buNone/>
            </a:pPr>
            <a:r>
              <a:rPr lang="en-US" sz="2000" dirty="0">
                <a:latin typeface="+mn-ea"/>
              </a:rPr>
              <a:t>                   </a:t>
            </a:r>
            <a:r>
              <a:rPr lang="en-US" sz="2000" dirty="0" err="1">
                <a:latin typeface="+mn-ea"/>
              </a:rPr>
              <a:t>dp</a:t>
            </a:r>
            <a:r>
              <a:rPr lang="en-US" sz="2000" dirty="0">
                <a:latin typeface="+mn-ea"/>
              </a:rPr>
              <a:t>[now][j] = </a:t>
            </a:r>
            <a:r>
              <a:rPr lang="en-US" sz="2000" dirty="0" err="1">
                <a:latin typeface="+mn-ea"/>
              </a:rPr>
              <a:t>dp</a:t>
            </a:r>
            <a:r>
              <a:rPr lang="en-US" sz="2000" dirty="0">
                <a:latin typeface="+mn-ea"/>
              </a:rPr>
              <a:t>[pre][j];</a:t>
            </a:r>
          </a:p>
          <a:p>
            <a:pPr marL="0" indent="0">
              <a:buNone/>
            </a:pPr>
            <a:r>
              <a:rPr lang="en-US" sz="2000" dirty="0">
                <a:latin typeface="+mn-ea"/>
              </a:rPr>
              <a:t>               else                 </a:t>
            </a:r>
          </a:p>
          <a:p>
            <a:pPr marL="0" indent="0">
              <a:buNone/>
            </a:pPr>
            <a:r>
              <a:rPr lang="en-US" sz="2000" dirty="0">
                <a:latin typeface="+mn-ea"/>
              </a:rPr>
              <a:t>	            </a:t>
            </a:r>
            <a:r>
              <a:rPr lang="en-US" sz="1800" dirty="0" err="1">
                <a:latin typeface="+mn-ea"/>
              </a:rPr>
              <a:t>dp</a:t>
            </a:r>
            <a:r>
              <a:rPr lang="en-US" sz="1800" dirty="0">
                <a:latin typeface="+mn-ea"/>
              </a:rPr>
              <a:t>[now][j] = max(</a:t>
            </a:r>
            <a:r>
              <a:rPr lang="en-US" sz="1800" dirty="0" err="1">
                <a:latin typeface="+mn-ea"/>
              </a:rPr>
              <a:t>dp</a:t>
            </a:r>
            <a:r>
              <a:rPr lang="en-US" sz="1800" dirty="0">
                <a:latin typeface="+mn-ea"/>
              </a:rPr>
              <a:t>[pre][j], </a:t>
            </a:r>
            <a:r>
              <a:rPr lang="en-US" sz="1800" dirty="0" err="1">
                <a:latin typeface="+mn-ea"/>
              </a:rPr>
              <a:t>dp</a:t>
            </a:r>
            <a:r>
              <a:rPr lang="en-US" sz="1800" dirty="0">
                <a:latin typeface="+mn-ea"/>
              </a:rPr>
              <a:t>[pre][j-w[</a:t>
            </a:r>
            <a:r>
              <a:rPr lang="en-US" sz="1800" dirty="0" err="1">
                <a:latin typeface="+mn-ea"/>
              </a:rPr>
              <a:t>i</a:t>
            </a:r>
            <a:r>
              <a:rPr lang="en-US" sz="1800" dirty="0">
                <a:latin typeface="+mn-ea"/>
              </a:rPr>
              <a:t>]]+v[</a:t>
            </a:r>
            <a:r>
              <a:rPr lang="en-US" sz="1800" dirty="0" err="1">
                <a:latin typeface="+mn-ea"/>
              </a:rPr>
              <a:t>i</a:t>
            </a:r>
            <a:r>
              <a:rPr lang="en-US" sz="1800" dirty="0">
                <a:latin typeface="+mn-ea"/>
              </a:rPr>
              <a:t>]);</a:t>
            </a:r>
          </a:p>
          <a:p>
            <a:pPr marL="0" indent="0">
              <a:buNone/>
            </a:pPr>
            <a:r>
              <a:rPr lang="en-US" sz="2000" dirty="0">
                <a:latin typeface="+mn-ea"/>
              </a:rPr>
              <a:t>	  }</a:t>
            </a:r>
          </a:p>
          <a:p>
            <a:pPr marL="0" indent="0">
              <a:buNone/>
            </a:pPr>
            <a:r>
              <a:rPr lang="en-US" sz="2000" dirty="0">
                <a:latin typeface="+mn-ea"/>
              </a:rPr>
              <a:t>	  swap(</a:t>
            </a:r>
            <a:r>
              <a:rPr lang="en-US" sz="2000" dirty="0" err="1">
                <a:latin typeface="+mn-ea"/>
              </a:rPr>
              <a:t>now,pre</a:t>
            </a:r>
            <a:r>
              <a:rPr lang="en-US" sz="2000" dirty="0">
                <a:latin typeface="+mn-ea"/>
              </a:rPr>
              <a:t>);             //</a:t>
            </a:r>
            <a:r>
              <a:rPr lang="zh-CN" altLang="en-US" sz="2000" dirty="0">
                <a:latin typeface="+mn-ea"/>
              </a:rPr>
              <a:t>互相滚动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    </a:t>
            </a:r>
            <a:r>
              <a:rPr lang="en-US" altLang="zh-CN" sz="2000" dirty="0">
                <a:latin typeface="+mn-ea"/>
              </a:rPr>
              <a:t>}</a:t>
            </a:r>
            <a:endParaRPr lang="zh-CN" altLang="en-US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    </a:t>
            </a:r>
            <a:r>
              <a:rPr lang="en-US" sz="2000" dirty="0">
                <a:latin typeface="+mn-ea"/>
              </a:rPr>
              <a:t>return </a:t>
            </a:r>
            <a:r>
              <a:rPr lang="en-US" sz="2000" dirty="0" err="1">
                <a:latin typeface="+mn-ea"/>
              </a:rPr>
              <a:t>dp</a:t>
            </a:r>
            <a:r>
              <a:rPr lang="en-US" sz="2000" dirty="0">
                <a:latin typeface="+mn-ea"/>
              </a:rPr>
              <a:t>[pre][c];</a:t>
            </a:r>
          </a:p>
          <a:p>
            <a:pPr marL="0" indent="0">
              <a:buNone/>
            </a:pPr>
            <a:r>
              <a:rPr lang="en-US" sz="2000" dirty="0">
                <a:latin typeface="+mn-ea"/>
              </a:rPr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533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53"/>
    </mc:Choice>
    <mc:Fallback xmlns="">
      <p:transition spd="slow" advTm="715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5520" y="476672"/>
            <a:ext cx="8229600" cy="568863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latin typeface="+mn-ea"/>
              </a:rPr>
              <a:t>2. </a:t>
            </a:r>
            <a:r>
              <a:rPr lang="zh-CN" altLang="en-US" sz="2400" b="1" dirty="0">
                <a:latin typeface="+mn-ea"/>
              </a:rPr>
              <a:t>自我滚动</a:t>
            </a: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用一个一维的</a:t>
            </a:r>
            <a:r>
              <a:rPr lang="en-US" altLang="zh-CN" sz="2400" dirty="0" err="1">
                <a:latin typeface="+mn-ea"/>
              </a:rPr>
              <a:t>dp</a:t>
            </a:r>
            <a:r>
              <a:rPr lang="en-US" altLang="zh-CN" sz="2400" dirty="0">
                <a:latin typeface="+mn-ea"/>
              </a:rPr>
              <a:t>[]</a:t>
            </a:r>
            <a:r>
              <a:rPr lang="zh-CN" altLang="en-US" sz="2400" dirty="0">
                <a:latin typeface="+mn-ea"/>
              </a:rPr>
              <a:t>就够了，自己滚动自己。</a:t>
            </a:r>
          </a:p>
          <a:p>
            <a:pPr marL="0" indent="0">
              <a:buNone/>
            </a:pPr>
            <a:endParaRPr lang="en-US" sz="2400" dirty="0">
              <a:latin typeface="+mn-ea"/>
            </a:endParaRPr>
          </a:p>
          <a:p>
            <a:pPr marL="0" indent="0">
              <a:buNone/>
            </a:pPr>
            <a:r>
              <a:rPr lang="en-US" sz="2400" dirty="0" err="1">
                <a:latin typeface="+mn-ea"/>
              </a:rPr>
              <a:t>int</a:t>
            </a:r>
            <a:r>
              <a:rPr lang="en-US" sz="2400" dirty="0">
                <a:latin typeface="+mn-ea"/>
              </a:rPr>
              <a:t> </a:t>
            </a:r>
            <a:r>
              <a:rPr lang="en-US" sz="2400" dirty="0" err="1">
                <a:latin typeface="+mn-ea"/>
              </a:rPr>
              <a:t>dp</a:t>
            </a:r>
            <a:r>
              <a:rPr lang="en-US" sz="2400" dirty="0">
                <a:latin typeface="+mn-ea"/>
              </a:rPr>
              <a:t>[</a:t>
            </a:r>
            <a:r>
              <a:rPr lang="en-US" sz="2400" dirty="0" err="1">
                <a:latin typeface="+mn-ea"/>
              </a:rPr>
              <a:t>maxx</a:t>
            </a:r>
            <a:r>
              <a:rPr lang="en-US" sz="2400" dirty="0">
                <a:latin typeface="+mn-ea"/>
              </a:rPr>
              <a:t>];                          </a:t>
            </a:r>
          </a:p>
          <a:p>
            <a:pPr marL="0" indent="0">
              <a:buNone/>
            </a:pPr>
            <a:r>
              <a:rPr lang="en-US" sz="2400" dirty="0" err="1">
                <a:latin typeface="+mn-ea"/>
              </a:rPr>
              <a:t>int</a:t>
            </a:r>
            <a:r>
              <a:rPr lang="en-US" sz="2400" dirty="0">
                <a:latin typeface="+mn-ea"/>
              </a:rPr>
              <a:t> solve(</a:t>
            </a:r>
            <a:r>
              <a:rPr lang="en-US" sz="2400" dirty="0" err="1">
                <a:latin typeface="+mn-ea"/>
              </a:rPr>
              <a:t>int</a:t>
            </a:r>
            <a:r>
              <a:rPr lang="en-US" sz="2400" dirty="0">
                <a:latin typeface="+mn-ea"/>
              </a:rPr>
              <a:t> n, </a:t>
            </a:r>
            <a:r>
              <a:rPr lang="en-US" sz="2400" dirty="0" err="1">
                <a:latin typeface="+mn-ea"/>
              </a:rPr>
              <a:t>int</a:t>
            </a:r>
            <a:r>
              <a:rPr lang="en-US" sz="2400" dirty="0">
                <a:latin typeface="+mn-ea"/>
              </a:rPr>
              <a:t> c){</a:t>
            </a:r>
          </a:p>
          <a:p>
            <a:pPr marL="0" indent="0">
              <a:buNone/>
            </a:pPr>
            <a:r>
              <a:rPr lang="en-US" sz="2400" dirty="0">
                <a:latin typeface="+mn-ea"/>
              </a:rPr>
              <a:t>    for(</a:t>
            </a:r>
            <a:r>
              <a:rPr lang="en-US" sz="2400" dirty="0" err="1">
                <a:latin typeface="+mn-ea"/>
              </a:rPr>
              <a:t>int</a:t>
            </a:r>
            <a:r>
              <a:rPr lang="en-US" sz="2400" dirty="0">
                <a:latin typeface="+mn-ea"/>
              </a:rPr>
              <a:t> </a:t>
            </a:r>
            <a:r>
              <a:rPr lang="en-US" sz="2400" dirty="0" err="1">
                <a:latin typeface="+mn-ea"/>
              </a:rPr>
              <a:t>i</a:t>
            </a:r>
            <a:r>
              <a:rPr lang="en-US" sz="2400" dirty="0">
                <a:latin typeface="+mn-ea"/>
              </a:rPr>
              <a:t>=1; </a:t>
            </a:r>
            <a:r>
              <a:rPr lang="en-US" sz="2400" dirty="0" err="1">
                <a:latin typeface="+mn-ea"/>
              </a:rPr>
              <a:t>i</a:t>
            </a:r>
            <a:r>
              <a:rPr lang="en-US" sz="2400" dirty="0">
                <a:latin typeface="+mn-ea"/>
              </a:rPr>
              <a:t>&lt;=n; </a:t>
            </a:r>
            <a:r>
              <a:rPr lang="en-US" sz="2400" dirty="0" err="1">
                <a:latin typeface="+mn-ea"/>
              </a:rPr>
              <a:t>i</a:t>
            </a:r>
            <a:r>
              <a:rPr lang="en-US" sz="2400" dirty="0">
                <a:latin typeface="+mn-ea"/>
              </a:rPr>
              <a:t>++)</a:t>
            </a:r>
          </a:p>
          <a:p>
            <a:pPr marL="0" indent="0">
              <a:buNone/>
            </a:pPr>
            <a:r>
              <a:rPr lang="en-US" sz="2400" dirty="0">
                <a:latin typeface="+mn-ea"/>
              </a:rPr>
              <a:t>        for(</a:t>
            </a:r>
            <a:r>
              <a:rPr lang="en-US" sz="2400" dirty="0" err="1">
                <a:latin typeface="+mn-ea"/>
              </a:rPr>
              <a:t>int</a:t>
            </a:r>
            <a:r>
              <a:rPr lang="en-US" sz="2400" dirty="0">
                <a:latin typeface="+mn-ea"/>
              </a:rPr>
              <a:t> j=c; j&gt;=w[</a:t>
            </a:r>
            <a:r>
              <a:rPr lang="en-US" sz="2400" dirty="0" err="1">
                <a:latin typeface="+mn-ea"/>
              </a:rPr>
              <a:t>i</a:t>
            </a:r>
            <a:r>
              <a:rPr lang="en-US" sz="2400" dirty="0">
                <a:latin typeface="+mn-ea"/>
              </a:rPr>
              <a:t>]; j--)  //</a:t>
            </a:r>
            <a:r>
              <a:rPr lang="zh-CN" altLang="en-US" sz="2400" dirty="0">
                <a:latin typeface="+mn-ea"/>
              </a:rPr>
              <a:t>反过来循环</a:t>
            </a: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            </a:t>
            </a:r>
            <a:r>
              <a:rPr lang="en-US" sz="2400" dirty="0" err="1">
                <a:latin typeface="+mn-ea"/>
              </a:rPr>
              <a:t>dp</a:t>
            </a:r>
            <a:r>
              <a:rPr lang="en-US" sz="2400" dirty="0">
                <a:latin typeface="+mn-ea"/>
              </a:rPr>
              <a:t>[j] = max(</a:t>
            </a:r>
            <a:r>
              <a:rPr lang="en-US" sz="2400" dirty="0" err="1">
                <a:latin typeface="+mn-ea"/>
              </a:rPr>
              <a:t>dp</a:t>
            </a:r>
            <a:r>
              <a:rPr lang="en-US" sz="2400" dirty="0">
                <a:latin typeface="+mn-ea"/>
              </a:rPr>
              <a:t>[j],</a:t>
            </a:r>
            <a:r>
              <a:rPr lang="en-US" sz="2400" dirty="0" err="1">
                <a:latin typeface="+mn-ea"/>
              </a:rPr>
              <a:t>dp</a:t>
            </a:r>
            <a:r>
              <a:rPr lang="en-US" sz="2400" dirty="0">
                <a:latin typeface="+mn-ea"/>
              </a:rPr>
              <a:t>[j-w[</a:t>
            </a:r>
            <a:r>
              <a:rPr lang="en-US" sz="2400" dirty="0" err="1">
                <a:latin typeface="+mn-ea"/>
              </a:rPr>
              <a:t>i</a:t>
            </a:r>
            <a:r>
              <a:rPr lang="en-US" sz="2400" dirty="0">
                <a:latin typeface="+mn-ea"/>
              </a:rPr>
              <a:t>]]+v[</a:t>
            </a:r>
            <a:r>
              <a:rPr lang="en-US" sz="2400" dirty="0" err="1">
                <a:latin typeface="+mn-ea"/>
              </a:rPr>
              <a:t>i</a:t>
            </a:r>
            <a:r>
              <a:rPr lang="en-US" sz="2400" dirty="0">
                <a:latin typeface="+mn-ea"/>
              </a:rPr>
              <a:t>]);</a:t>
            </a:r>
          </a:p>
          <a:p>
            <a:pPr marL="0" indent="0">
              <a:buNone/>
            </a:pPr>
            <a:r>
              <a:rPr lang="en-US" sz="2400" dirty="0">
                <a:latin typeface="+mn-ea"/>
              </a:rPr>
              <a:t>    return </a:t>
            </a:r>
            <a:r>
              <a:rPr lang="en-US" sz="2400" dirty="0" err="1">
                <a:latin typeface="+mn-ea"/>
              </a:rPr>
              <a:t>dp</a:t>
            </a:r>
            <a:r>
              <a:rPr lang="en-US" sz="2400" dirty="0">
                <a:latin typeface="+mn-ea"/>
              </a:rPr>
              <a:t>[c];</a:t>
            </a:r>
          </a:p>
          <a:p>
            <a:pPr marL="0" indent="0">
              <a:buNone/>
            </a:pPr>
            <a:r>
              <a:rPr lang="en-US" sz="2400" dirty="0">
                <a:latin typeface="+mn-ea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/>
              <a:t>   注意</a:t>
            </a:r>
            <a:r>
              <a:rPr lang="en-US" altLang="zh-CN" sz="2400" dirty="0"/>
              <a:t>j</a:t>
            </a:r>
            <a:r>
              <a:rPr lang="zh-CN" altLang="en-US" sz="2400" dirty="0"/>
              <a:t>应该反过来循环，即从后面往前面覆盖。</a:t>
            </a:r>
            <a:r>
              <a:rPr lang="en-US" altLang="zh-CN" sz="2400" dirty="0"/>
              <a:t> </a:t>
            </a:r>
            <a:endParaRPr lang="zh-CN" altLang="en-US" sz="2400" dirty="0"/>
          </a:p>
          <a:p>
            <a:pPr marL="0" indent="0">
              <a:buNone/>
            </a:pPr>
            <a:endParaRPr lang="en-US" sz="2400" dirty="0">
              <a:latin typeface="+mn-ea"/>
            </a:endParaRPr>
          </a:p>
          <a:p>
            <a:pPr marL="0" indent="0">
              <a:buNone/>
            </a:pPr>
            <a:endParaRPr lang="en-US" sz="2400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333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474"/>
    </mc:Choice>
    <mc:Fallback xmlns="">
      <p:transition spd="slow" advTm="764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1544" y="77524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图中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[j]'</a:t>
            </a:r>
            <a:r>
              <a:rPr lang="zh-CN" altLang="en-US" sz="2400" dirty="0"/>
              <a:t>表示原状态，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[j]</a:t>
            </a:r>
            <a:r>
              <a:rPr lang="zh-CN" altLang="en-US" sz="2400" dirty="0"/>
              <a:t>是滚动后的状态。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j</a:t>
            </a:r>
            <a:r>
              <a:rPr lang="zh-CN" altLang="en-US" sz="2400" dirty="0"/>
              <a:t>从前往后循环是错误的。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</a:t>
            </a:r>
            <a:r>
              <a:rPr lang="zh-CN" altLang="en-US" sz="2400" dirty="0"/>
              <a:t>例如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=2</a:t>
            </a:r>
            <a:r>
              <a:rPr lang="zh-CN" altLang="en-US" sz="2400" dirty="0"/>
              <a:t>时，左图的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[5]</a:t>
            </a:r>
            <a:r>
              <a:rPr lang="zh-CN" altLang="en-US" sz="2400" dirty="0"/>
              <a:t>经计算得到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[5]=9</a:t>
            </a:r>
            <a:r>
              <a:rPr lang="zh-CN" altLang="en-US" sz="2400" dirty="0"/>
              <a:t>，把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[5]</a:t>
            </a:r>
            <a:r>
              <a:rPr lang="zh-CN" altLang="en-US" sz="2400" dirty="0"/>
              <a:t>更新为</a:t>
            </a:r>
            <a:r>
              <a:rPr lang="en-US" altLang="zh-CN" sz="2400" dirty="0"/>
              <a:t>9</a:t>
            </a:r>
            <a:r>
              <a:rPr lang="zh-CN" altLang="en-US" sz="2400" dirty="0"/>
              <a:t>。在右图中继续往后计算，当计算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[8]</a:t>
            </a:r>
            <a:r>
              <a:rPr lang="zh-CN" altLang="en-US" sz="2400" dirty="0"/>
              <a:t>时，得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[8]=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[5]'+3=12</a:t>
            </a:r>
            <a:r>
              <a:rPr lang="zh-CN" altLang="en-US" sz="2400" dirty="0"/>
              <a:t>，这个答案是错的。错误的产生是滚动数组重复使用同一个空间引起的。</a:t>
            </a:r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3074" name="Picture 2" descr="C:\Users\hp\AppData\Local\Temp\ksohtml12312\wp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3871589"/>
            <a:ext cx="8464453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28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718"/>
    </mc:Choice>
    <mc:Fallback xmlns="">
      <p:transition spd="slow" advTm="82718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j</a:t>
            </a:r>
            <a:r>
              <a:rPr lang="zh-CN" altLang="en-US" sz="2400" dirty="0"/>
              <a:t>从后往前循环是对的。例如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=2</a:t>
            </a:r>
            <a:r>
              <a:rPr lang="zh-CN" altLang="en-US" sz="2400" dirty="0"/>
              <a:t>时，首先计算最后的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[9]=9</a:t>
            </a:r>
            <a:r>
              <a:rPr lang="zh-CN" altLang="en-US" sz="2400" dirty="0"/>
              <a:t>，它不影响前面状态的计算。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098" name="Picture 2" descr="C:\Users\hp\AppData\Local\Temp\ksohtml12312\wps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3472656"/>
            <a:ext cx="8675771" cy="125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60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962"/>
    </mc:Choice>
    <mc:Fallback xmlns="">
      <p:transition spd="slow" advTm="4096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6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3600" dirty="0">
                <a:solidFill>
                  <a:srgbClr val="FF0000"/>
                </a:solidFill>
                <a:latin typeface="+mn-ea"/>
              </a:rPr>
              <a:t>DP</a:t>
            </a:r>
            <a:r>
              <a:rPr lang="zh-CN" altLang="en-US" sz="3600" dirty="0">
                <a:solidFill>
                  <a:srgbClr val="FF0000"/>
                </a:solidFill>
                <a:latin typeface="+mn-ea"/>
              </a:rPr>
              <a:t>问题的特征</a:t>
            </a:r>
            <a:endParaRPr lang="en-US" altLang="zh-CN" sz="3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3562" y="1268760"/>
            <a:ext cx="7884876" cy="4968552"/>
          </a:xfrm>
        </p:spPr>
        <p:txBody>
          <a:bodyPr/>
          <a:lstStyle/>
          <a:p>
            <a:r>
              <a:rPr lang="zh-CN" altLang="en-US" sz="2800" dirty="0"/>
              <a:t>以斐波那契数为例说明</a:t>
            </a:r>
            <a:r>
              <a:rPr lang="en-US" altLang="zh-CN" sz="2800" dirty="0"/>
              <a:t>DP</a:t>
            </a:r>
            <a:r>
              <a:rPr lang="zh-CN" altLang="en-US" sz="2800" dirty="0"/>
              <a:t>的概念。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斐波那契数列的每个数字是前面两个数字的和，前几个数是</a:t>
            </a:r>
            <a:r>
              <a:rPr lang="en-US" altLang="zh-CN" sz="2800" dirty="0"/>
              <a:t>1</a:t>
            </a:r>
            <a:r>
              <a:rPr lang="zh-CN" altLang="en-US" sz="2800" dirty="0"/>
              <a:t>、</a:t>
            </a:r>
            <a:r>
              <a:rPr lang="en-US" altLang="zh-CN" sz="2800" dirty="0"/>
              <a:t>1</a:t>
            </a:r>
            <a:r>
              <a:rPr lang="zh-CN" altLang="en-US" sz="2800" dirty="0"/>
              <a:t>、</a:t>
            </a:r>
            <a:r>
              <a:rPr lang="en-US" altLang="zh-CN" sz="2800" dirty="0"/>
              <a:t>2</a:t>
            </a:r>
            <a:r>
              <a:rPr lang="zh-CN" altLang="en-US" sz="2800" dirty="0"/>
              <a:t>、</a:t>
            </a:r>
            <a:r>
              <a:rPr lang="en-US" altLang="zh-CN" sz="2800" dirty="0"/>
              <a:t>3</a:t>
            </a:r>
            <a:r>
              <a:rPr lang="zh-CN" altLang="en-US" sz="2800" dirty="0"/>
              <a:t>、</a:t>
            </a:r>
            <a:r>
              <a:rPr lang="en-US" altLang="zh-CN" sz="2800" dirty="0"/>
              <a:t>5</a:t>
            </a:r>
            <a:r>
              <a:rPr lang="zh-CN" altLang="en-US" sz="2800" dirty="0"/>
              <a:t>、</a:t>
            </a:r>
            <a:r>
              <a:rPr lang="en-US" altLang="zh-CN" sz="2800" dirty="0"/>
              <a:t>8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计算第</a:t>
            </a:r>
            <a:r>
              <a:rPr lang="en-US" altLang="zh-CN" sz="2800" dirty="0"/>
              <a:t>n</a:t>
            </a:r>
            <a:r>
              <a:rPr lang="zh-CN" altLang="en-US" sz="2800" dirty="0"/>
              <a:t>个斐波那契数，用递推公式进行计算：</a:t>
            </a:r>
          </a:p>
          <a:p>
            <a:pPr marL="0" indent="0">
              <a:buNone/>
            </a:pPr>
            <a:r>
              <a:rPr lang="zh-CN" altLang="en-US" sz="2800" dirty="0"/>
              <a:t>	</a:t>
            </a:r>
            <a:r>
              <a:rPr lang="en-US" altLang="zh-CN" sz="2800" dirty="0"/>
              <a:t>fib(n) = fib(n-1) + fib(n-2)</a:t>
            </a:r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519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86"/>
    </mc:Choice>
    <mc:Fallback xmlns="">
      <p:transition spd="slow" advTm="3648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递归编程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196752"/>
            <a:ext cx="8229600" cy="496855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+mn-ea"/>
              </a:rPr>
              <a:t>int</a:t>
            </a:r>
            <a:r>
              <a:rPr lang="en-US" sz="2400" dirty="0">
                <a:latin typeface="+mn-ea"/>
              </a:rPr>
              <a:t> fib (</a:t>
            </a:r>
            <a:r>
              <a:rPr lang="en-US" sz="2400" dirty="0" err="1">
                <a:latin typeface="+mn-ea"/>
              </a:rPr>
              <a:t>int</a:t>
            </a:r>
            <a:r>
              <a:rPr lang="en-US" sz="2400" dirty="0">
                <a:latin typeface="+mn-ea"/>
              </a:rPr>
              <a:t> n){</a:t>
            </a:r>
          </a:p>
          <a:p>
            <a:pPr marL="0" indent="0">
              <a:buNone/>
            </a:pPr>
            <a:r>
              <a:rPr lang="en-US" sz="2400" dirty="0">
                <a:latin typeface="+mn-ea"/>
              </a:rPr>
              <a:t>    if (n == 1 || n == 2)  </a:t>
            </a:r>
          </a:p>
          <a:p>
            <a:pPr marL="0" indent="0">
              <a:buNone/>
            </a:pPr>
            <a:r>
              <a:rPr lang="en-US" sz="2400" dirty="0">
                <a:latin typeface="+mn-ea"/>
              </a:rPr>
              <a:t>        return 1;</a:t>
            </a:r>
          </a:p>
          <a:p>
            <a:pPr marL="0" indent="0">
              <a:buNone/>
            </a:pPr>
            <a:r>
              <a:rPr lang="en-US" sz="2400" dirty="0">
                <a:latin typeface="+mn-ea"/>
              </a:rPr>
              <a:t>    return (fib (n-1) + fib (n-2));  </a:t>
            </a:r>
          </a:p>
          <a:p>
            <a:pPr marL="0" indent="0">
              <a:buNone/>
            </a:pPr>
            <a:r>
              <a:rPr lang="en-US" sz="2400" dirty="0">
                <a:latin typeface="+mn-ea"/>
              </a:rPr>
              <a:t>             //</a:t>
            </a:r>
            <a:r>
              <a:rPr lang="zh-CN" altLang="en-US" sz="2400" dirty="0">
                <a:latin typeface="+mn-ea"/>
              </a:rPr>
              <a:t>递归以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的倍数增加</a:t>
            </a:r>
          </a:p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}</a:t>
            </a:r>
            <a:endParaRPr lang="zh-CN" altLang="en-US" sz="2400" dirty="0">
              <a:latin typeface="+mn-ea"/>
            </a:endParaRPr>
          </a:p>
          <a:p>
            <a:r>
              <a:rPr lang="zh-CN" altLang="en-US" sz="2400" dirty="0"/>
              <a:t>递归以</a:t>
            </a:r>
            <a:r>
              <a:rPr lang="en-US" altLang="zh-CN" sz="2400" dirty="0"/>
              <a:t>2</a:t>
            </a:r>
            <a:r>
              <a:rPr lang="zh-CN" altLang="en-US" sz="2400" dirty="0"/>
              <a:t>的倍数递增，复杂度</a:t>
            </a:r>
            <a:r>
              <a:rPr lang="en-US" altLang="zh-CN" sz="2400" dirty="0"/>
              <a:t>O(2</a:t>
            </a:r>
            <a:r>
              <a:rPr lang="en-US" altLang="zh-CN" sz="2400" baseline="30000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，非常高。用</a:t>
            </a:r>
            <a:r>
              <a:rPr lang="en-US" altLang="zh-CN" sz="2400" dirty="0"/>
              <a:t>DP</a:t>
            </a:r>
            <a:r>
              <a:rPr lang="zh-CN" altLang="en-US" sz="2400" dirty="0"/>
              <a:t>可以优化复杂度。</a:t>
            </a:r>
            <a:endParaRPr lang="en-US" altLang="zh-CN" sz="2400" dirty="0"/>
          </a:p>
          <a:p>
            <a:endParaRPr lang="zh-CN" altLang="en-US" sz="2000" dirty="0"/>
          </a:p>
          <a:p>
            <a:r>
              <a:rPr lang="zh-CN" altLang="en-US" sz="2400" dirty="0"/>
              <a:t>为了解决总体问题</a:t>
            </a:r>
            <a:r>
              <a:rPr lang="en-US" altLang="zh-CN" sz="2400" dirty="0"/>
              <a:t>fib(n)</a:t>
            </a:r>
            <a:r>
              <a:rPr lang="zh-CN" altLang="en-US" sz="2400" dirty="0"/>
              <a:t>，将其分解为两个较小的子问题</a:t>
            </a:r>
            <a:r>
              <a:rPr lang="en-US" altLang="zh-CN" sz="2400" dirty="0"/>
              <a:t>fib(n-1)</a:t>
            </a:r>
            <a:r>
              <a:rPr lang="zh-CN" altLang="en-US" sz="2400" dirty="0"/>
              <a:t>和</a:t>
            </a:r>
            <a:r>
              <a:rPr lang="en-US" altLang="zh-CN" sz="2400" dirty="0"/>
              <a:t>fib(n-2)</a:t>
            </a:r>
            <a:r>
              <a:rPr lang="zh-CN" altLang="en-US" sz="2400" dirty="0"/>
              <a:t>。这就是</a:t>
            </a:r>
            <a:r>
              <a:rPr lang="en-US" altLang="zh-CN" sz="2400" dirty="0"/>
              <a:t>DP</a:t>
            </a:r>
            <a:r>
              <a:rPr lang="zh-CN" altLang="en-US" sz="2400" dirty="0"/>
              <a:t>的应用场景。</a:t>
            </a:r>
          </a:p>
          <a:p>
            <a:pPr marL="0" indent="0">
              <a:buNone/>
            </a:pPr>
            <a:endParaRPr lang="en-US" sz="2400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799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410"/>
    </mc:Choice>
    <mc:Fallback xmlns="">
      <p:transition spd="slow" advTm="614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特征：重叠子问题、最优子结构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8507288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）重叠子问题</a:t>
            </a:r>
          </a:p>
          <a:p>
            <a:pPr marL="0" indent="0">
              <a:buNone/>
            </a:pPr>
            <a:r>
              <a:rPr lang="zh-CN" altLang="en-US" sz="2400" dirty="0"/>
              <a:t>    子问题是原大问题的小版本，计算步骤完全一样；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计算大问题的时候，需要多次重复计算小问题。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这就是“重叠子问题”。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1050" dirty="0"/>
          </a:p>
          <a:p>
            <a:pPr marL="0" indent="0">
              <a:buNone/>
            </a:pPr>
            <a:r>
              <a:rPr lang="zh-CN" altLang="en-US" sz="2400" dirty="0"/>
              <a:t>     斐波那契数为例，用递归计算</a:t>
            </a:r>
            <a:r>
              <a:rPr lang="en-US" altLang="zh-CN" sz="2400" dirty="0"/>
              <a:t>fib(5)</a:t>
            </a:r>
            <a:r>
              <a:rPr lang="zh-CN" altLang="en-US" sz="2400" dirty="0"/>
              <a:t>，分解为以下子问题：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4295800" y="4077073"/>
            <a:ext cx="4104456" cy="2592287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911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204"/>
    </mc:Choice>
    <mc:Fallback xmlns="">
      <p:transition spd="slow" advTm="652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1544" y="836713"/>
            <a:ext cx="8229600" cy="4525963"/>
          </a:xfrm>
        </p:spPr>
        <p:txBody>
          <a:bodyPr/>
          <a:lstStyle/>
          <a:p>
            <a:r>
              <a:rPr lang="en-US" altLang="zh-CN" sz="2400" dirty="0"/>
              <a:t>fib(3)</a:t>
            </a:r>
            <a:r>
              <a:rPr lang="zh-CN" altLang="en-US" sz="2400" dirty="0"/>
              <a:t>计算了</a:t>
            </a:r>
            <a:r>
              <a:rPr lang="en-US" altLang="zh-CN" sz="2400" dirty="0"/>
              <a:t>2</a:t>
            </a:r>
            <a:r>
              <a:rPr lang="zh-CN" altLang="en-US" sz="2400" dirty="0"/>
              <a:t>次，其实只算</a:t>
            </a:r>
            <a:r>
              <a:rPr lang="en-US" altLang="zh-CN" sz="2400" dirty="0"/>
              <a:t>1</a:t>
            </a:r>
            <a:r>
              <a:rPr lang="zh-CN" altLang="en-US" sz="2400" dirty="0"/>
              <a:t>次就够了。</a:t>
            </a:r>
          </a:p>
          <a:p>
            <a:r>
              <a:rPr lang="zh-CN" altLang="en-US" sz="2400" dirty="0"/>
              <a:t>一个子问题的多次计算，耗费了大量时间。</a:t>
            </a:r>
            <a:endParaRPr lang="en-US" altLang="zh-CN" sz="2400" dirty="0"/>
          </a:p>
          <a:p>
            <a:r>
              <a:rPr lang="zh-CN" altLang="en-US" sz="2400" dirty="0"/>
              <a:t>用</a:t>
            </a:r>
            <a:r>
              <a:rPr lang="en-US" altLang="zh-CN" sz="2400" dirty="0"/>
              <a:t>DP</a:t>
            </a:r>
            <a:r>
              <a:rPr lang="zh-CN" altLang="en-US" sz="2400" dirty="0"/>
              <a:t>处理重叠子问题，每个子问题只需要计算一次，从而避免了重复计算，这就是</a:t>
            </a:r>
            <a:r>
              <a:rPr lang="en-US" altLang="zh-CN" sz="2400" b="1" dirty="0"/>
              <a:t>DP</a:t>
            </a:r>
            <a:r>
              <a:rPr lang="zh-CN" altLang="en-US" sz="2400" b="1" dirty="0"/>
              <a:t>效率高的原因</a:t>
            </a:r>
            <a:r>
              <a:rPr lang="zh-CN" altLang="en-US" sz="2400" dirty="0"/>
              <a:t>。</a:t>
            </a:r>
          </a:p>
          <a:p>
            <a:endParaRPr lang="en-US" sz="2400" dirty="0"/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3935760" y="3356993"/>
            <a:ext cx="4104456" cy="2592287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0279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34"/>
    </mc:Choice>
    <mc:Fallback xmlns="">
      <p:transition spd="slow" advTm="410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）最优子结构</a:t>
            </a:r>
          </a:p>
          <a:p>
            <a:pPr marL="0" indent="0">
              <a:buNone/>
            </a:pPr>
            <a:r>
              <a:rPr lang="zh-CN" altLang="en-US" sz="2400" dirty="0"/>
              <a:t>     大问题的最优解包含小问题的最优解；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通过小问题的最优解推导出大问题的最优解。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斐波那契问题中，把数列的计算构造成</a:t>
            </a:r>
            <a:r>
              <a:rPr lang="en-US" altLang="zh-CN" sz="2400" dirty="0"/>
              <a:t>fib(n) = fib(n-1) + fib(n-2)</a:t>
            </a:r>
            <a:r>
              <a:rPr lang="zh-CN" altLang="en-US" sz="2400" dirty="0"/>
              <a:t>，即把原来为</a:t>
            </a:r>
            <a:r>
              <a:rPr lang="en-US" altLang="zh-CN" sz="2400" dirty="0"/>
              <a:t>n</a:t>
            </a:r>
            <a:r>
              <a:rPr lang="zh-CN" altLang="en-US" sz="2400" dirty="0"/>
              <a:t>的大问题，减小为</a:t>
            </a:r>
            <a:r>
              <a:rPr lang="en-US" altLang="zh-CN" sz="2400" dirty="0"/>
              <a:t>n-1</a:t>
            </a:r>
            <a:r>
              <a:rPr lang="zh-CN" altLang="en-US" sz="2400" dirty="0"/>
              <a:t>和</a:t>
            </a:r>
            <a:r>
              <a:rPr lang="en-US" altLang="zh-CN" sz="2400" dirty="0"/>
              <a:t>n-2</a:t>
            </a:r>
            <a:r>
              <a:rPr lang="zh-CN" altLang="en-US" sz="2400" dirty="0"/>
              <a:t>的小问题，这是斐波那契数的最优子结构。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041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562"/>
    </mc:Choice>
    <mc:Fallback xmlns="">
      <p:transition spd="slow" advTm="395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6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3600" dirty="0">
                <a:solidFill>
                  <a:srgbClr val="FF0000"/>
                </a:solidFill>
                <a:latin typeface="+mn-ea"/>
              </a:rPr>
              <a:t>DP</a:t>
            </a:r>
            <a:r>
              <a:rPr lang="zh-CN" altLang="en-US" sz="3600" dirty="0">
                <a:solidFill>
                  <a:srgbClr val="FF0000"/>
                </a:solidFill>
                <a:latin typeface="+mn-ea"/>
              </a:rPr>
              <a:t>的两种编程方法</a:t>
            </a:r>
            <a:endParaRPr lang="en-US" altLang="zh-CN" sz="3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3562" y="1268760"/>
            <a:ext cx="7884876" cy="4968552"/>
          </a:xfrm>
        </p:spPr>
        <p:txBody>
          <a:bodyPr/>
          <a:lstStyle/>
          <a:p>
            <a:r>
              <a:rPr lang="zh-CN" altLang="en-US" sz="2400" dirty="0"/>
              <a:t>处理</a:t>
            </a:r>
            <a:r>
              <a:rPr lang="en-US" altLang="zh-CN" sz="2400" dirty="0"/>
              <a:t>DP</a:t>
            </a:r>
            <a:r>
              <a:rPr lang="zh-CN" altLang="en-US" sz="2400" dirty="0"/>
              <a:t>中的大问题和小问题，有两种思路：</a:t>
            </a:r>
            <a:endParaRPr lang="en-US" altLang="zh-CN" sz="2400" dirty="0"/>
          </a:p>
          <a:p>
            <a:r>
              <a:rPr lang="zh-CN" altLang="en-US" sz="2400" dirty="0"/>
              <a:t>自顶向下（</a:t>
            </a:r>
            <a:r>
              <a:rPr lang="en-US" altLang="zh-CN" sz="2400" dirty="0"/>
              <a:t>Top-Down DP</a:t>
            </a:r>
            <a:r>
              <a:rPr lang="zh-CN" altLang="en-US" sz="2400" dirty="0"/>
              <a:t>，先大问题再小问题）</a:t>
            </a:r>
            <a:endParaRPr lang="en-US" altLang="zh-CN" sz="2400" dirty="0"/>
          </a:p>
          <a:p>
            <a:r>
              <a:rPr lang="zh-CN" altLang="en-US" sz="2400" dirty="0"/>
              <a:t>自下而上（</a:t>
            </a:r>
            <a:r>
              <a:rPr lang="en-US" altLang="zh-CN" sz="2400" dirty="0"/>
              <a:t>Bottom-Up DP</a:t>
            </a:r>
            <a:r>
              <a:rPr lang="zh-CN" altLang="en-US" sz="2400" dirty="0"/>
              <a:t>，先小问题再大问题）。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自顶向下用带记忆化的递归编码</a:t>
            </a:r>
            <a:endParaRPr lang="en-US" altLang="zh-CN" sz="2400" dirty="0"/>
          </a:p>
          <a:p>
            <a:r>
              <a:rPr lang="zh-CN" altLang="en-US" sz="2400" dirty="0"/>
              <a:t>自下而上用递推编码。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两种方法的复杂度是一样的，每个子问题都计算一遍，而且只计算一遍。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646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956"/>
    </mc:Choice>
    <mc:Fallback xmlns="">
      <p:transition spd="slow" advTm="689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0070C0"/>
                </a:solidFill>
              </a:rPr>
              <a:t>（</a:t>
            </a:r>
            <a:r>
              <a:rPr lang="en-US" altLang="zh-CN" sz="2800" dirty="0">
                <a:solidFill>
                  <a:srgbClr val="0070C0"/>
                </a:solidFill>
              </a:rPr>
              <a:t>1</a:t>
            </a:r>
            <a:r>
              <a:rPr lang="zh-CN" altLang="en-US" sz="2800" dirty="0">
                <a:solidFill>
                  <a:srgbClr val="0070C0"/>
                </a:solidFill>
              </a:rPr>
              <a:t>）自顶向下与记忆化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先考虑大问题，再缩小到小问题，递归很直接地体现了这种思路。</a:t>
            </a:r>
            <a:endParaRPr lang="en-US" altLang="zh-CN" sz="2400" dirty="0"/>
          </a:p>
          <a:p>
            <a:r>
              <a:rPr lang="zh-CN" altLang="en-US" sz="2400" dirty="0"/>
              <a:t>为避免递归时重复计算子问题，可以在子问题得到解决时，就保存结果，再次需要这个结果时，直接返回保存的结果就行了。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这种存储已经解决的子问题的结果的技术称为“记忆化（</a:t>
            </a:r>
            <a:r>
              <a:rPr lang="en-US" altLang="zh-CN" sz="2400" dirty="0" err="1"/>
              <a:t>Memoization</a:t>
            </a:r>
            <a:r>
              <a:rPr lang="zh-CN" altLang="en-US" sz="2400" dirty="0"/>
              <a:t>）”。</a:t>
            </a:r>
          </a:p>
          <a:p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079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865"/>
    </mc:Choice>
    <mc:Fallback xmlns="">
      <p:transition spd="slow" advTm="598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32.1|46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|39.8|12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2|58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34.2|13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32.1|46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2|11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|5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6|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1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2579</TotalTime>
  <Words>2055</Words>
  <Application>Microsoft Office PowerPoint</Application>
  <PresentationFormat>宽屏</PresentationFormat>
  <Paragraphs>200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等线</vt:lpstr>
      <vt:lpstr>等线 Light</vt:lpstr>
      <vt:lpstr>宋体</vt:lpstr>
      <vt:lpstr>Arial</vt:lpstr>
      <vt:lpstr>Calibri</vt:lpstr>
      <vt:lpstr>Calibri Light</vt:lpstr>
      <vt:lpstr>Times New Roman</vt:lpstr>
      <vt:lpstr>Wingdings</vt:lpstr>
      <vt:lpstr>默认设计模板</vt:lpstr>
      <vt:lpstr>5.1 DP概念和编码方法</vt:lpstr>
      <vt:lpstr> DP概念</vt:lpstr>
      <vt:lpstr> DP问题的特征</vt:lpstr>
      <vt:lpstr>递归编程</vt:lpstr>
      <vt:lpstr>特征：重叠子问题、最优子结构</vt:lpstr>
      <vt:lpstr>PowerPoint 演示文稿</vt:lpstr>
      <vt:lpstr>PowerPoint 演示文稿</vt:lpstr>
      <vt:lpstr> DP的两种编程方法</vt:lpstr>
      <vt:lpstr>（1）自顶向下与记忆化</vt:lpstr>
      <vt:lpstr>斐波那契数：记忆化代码</vt:lpstr>
      <vt:lpstr>（2）自下而上与制表递推</vt:lpstr>
      <vt:lpstr>PowerPoint 演示文稿</vt:lpstr>
      <vt:lpstr>对比</vt:lpstr>
      <vt:lpstr> DP的设计和实现</vt:lpstr>
      <vt:lpstr>0/1背包问题（0/1 Knapsack Problem）</vt:lpstr>
      <vt:lpstr>DP的设计</vt:lpstr>
      <vt:lpstr>DP转移方程</vt:lpstr>
      <vt:lpstr>PowerPoint 演示文稿</vt:lpstr>
      <vt:lpstr>算法的复杂度</vt:lpstr>
      <vt:lpstr>递推代码</vt:lpstr>
      <vt:lpstr>记忆化代码</vt:lpstr>
      <vt:lpstr>滚动数组</vt:lpstr>
      <vt:lpstr>两种实现方法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1974</cp:revision>
  <dcterms:created xsi:type="dcterms:W3CDTF">2012-02-15T09:22:00Z</dcterms:created>
  <dcterms:modified xsi:type="dcterms:W3CDTF">2023-02-23T10:08:44Z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