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35"/>
  </p:notesMasterIdLst>
  <p:handoutMasterIdLst>
    <p:handoutMasterId r:id="rId36"/>
  </p:handoutMasterIdLst>
  <p:sldIdLst>
    <p:sldId id="436" r:id="rId2"/>
    <p:sldId id="626" r:id="rId3"/>
    <p:sldId id="625" r:id="rId4"/>
    <p:sldId id="628" r:id="rId5"/>
    <p:sldId id="630" r:id="rId6"/>
    <p:sldId id="629" r:id="rId7"/>
    <p:sldId id="631" r:id="rId8"/>
    <p:sldId id="632" r:id="rId9"/>
    <p:sldId id="634" r:id="rId10"/>
    <p:sldId id="671" r:id="rId11"/>
    <p:sldId id="673" r:id="rId12"/>
    <p:sldId id="635" r:id="rId13"/>
    <p:sldId id="636" r:id="rId14"/>
    <p:sldId id="637" r:id="rId15"/>
    <p:sldId id="639" r:id="rId16"/>
    <p:sldId id="640" r:id="rId17"/>
    <p:sldId id="643" r:id="rId18"/>
    <p:sldId id="644" r:id="rId19"/>
    <p:sldId id="674" r:id="rId20"/>
    <p:sldId id="645" r:id="rId21"/>
    <p:sldId id="647" r:id="rId22"/>
    <p:sldId id="651" r:id="rId23"/>
    <p:sldId id="655" r:id="rId24"/>
    <p:sldId id="656" r:id="rId25"/>
    <p:sldId id="659" r:id="rId26"/>
    <p:sldId id="660" r:id="rId27"/>
    <p:sldId id="663" r:id="rId28"/>
    <p:sldId id="664" r:id="rId29"/>
    <p:sldId id="665" r:id="rId30"/>
    <p:sldId id="667" r:id="rId31"/>
    <p:sldId id="675" r:id="rId32"/>
    <p:sldId id="676" r:id="rId33"/>
    <p:sldId id="668" r:id="rId34"/>
  </p:sldIdLst>
  <p:sldSz cx="12192000" cy="6858000"/>
  <p:notesSz cx="6858000" cy="9144000"/>
  <p:custDataLst>
    <p:tags r:id="rId3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436"/>
            <p14:sldId id="626"/>
            <p14:sldId id="625"/>
            <p14:sldId id="628"/>
            <p14:sldId id="630"/>
            <p14:sldId id="629"/>
            <p14:sldId id="631"/>
            <p14:sldId id="632"/>
            <p14:sldId id="634"/>
            <p14:sldId id="671"/>
            <p14:sldId id="673"/>
            <p14:sldId id="635"/>
            <p14:sldId id="636"/>
            <p14:sldId id="637"/>
            <p14:sldId id="639"/>
            <p14:sldId id="640"/>
            <p14:sldId id="643"/>
            <p14:sldId id="644"/>
            <p14:sldId id="674"/>
            <p14:sldId id="645"/>
            <p14:sldId id="647"/>
            <p14:sldId id="651"/>
            <p14:sldId id="655"/>
            <p14:sldId id="656"/>
            <p14:sldId id="659"/>
            <p14:sldId id="660"/>
            <p14:sldId id="663"/>
            <p14:sldId id="664"/>
            <p14:sldId id="665"/>
            <p14:sldId id="667"/>
            <p14:sldId id="675"/>
            <p14:sldId id="676"/>
            <p14:sldId id="668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359" autoAdjust="0"/>
  </p:normalViewPr>
  <p:slideViewPr>
    <p:cSldViewPr>
      <p:cViewPr>
        <p:scale>
          <a:sx n="75" d="100"/>
          <a:sy n="75" d="100"/>
        </p:scale>
        <p:origin x="1923" y="89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303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1562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694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067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1939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826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951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11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8941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1405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261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67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1271464" y="55780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solidFill>
                  <a:srgbClr val="FF0000"/>
                </a:solidFill>
              </a:rPr>
              <a:t>5.2 </a:t>
            </a:r>
            <a:r>
              <a:rPr lang="zh-CN" altLang="en-US" sz="4000" dirty="0" smtClean="0">
                <a:solidFill>
                  <a:srgbClr val="FF0000"/>
                </a:solidFill>
              </a:rPr>
              <a:t>经典</a:t>
            </a:r>
            <a:r>
              <a:rPr lang="en-US" altLang="zh-CN" sz="4000" dirty="0" smtClean="0">
                <a:solidFill>
                  <a:srgbClr val="FF0000"/>
                </a:solidFill>
              </a:rPr>
              <a:t>DP</a:t>
            </a:r>
            <a:r>
              <a:rPr lang="zh-CN" altLang="en-US" sz="4000" dirty="0" smtClean="0">
                <a:solidFill>
                  <a:srgbClr val="FF0000"/>
                </a:solidFill>
              </a:rPr>
              <a:t>问题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1271464" y="1988840"/>
            <a:ext cx="3520881" cy="288032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0/1</a:t>
            </a:r>
            <a:r>
              <a:rPr lang="zh-CN" altLang="en-US" sz="2400" dirty="0">
                <a:latin typeface="+mn-ea"/>
              </a:rPr>
              <a:t>背包</a:t>
            </a:r>
            <a:endParaRPr lang="en-US" altLang="zh-CN" sz="2400" dirty="0">
              <a:latin typeface="+mn-ea"/>
            </a:endParaRPr>
          </a:p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2400" dirty="0">
                <a:latin typeface="+mn-ea"/>
              </a:rPr>
              <a:t>多重背包</a:t>
            </a:r>
            <a:endParaRPr lang="en-US" altLang="zh-CN" sz="2400" dirty="0">
              <a:latin typeface="+mn-ea"/>
            </a:endParaRPr>
          </a:p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2400" dirty="0">
                <a:latin typeface="+mn-ea"/>
              </a:rPr>
              <a:t>最长公共子序列</a:t>
            </a:r>
            <a:endParaRPr lang="en-US" altLang="zh-CN" sz="2400" dirty="0">
              <a:latin typeface="+mn-ea"/>
            </a:endParaRPr>
          </a:p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2400" dirty="0">
                <a:latin typeface="+mn-ea"/>
              </a:rPr>
              <a:t>最长递增子序列</a:t>
            </a:r>
            <a:endParaRPr lang="en-US" altLang="zh-CN" sz="2400" dirty="0">
              <a:latin typeface="+mn-ea"/>
            </a:endParaRPr>
          </a:p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2400" dirty="0">
                <a:latin typeface="+mn-ea"/>
              </a:rPr>
              <a:t>编辑距离</a:t>
            </a:r>
            <a:endParaRPr lang="en-US" altLang="zh-CN" sz="2400" dirty="0">
              <a:latin typeface="+mn-ea"/>
            </a:endParaRPr>
          </a:p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2400" dirty="0">
                <a:latin typeface="+mn-ea"/>
              </a:rPr>
              <a:t>最小划分</a:t>
            </a:r>
            <a:endParaRPr lang="en-US" altLang="zh-CN" sz="2400" dirty="0">
              <a:latin typeface="+mn-ea"/>
            </a:endParaRPr>
          </a:p>
        </p:txBody>
      </p:sp>
      <p:sp>
        <p:nvSpPr>
          <p:cNvPr id="6" name="内容占位符 2"/>
          <p:cNvSpPr txBox="1">
            <a:spLocks noChangeArrowheads="1"/>
          </p:cNvSpPr>
          <p:nvPr/>
        </p:nvSpPr>
        <p:spPr bwMode="auto">
          <a:xfrm>
            <a:off x="4223792" y="1988840"/>
            <a:ext cx="3520881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2400" dirty="0">
                <a:latin typeface="+mn-ea"/>
              </a:rPr>
              <a:t>行走问题</a:t>
            </a:r>
            <a:endParaRPr lang="en-US" altLang="zh-CN" sz="2400" dirty="0">
              <a:latin typeface="+mn-ea"/>
            </a:endParaRPr>
          </a:p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2400" dirty="0">
                <a:latin typeface="+mn-ea"/>
              </a:rPr>
              <a:t>矩阵最长递增路径</a:t>
            </a:r>
            <a:endParaRPr lang="en-US" altLang="zh-CN" sz="2400" dirty="0">
              <a:latin typeface="+mn-ea"/>
            </a:endParaRPr>
          </a:p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2400" dirty="0">
                <a:latin typeface="+mn-ea"/>
              </a:rPr>
              <a:t>子集和问题</a:t>
            </a:r>
            <a:endParaRPr lang="en-US" altLang="zh-CN" sz="2400" dirty="0">
              <a:latin typeface="+mn-ea"/>
            </a:endParaRPr>
          </a:p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2400" dirty="0">
                <a:latin typeface="+mn-ea"/>
              </a:rPr>
              <a:t>最优游戏策略</a:t>
            </a:r>
            <a:endParaRPr lang="en-US" altLang="zh-CN" sz="2400" dirty="0">
              <a:latin typeface="+mn-ea"/>
            </a:endParaRPr>
          </a:p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2400" dirty="0">
                <a:latin typeface="+mn-ea"/>
              </a:rPr>
              <a:t>矩阵链乘法</a:t>
            </a:r>
            <a:endParaRPr lang="en-US" altLang="zh-CN" sz="2400" dirty="0">
              <a:latin typeface="+mn-ea"/>
            </a:endParaRPr>
          </a:p>
        </p:txBody>
      </p:sp>
      <p:sp>
        <p:nvSpPr>
          <p:cNvPr id="7" name="页脚占位符 7"/>
          <p:cNvSpPr txBox="1">
            <a:spLocks/>
          </p:cNvSpPr>
          <p:nvPr/>
        </p:nvSpPr>
        <p:spPr>
          <a:xfrm>
            <a:off x="7464152" y="127000"/>
            <a:ext cx="4464496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>
                <a:solidFill>
                  <a:srgbClr val="0070C0"/>
                </a:solidFill>
              </a:rPr>
              <a:t>《</a:t>
            </a:r>
            <a:r>
              <a:rPr lang="zh-CN" altLang="en-US" sz="2000">
                <a:solidFill>
                  <a:srgbClr val="0070C0"/>
                </a:solidFill>
              </a:rPr>
              <a:t>算法竞赛</a:t>
            </a:r>
            <a:r>
              <a:rPr lang="en-US" altLang="zh-CN" sz="2000">
                <a:solidFill>
                  <a:srgbClr val="0070C0"/>
                </a:solidFill>
              </a:rPr>
              <a:t>》</a:t>
            </a:r>
            <a:r>
              <a:rPr lang="zh-CN" altLang="en-US" sz="2000">
                <a:solidFill>
                  <a:srgbClr val="0070C0"/>
                </a:solidFill>
              </a:rPr>
              <a:t>清华大学出版社 罗勇军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690395"/>
            <a:ext cx="3261808" cy="4264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96"/>
    </mc:Choice>
    <mc:Fallback xmlns="">
      <p:transition spd="slow" advTm="3679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marL="571500" lvl="1" indent="-57150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解法</a:t>
            </a: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 “二进制拆分”</a:t>
            </a:r>
            <a:endParaRPr lang="en-US" altLang="zh-C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1368748"/>
            <a:ext cx="7884876" cy="4968552"/>
          </a:xfrm>
        </p:spPr>
        <p:txBody>
          <a:bodyPr/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在解法（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）的基础上加上这个优化。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例如第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种物品有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个，这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个物品放进背包的组合，有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0~25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种情况。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不过要组合成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种情况，其实并不需要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个物品。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根据二进制的计算原理，任何一个十进制整数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，都可以用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8...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的倍数相加得到。例如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 = 16 + 4 + 1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。这些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的倍数只有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题目中第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种物品有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个，用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个数就能组合出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0~m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种情况。</a:t>
            </a: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59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742"/>
    </mc:Choice>
    <mc:Fallback xmlns="">
      <p:transition spd="slow" advTm="1407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lvl="1" eaLnBrk="1" hangingPunct="1">
              <a:defRPr/>
            </a:pPr>
            <a:r>
              <a:rPr lang="zh-CN" altLang="en-US" sz="3200" dirty="0">
                <a:solidFill>
                  <a:srgbClr val="0070C0"/>
                </a:solidFill>
              </a:rPr>
              <a:t>具体拆分的方法</a:t>
            </a:r>
            <a:endParaRPr lang="en-US" altLang="zh-C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1368748"/>
            <a:ext cx="7884876" cy="4968552"/>
          </a:xfrm>
        </p:spPr>
        <p:txBody>
          <a:bodyPr/>
          <a:lstStyle/>
          <a:p>
            <a:r>
              <a:rPr lang="zh-CN" altLang="en-US" sz="2400" dirty="0"/>
              <a:t>先按</a:t>
            </a:r>
            <a:r>
              <a:rPr lang="en-US" altLang="zh-CN" sz="2400" dirty="0"/>
              <a:t>2</a:t>
            </a:r>
            <a:r>
              <a:rPr lang="zh-CN" altLang="en-US" sz="2400" dirty="0"/>
              <a:t>的倍数从小到大拆，最后加上一个小于最大倍数的余数。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例如</a:t>
            </a:r>
            <a:r>
              <a:rPr lang="en-US" altLang="zh-CN" sz="2400" dirty="0"/>
              <a:t>21</a:t>
            </a:r>
            <a:r>
              <a:rPr lang="zh-CN" altLang="en-US" sz="2400" dirty="0"/>
              <a:t>，把它拆成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4</a:t>
            </a:r>
            <a:r>
              <a:rPr lang="zh-CN" altLang="en-US" sz="2400" dirty="0"/>
              <a:t>、</a:t>
            </a:r>
            <a:r>
              <a:rPr lang="en-US" altLang="zh-CN" sz="2400" dirty="0"/>
              <a:t>8</a:t>
            </a:r>
            <a:r>
              <a:rPr lang="zh-CN" altLang="en-US" sz="2400" dirty="0"/>
              <a:t>、</a:t>
            </a:r>
            <a:r>
              <a:rPr lang="en-US" altLang="zh-CN" sz="2400" dirty="0"/>
              <a:t>6</a:t>
            </a:r>
            <a:r>
              <a:rPr lang="zh-CN" altLang="en-US" sz="2400" dirty="0"/>
              <a:t>这</a:t>
            </a:r>
            <a:r>
              <a:rPr lang="en-US" altLang="zh-CN" sz="2400" dirty="0"/>
              <a:t>5</a:t>
            </a:r>
            <a:r>
              <a:rPr lang="zh-CN" altLang="en-US" sz="2400" dirty="0"/>
              <a:t>个数，最后是余数</a:t>
            </a:r>
            <a:r>
              <a:rPr lang="en-US" altLang="zh-CN" sz="2400" dirty="0"/>
              <a:t>6</a:t>
            </a:r>
            <a:r>
              <a:rPr lang="zh-CN" altLang="en-US" sz="2400" dirty="0"/>
              <a:t>，</a:t>
            </a:r>
            <a:r>
              <a:rPr lang="en-US" altLang="zh-CN" sz="2400" dirty="0"/>
              <a:t>6</a:t>
            </a:r>
            <a:r>
              <a:rPr lang="zh-CN" altLang="en-US" sz="2400" dirty="0"/>
              <a:t> </a:t>
            </a:r>
            <a:r>
              <a:rPr lang="en-US" altLang="zh-CN" sz="2400" dirty="0"/>
              <a:t>&lt;</a:t>
            </a:r>
            <a:r>
              <a:rPr lang="zh-CN" altLang="en-US" sz="2400" dirty="0"/>
              <a:t> </a:t>
            </a:r>
            <a:r>
              <a:rPr lang="en-US" altLang="zh-CN" sz="2400" dirty="0"/>
              <a:t>16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4</a:t>
            </a:r>
            <a:r>
              <a:rPr lang="zh-CN" altLang="en-US" sz="2400" dirty="0"/>
              <a:t>，可以验证用这</a:t>
            </a:r>
            <a:r>
              <a:rPr lang="en-US" altLang="zh-CN" sz="2400" dirty="0"/>
              <a:t>5</a:t>
            </a:r>
            <a:r>
              <a:rPr lang="zh-CN" altLang="en-US" sz="2400" dirty="0"/>
              <a:t>个数能组合成</a:t>
            </a:r>
            <a:r>
              <a:rPr lang="en-US" altLang="zh-CN" sz="2400" dirty="0"/>
              <a:t>1~21</a:t>
            </a:r>
            <a:r>
              <a:rPr lang="zh-CN" altLang="en-US" sz="2400" dirty="0"/>
              <a:t>内的所有数字。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例如</a:t>
            </a:r>
            <a:r>
              <a:rPr lang="en-US" altLang="zh-CN" sz="2400" dirty="0"/>
              <a:t>30</a:t>
            </a:r>
            <a:r>
              <a:rPr lang="zh-CN" altLang="en-US" sz="2400" dirty="0"/>
              <a:t>，拆成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4</a:t>
            </a:r>
            <a:r>
              <a:rPr lang="zh-CN" altLang="en-US" sz="2400" dirty="0"/>
              <a:t>、</a:t>
            </a:r>
            <a:r>
              <a:rPr lang="en-US" altLang="zh-CN" sz="2400" dirty="0"/>
              <a:t>8</a:t>
            </a:r>
            <a:r>
              <a:rPr lang="zh-CN" altLang="en-US" sz="2400" dirty="0"/>
              <a:t>、</a:t>
            </a:r>
            <a:r>
              <a:rPr lang="en-US" altLang="zh-CN" sz="2400" dirty="0"/>
              <a:t>15</a:t>
            </a:r>
            <a:r>
              <a:rPr lang="zh-CN" altLang="en-US" sz="2400" dirty="0"/>
              <a:t>，余数</a:t>
            </a:r>
            <a:r>
              <a:rPr lang="en-US" altLang="zh-CN" sz="2400" dirty="0"/>
              <a:t>15</a:t>
            </a:r>
            <a:r>
              <a:rPr lang="zh-CN" altLang="en-US" sz="2400" dirty="0"/>
              <a:t> </a:t>
            </a:r>
            <a:r>
              <a:rPr lang="en-US" altLang="zh-CN" sz="2400" dirty="0"/>
              <a:t>&lt;</a:t>
            </a:r>
            <a:r>
              <a:rPr lang="zh-CN" altLang="en-US" sz="2400" dirty="0"/>
              <a:t> </a:t>
            </a:r>
            <a:r>
              <a:rPr lang="en-US" altLang="zh-CN" sz="2400" dirty="0"/>
              <a:t>16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4</a:t>
            </a:r>
            <a:r>
              <a:rPr lang="zh-CN" altLang="en-US" sz="2400" dirty="0"/>
              <a:t>。	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379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076"/>
    </mc:Choice>
    <mc:Fallback xmlns="">
      <p:transition spd="slow" advTm="920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 最长公共子序列</a:t>
            </a:r>
            <a:r>
              <a:rPr lang="en-US" altLang="zh-CN" sz="3600" dirty="0">
                <a:solidFill>
                  <a:srgbClr val="FF0000"/>
                </a:solidFill>
                <a:latin typeface="+mn-ea"/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1368748"/>
            <a:ext cx="7884876" cy="4968552"/>
          </a:xfrm>
        </p:spPr>
        <p:txBody>
          <a:bodyPr/>
          <a:lstStyle/>
          <a:p>
            <a:r>
              <a:rPr lang="zh-CN" altLang="en-US" sz="2400" dirty="0"/>
              <a:t>背景知识：</a:t>
            </a:r>
            <a:r>
              <a:rPr lang="en-US" altLang="zh-CN" sz="2400" dirty="0"/>
              <a:t> </a:t>
            </a:r>
          </a:p>
          <a:p>
            <a:r>
              <a:rPr lang="zh-CN" altLang="en-US" sz="2400" dirty="0"/>
              <a:t>一个给定序列的子序列，是在该序列中删去若干元素后得到的序列。例如：</a:t>
            </a:r>
            <a:r>
              <a:rPr lang="en-US" altLang="zh-CN" sz="2400" dirty="0"/>
              <a:t>X = {A, B, C, B, D, A, B}</a:t>
            </a:r>
            <a:r>
              <a:rPr lang="zh-CN" altLang="en-US" sz="2400" dirty="0"/>
              <a:t>，它的子序列有</a:t>
            </a:r>
            <a:r>
              <a:rPr lang="en-US" altLang="zh-CN" sz="2400" dirty="0"/>
              <a:t>{A, B, C, B, A}</a:t>
            </a:r>
            <a:r>
              <a:rPr lang="zh-CN" altLang="en-US" sz="2400" dirty="0"/>
              <a:t>、</a:t>
            </a:r>
            <a:r>
              <a:rPr lang="en-US" altLang="zh-CN" sz="2400" dirty="0"/>
              <a:t>{A, B, D}</a:t>
            </a:r>
            <a:r>
              <a:rPr lang="zh-CN" altLang="en-US" sz="2400" dirty="0"/>
              <a:t>、</a:t>
            </a:r>
            <a:r>
              <a:rPr lang="en-US" altLang="zh-CN" sz="2400" dirty="0"/>
              <a:t>{B, C, D, B}</a:t>
            </a:r>
            <a:r>
              <a:rPr lang="zh-CN" altLang="en-US" sz="2400" dirty="0"/>
              <a:t>等。 </a:t>
            </a:r>
            <a:endParaRPr lang="en-US" altLang="zh-CN" sz="2400" dirty="0"/>
          </a:p>
          <a:p>
            <a:endParaRPr lang="zh-CN" altLang="en-US" sz="1800" dirty="0"/>
          </a:p>
          <a:p>
            <a:r>
              <a:rPr lang="zh-CN" altLang="en-US" sz="2400" dirty="0"/>
              <a:t>给定两个序列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，当另一序列</a:t>
            </a:r>
            <a:r>
              <a:rPr lang="en-US" altLang="zh-CN" sz="2400" dirty="0"/>
              <a:t>Z</a:t>
            </a:r>
            <a:r>
              <a:rPr lang="zh-CN" altLang="en-US" sz="2400" dirty="0"/>
              <a:t>既是</a:t>
            </a:r>
            <a:r>
              <a:rPr lang="en-US" altLang="zh-CN" sz="2400" dirty="0"/>
              <a:t>X</a:t>
            </a:r>
            <a:r>
              <a:rPr lang="zh-CN" altLang="en-US" sz="2400" dirty="0"/>
              <a:t>的子序列又是</a:t>
            </a:r>
            <a:r>
              <a:rPr lang="en-US" altLang="zh-CN" sz="2400" dirty="0"/>
              <a:t>Y</a:t>
            </a:r>
            <a:r>
              <a:rPr lang="zh-CN" altLang="en-US" sz="2400" dirty="0"/>
              <a:t>的子序列时，称</a:t>
            </a:r>
            <a:r>
              <a:rPr lang="en-US" altLang="zh-CN" sz="2400" dirty="0"/>
              <a:t>Z</a:t>
            </a:r>
            <a:r>
              <a:rPr lang="zh-CN" altLang="en-US" sz="2400" dirty="0"/>
              <a:t>是序列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的公共子序列。最长公共子序列是长度最长的子序列。</a:t>
            </a:r>
            <a:endParaRPr lang="en-US" altLang="zh-CN" sz="2400" dirty="0"/>
          </a:p>
          <a:p>
            <a:endParaRPr lang="en-US" altLang="zh-CN" sz="1800" dirty="0"/>
          </a:p>
          <a:p>
            <a:r>
              <a:rPr lang="zh-CN" altLang="en-US" sz="2400" b="1" dirty="0"/>
              <a:t>最长公共子序列问题</a:t>
            </a:r>
            <a:r>
              <a:rPr lang="zh-CN" altLang="en-US" sz="2400" dirty="0"/>
              <a:t>：给定两个序列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，找出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的一个最长公共子序列。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172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791"/>
    </mc:Choice>
    <mc:Fallback xmlns="">
      <p:transition spd="slow" advTm="717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marL="571500" lvl="1" indent="-57150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设计</a:t>
            </a:r>
            <a:endParaRPr lang="en-US" altLang="zh-C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1368748"/>
            <a:ext cx="7884876" cy="4968552"/>
          </a:xfrm>
        </p:spPr>
        <p:txBody>
          <a:bodyPr/>
          <a:lstStyle/>
          <a:p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</a:t>
            </a:r>
            <a:r>
              <a:rPr lang="zh-CN" altLang="en-US" sz="2400" dirty="0"/>
              <a:t>：序列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j</a:t>
            </a:r>
            <a:r>
              <a:rPr lang="zh-CN" altLang="en-US" sz="2400" dirty="0"/>
              <a:t>的最长公共子序列的长度。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/>
              <a:t>	X</a:t>
            </a:r>
            <a:r>
              <a:rPr lang="en-US" altLang="zh-CN" sz="2000" baseline="-25000" dirty="0"/>
              <a:t>i</a:t>
            </a:r>
            <a:r>
              <a:rPr lang="zh-CN" altLang="en-US" sz="2000" dirty="0"/>
              <a:t>表示</a:t>
            </a:r>
            <a:r>
              <a:rPr lang="en-US" altLang="zh-CN" sz="2000" dirty="0"/>
              <a:t>x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 ..., x</a:t>
            </a:r>
            <a:r>
              <a:rPr lang="en-US" altLang="zh-CN" sz="2000" baseline="-25000" dirty="0"/>
              <a:t>i</a:t>
            </a:r>
            <a:r>
              <a:rPr lang="zh-CN" altLang="en-US" sz="2000" dirty="0"/>
              <a:t>这个序列，即</a:t>
            </a:r>
            <a:r>
              <a:rPr lang="en-US" altLang="zh-CN" sz="2000" dirty="0"/>
              <a:t>X</a:t>
            </a:r>
            <a:r>
              <a:rPr lang="zh-CN" altLang="en-US" sz="2000" dirty="0"/>
              <a:t>的前</a:t>
            </a:r>
            <a:r>
              <a:rPr lang="en-US" altLang="zh-CN" sz="2000" dirty="0" err="1"/>
              <a:t>i</a:t>
            </a:r>
            <a:r>
              <a:rPr lang="zh-CN" altLang="en-US" sz="2000" dirty="0"/>
              <a:t>个元素组成的序列；这里用小写的</a:t>
            </a:r>
            <a:r>
              <a:rPr lang="en-US" altLang="zh-CN" sz="2000" dirty="0"/>
              <a:t>x</a:t>
            </a:r>
            <a:r>
              <a:rPr lang="zh-CN" altLang="en-US" sz="2000" dirty="0"/>
              <a:t>表示元素，用大写的</a:t>
            </a:r>
            <a:r>
              <a:rPr lang="en-US" altLang="zh-CN" sz="2000" dirty="0"/>
              <a:t>X</a:t>
            </a:r>
            <a:r>
              <a:rPr lang="zh-CN" altLang="en-US" sz="2000" dirty="0"/>
              <a:t>表示序列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Y</a:t>
            </a:r>
            <a:r>
              <a:rPr lang="en-US" altLang="zh-CN" sz="2000" baseline="-25000" dirty="0"/>
              <a:t>j</a:t>
            </a:r>
            <a:r>
              <a:rPr lang="zh-CN" altLang="en-US" sz="2000" dirty="0"/>
              <a:t>表示</a:t>
            </a:r>
            <a:r>
              <a:rPr lang="en-US" altLang="zh-CN" sz="2000" dirty="0"/>
              <a:t>y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,...,y</a:t>
            </a:r>
            <a:r>
              <a:rPr lang="en-US" altLang="zh-CN" sz="2000" baseline="-25000" dirty="0"/>
              <a:t>j</a:t>
            </a:r>
            <a:r>
              <a:rPr lang="zh-CN" altLang="en-US" sz="2000" dirty="0"/>
              <a:t>这个序列，即</a:t>
            </a:r>
            <a:r>
              <a:rPr lang="en-US" altLang="zh-CN" sz="2000" dirty="0"/>
              <a:t>Y</a:t>
            </a:r>
            <a:r>
              <a:rPr lang="zh-CN" altLang="en-US" sz="2000" dirty="0"/>
              <a:t>的前</a:t>
            </a:r>
            <a:r>
              <a:rPr lang="en-US" altLang="zh-CN" sz="2000" dirty="0"/>
              <a:t>j</a:t>
            </a:r>
            <a:r>
              <a:rPr lang="zh-CN" altLang="en-US" sz="2000" dirty="0"/>
              <a:t>个元素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400" dirty="0" err="1"/>
              <a:t>dp</a:t>
            </a:r>
            <a:r>
              <a:rPr lang="en-US" altLang="zh-CN" sz="2400" dirty="0"/>
              <a:t>[n][m]</a:t>
            </a:r>
            <a:r>
              <a:rPr lang="zh-CN" altLang="en-US" sz="2400" dirty="0"/>
              <a:t>就是答案。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7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114"/>
    </mc:Choice>
    <mc:Fallback xmlns="">
      <p:transition spd="slow" advTm="421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marL="571500" lvl="1" indent="-57150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转移方程</a:t>
            </a:r>
            <a:endParaRPr lang="en-US" altLang="zh-C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1178206"/>
            <a:ext cx="7884876" cy="4968552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种情况：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）当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时，找出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j-1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的最长公共子序列，然后在其尾部加上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即可得到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的最长公共子序列。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dp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][j] = </a:t>
            </a:r>
            <a:r>
              <a:rPr lang="en-US" sz="2400" dirty="0" err="1"/>
              <a:t>dp</a:t>
            </a:r>
            <a:r>
              <a:rPr lang="en-US" sz="2400" dirty="0"/>
              <a:t>[i-1][j-1] + 1                      </a:t>
            </a:r>
          </a:p>
          <a:p>
            <a:pPr marL="0" indent="0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）当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时，求解两个子问题：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的最长公共子序列；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j-1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的最长公共子序列。取其中的最大值。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dp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][j] = max{</a:t>
            </a:r>
            <a:r>
              <a:rPr lang="en-US" sz="2400" dirty="0" err="1"/>
              <a:t>dp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][j-1], </a:t>
            </a:r>
            <a:r>
              <a:rPr lang="en-US" sz="2400" dirty="0" err="1"/>
              <a:t>dp</a:t>
            </a:r>
            <a:r>
              <a:rPr lang="en-US" sz="2400" dirty="0"/>
              <a:t>[i-1][j]}    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719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126"/>
    </mc:Choice>
    <mc:Fallback xmlns="">
      <p:transition spd="slow" advTm="671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 最长递增子序列</a:t>
            </a:r>
            <a:r>
              <a:rPr lang="en-US" altLang="zh-CN" sz="3600" dirty="0">
                <a:solidFill>
                  <a:srgbClr val="FF0000"/>
                </a:solidFill>
                <a:latin typeface="+mn-ea"/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9496" y="1368748"/>
            <a:ext cx="8460940" cy="4968552"/>
          </a:xfrm>
        </p:spPr>
        <p:txBody>
          <a:bodyPr/>
          <a:lstStyle/>
          <a:p>
            <a:r>
              <a:rPr lang="zh-CN" altLang="en-US" sz="2400" dirty="0"/>
              <a:t>给定一个长度为</a:t>
            </a:r>
            <a:r>
              <a:rPr lang="en-US" altLang="zh-CN" sz="2400" dirty="0"/>
              <a:t>n</a:t>
            </a:r>
            <a:r>
              <a:rPr lang="zh-CN" altLang="en-US" sz="2400" dirty="0"/>
              <a:t>的数组，找出一个最长的单调递增子序列。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/>
              <a:t>例：一个长度为</a:t>
            </a:r>
            <a:r>
              <a:rPr lang="en-US" altLang="zh-CN" sz="2400" dirty="0"/>
              <a:t>7</a:t>
            </a:r>
            <a:r>
              <a:rPr lang="zh-CN" altLang="en-US" sz="2400" dirty="0"/>
              <a:t>的序列</a:t>
            </a:r>
            <a:r>
              <a:rPr lang="en-US" altLang="zh-CN" sz="2400" dirty="0"/>
              <a:t>A={5, 6, 7, 4, 2, 8, 3}</a:t>
            </a:r>
            <a:r>
              <a:rPr lang="zh-CN" altLang="en-US" sz="2400" dirty="0"/>
              <a:t>，它最长的单调递增子序列为</a:t>
            </a:r>
            <a:r>
              <a:rPr lang="en-US" altLang="zh-CN" sz="2400" dirty="0"/>
              <a:t>{5, 6, 7, 8}</a:t>
            </a:r>
            <a:r>
              <a:rPr lang="zh-CN" altLang="en-US" sz="2400" dirty="0"/>
              <a:t>，长度为</a:t>
            </a:r>
            <a:r>
              <a:rPr lang="en-US" altLang="zh-CN" sz="2400" dirty="0"/>
              <a:t>4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818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71"/>
    </mc:Choice>
    <mc:Fallback xmlns="">
      <p:transition spd="slow" advTm="251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marL="571500" lvl="1" indent="-57150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设计</a:t>
            </a:r>
            <a:endParaRPr lang="en-US" altLang="zh-C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1368748"/>
            <a:ext cx="7884876" cy="4968552"/>
          </a:xfrm>
        </p:spPr>
        <p:txBody>
          <a:bodyPr/>
          <a:lstStyle/>
          <a:p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：表示以第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个数为结尾的最长递增子序列的长度，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= max{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[j]} + 1,  0&lt; j &lt;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 A</a:t>
            </a:r>
            <a:r>
              <a:rPr lang="en-US" altLang="zh-CN" sz="2400" baseline="-25000" dirty="0"/>
              <a:t>j</a:t>
            </a:r>
            <a:r>
              <a:rPr lang="en-US" altLang="zh-CN" sz="2400" dirty="0"/>
              <a:t> &lt; A</a:t>
            </a:r>
            <a:r>
              <a:rPr lang="en-US" altLang="zh-CN" sz="2400" baseline="-25000" dirty="0"/>
              <a:t>i</a:t>
            </a:r>
          </a:p>
          <a:p>
            <a:endParaRPr lang="en-US" altLang="zh-CN" sz="2400" dirty="0"/>
          </a:p>
          <a:p>
            <a:r>
              <a:rPr lang="zh-CN" altLang="en-US" sz="2400" dirty="0"/>
              <a:t>答案是</a:t>
            </a:r>
            <a:r>
              <a:rPr lang="en-US" altLang="zh-CN" sz="2400" dirty="0"/>
              <a:t>max{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]}</a:t>
            </a:r>
            <a:r>
              <a:rPr lang="zh-CN" altLang="en-US" sz="2400" dirty="0"/>
              <a:t>。</a:t>
            </a:r>
          </a:p>
          <a:p>
            <a:endParaRPr lang="en-US" altLang="zh-CN" sz="2400" dirty="0"/>
          </a:p>
          <a:p>
            <a:r>
              <a:rPr lang="zh-CN" altLang="en-US" sz="2400" dirty="0"/>
              <a:t>复杂度：</a:t>
            </a:r>
            <a:r>
              <a:rPr lang="en-US" altLang="zh-CN" sz="2400" dirty="0"/>
              <a:t>j</a:t>
            </a:r>
            <a:r>
              <a:rPr lang="zh-CN" altLang="en-US" sz="2400" dirty="0"/>
              <a:t>在</a:t>
            </a:r>
            <a:r>
              <a:rPr lang="en-US" altLang="zh-CN" sz="2400" dirty="0"/>
              <a:t>0~ 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之间滑动，复杂度是</a:t>
            </a:r>
            <a:r>
              <a:rPr lang="en-US" altLang="zh-CN" sz="2400" dirty="0"/>
              <a:t>O(n)</a:t>
            </a:r>
            <a:r>
              <a:rPr lang="zh-CN" altLang="en-US" sz="2400" dirty="0"/>
              <a:t>；</a:t>
            </a:r>
            <a:r>
              <a:rPr lang="en-US" altLang="zh-CN" sz="2400" dirty="0" err="1"/>
              <a:t>i</a:t>
            </a:r>
            <a:r>
              <a:rPr lang="zh-CN" altLang="en-US" sz="2400" dirty="0"/>
              <a:t>的变动范围也是</a:t>
            </a:r>
            <a:r>
              <a:rPr lang="en-US" altLang="zh-CN" sz="2400" dirty="0"/>
              <a:t>O(n)</a:t>
            </a:r>
            <a:r>
              <a:rPr lang="zh-CN" altLang="en-US" sz="2400" dirty="0"/>
              <a:t>的；总复杂度</a:t>
            </a:r>
            <a:r>
              <a:rPr lang="en-US" altLang="zh-CN" sz="2400" dirty="0"/>
              <a:t>O(n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387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391"/>
    </mc:Choice>
    <mc:Fallback xmlns="">
      <p:transition spd="slow" advTm="703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 编辑距离 </a:t>
            </a:r>
            <a:r>
              <a:rPr lang="en-US" altLang="zh-CN" sz="3600" dirty="0">
                <a:solidFill>
                  <a:srgbClr val="FF0000"/>
                </a:solidFill>
                <a:latin typeface="+mn-ea"/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1368748"/>
            <a:ext cx="7884876" cy="4968552"/>
          </a:xfrm>
        </p:spPr>
        <p:txBody>
          <a:bodyPr/>
          <a:lstStyle/>
          <a:p>
            <a:r>
              <a:rPr lang="zh-CN" altLang="en-US" sz="2400" dirty="0"/>
              <a:t>给定两个单词</a:t>
            </a:r>
            <a:r>
              <a:rPr lang="en-US" altLang="zh-CN" sz="2400" dirty="0"/>
              <a:t>word1</a:t>
            </a:r>
            <a:r>
              <a:rPr lang="zh-CN" altLang="en-US" sz="2400" dirty="0"/>
              <a:t>和</a:t>
            </a:r>
            <a:r>
              <a:rPr lang="en-US" altLang="zh-CN" sz="2400" dirty="0"/>
              <a:t>word2</a:t>
            </a:r>
            <a:r>
              <a:rPr lang="zh-CN" altLang="en-US" sz="2400" dirty="0"/>
              <a:t>，计算出将</a:t>
            </a:r>
            <a:r>
              <a:rPr lang="en-US" altLang="zh-CN" sz="2400" dirty="0"/>
              <a:t>word1</a:t>
            </a:r>
            <a:r>
              <a:rPr lang="zh-CN" altLang="en-US" sz="2400" dirty="0"/>
              <a:t>转换为</a:t>
            </a:r>
            <a:r>
              <a:rPr lang="en-US" altLang="zh-CN" sz="2400" dirty="0"/>
              <a:t>word2</a:t>
            </a:r>
            <a:r>
              <a:rPr lang="zh-CN" altLang="en-US" sz="2400" dirty="0"/>
              <a:t>所需的最小操作数。一个单词允许进行以下</a:t>
            </a:r>
            <a:r>
              <a:rPr lang="en-US" altLang="zh-CN" sz="2400" dirty="0"/>
              <a:t>3</a:t>
            </a:r>
            <a:r>
              <a:rPr lang="zh-CN" altLang="en-US" sz="2400" dirty="0"/>
              <a:t>种操作：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）插入一个字符；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）删除一个字符；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）替换一个字符。</a:t>
            </a:r>
          </a:p>
        </p:txBody>
      </p:sp>
      <p:pic>
        <p:nvPicPr>
          <p:cNvPr id="7170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4077073"/>
            <a:ext cx="2786658" cy="207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4575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364"/>
    </mc:Choice>
    <mc:Fallback xmlns="">
      <p:transition spd="slow" advTm="283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marL="571500" lvl="1" indent="-57150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设计</a:t>
            </a:r>
            <a:endParaRPr lang="en-US" altLang="zh-C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1368748"/>
            <a:ext cx="7884876" cy="4968552"/>
          </a:xfrm>
        </p:spPr>
        <p:txBody>
          <a:bodyPr/>
          <a:lstStyle/>
          <a:p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</a:t>
            </a:r>
            <a:r>
              <a:rPr lang="zh-CN" altLang="en-US" sz="2400" dirty="0"/>
              <a:t>：表示从 </a:t>
            </a:r>
            <a:r>
              <a:rPr lang="en-US" altLang="zh-CN" sz="2400" dirty="0"/>
              <a:t>word1 </a:t>
            </a:r>
            <a:r>
              <a:rPr lang="zh-CN" altLang="en-US" sz="2400" dirty="0"/>
              <a:t>的前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个字符转换到 </a:t>
            </a:r>
            <a:r>
              <a:rPr lang="en-US" altLang="zh-CN" sz="2400" dirty="0"/>
              <a:t>word2 </a:t>
            </a:r>
            <a:r>
              <a:rPr lang="zh-CN" altLang="en-US" sz="2400" dirty="0"/>
              <a:t>的前</a:t>
            </a:r>
            <a:r>
              <a:rPr lang="en-US" altLang="zh-CN" sz="2400" dirty="0"/>
              <a:t>j</a:t>
            </a:r>
            <a:r>
              <a:rPr lang="zh-CN" altLang="en-US" sz="2400" dirty="0"/>
              <a:t>个字符所需要的操作步骤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dp</a:t>
            </a:r>
            <a:r>
              <a:rPr lang="en-US" altLang="zh-CN" sz="2400" dirty="0"/>
              <a:t>[m][n]</a:t>
            </a:r>
            <a:r>
              <a:rPr lang="zh-CN" altLang="en-US" sz="2400" dirty="0"/>
              <a:t>是答案。</a:t>
            </a:r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402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08"/>
    </mc:Choice>
    <mc:Fallback xmlns="">
      <p:transition spd="slow" advTm="278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marL="571500" lvl="1" indent="-57150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转移方程</a:t>
            </a:r>
            <a:endParaRPr lang="en-US" altLang="zh-C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1178206"/>
            <a:ext cx="7884876" cy="496855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(1)</a:t>
            </a:r>
            <a:r>
              <a:rPr lang="zh-CN" altLang="en-US" sz="2400" dirty="0"/>
              <a:t>若</a:t>
            </a:r>
            <a:r>
              <a:rPr lang="en-US" sz="2400" dirty="0"/>
              <a:t>word1[</a:t>
            </a:r>
            <a:r>
              <a:rPr lang="en-US" sz="2400" dirty="0" err="1"/>
              <a:t>i</a:t>
            </a:r>
            <a:r>
              <a:rPr lang="en-US" sz="2400" dirty="0"/>
              <a:t>] = word2[j]，</a:t>
            </a:r>
            <a:r>
              <a:rPr lang="zh-CN" altLang="en-US" sz="2400" dirty="0"/>
              <a:t>则</a:t>
            </a:r>
            <a:r>
              <a:rPr lang="en-US" sz="2400" dirty="0" err="1"/>
              <a:t>dp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][j] = </a:t>
            </a:r>
            <a:r>
              <a:rPr lang="en-US" sz="2400" dirty="0" err="1"/>
              <a:t>dp</a:t>
            </a:r>
            <a:r>
              <a:rPr lang="en-US" sz="2400" dirty="0"/>
              <a:t>[i-1][j-1]。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例如图中</a:t>
            </a:r>
            <a:r>
              <a:rPr lang="en-US" sz="2400" dirty="0" err="1"/>
              <a:t>dp</a:t>
            </a:r>
            <a:r>
              <a:rPr lang="en-US" sz="2400" dirty="0"/>
              <a:t>[2][1]</a:t>
            </a:r>
            <a:r>
              <a:rPr lang="zh-CN" altLang="en-US" sz="2400" dirty="0"/>
              <a:t>处的箭头。</a:t>
            </a:r>
          </a:p>
        </p:txBody>
      </p:sp>
      <p:pic>
        <p:nvPicPr>
          <p:cNvPr id="4" name="Picture 2" descr="C:\Users\hp\AppData\Local\Temp\ksohtml22448\wps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2636912"/>
            <a:ext cx="2808312" cy="254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5064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420"/>
    </mc:Choice>
    <mc:Fallback xmlns="">
      <p:transition spd="slow" advTm="434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3600" dirty="0">
                <a:solidFill>
                  <a:srgbClr val="FF0000"/>
                </a:solidFill>
                <a:latin typeface="+mn-ea"/>
              </a:rPr>
              <a:t>0/1</a:t>
            </a:r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背包</a:t>
            </a:r>
            <a:endParaRPr lang="en-US" altLang="zh-CN" sz="3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1368748"/>
            <a:ext cx="7884876" cy="4968552"/>
          </a:xfrm>
        </p:spPr>
        <p:txBody>
          <a:bodyPr/>
          <a:lstStyle/>
          <a:p>
            <a:r>
              <a:rPr lang="zh-CN" altLang="en-US" sz="2400" dirty="0"/>
              <a:t>给定</a:t>
            </a:r>
            <a:r>
              <a:rPr lang="en-US" altLang="zh-CN" sz="2400" dirty="0"/>
              <a:t>n</a:t>
            </a:r>
            <a:r>
              <a:rPr lang="zh-CN" altLang="en-US" sz="2400" dirty="0"/>
              <a:t>种物品和一个背包，第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个物品的重量是</a:t>
            </a:r>
            <a:r>
              <a:rPr lang="en-US" altLang="zh-CN" sz="2400" dirty="0" err="1"/>
              <a:t>w</a:t>
            </a:r>
            <a:r>
              <a:rPr lang="en-US" altLang="zh-CN" sz="2400" baseline="-25000" dirty="0" err="1"/>
              <a:t>i</a:t>
            </a:r>
            <a:r>
              <a:rPr lang="zh-CN" altLang="en-US" sz="2400" dirty="0"/>
              <a:t>，价值为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，背包的总容量为</a:t>
            </a:r>
            <a:r>
              <a:rPr lang="en-US" altLang="zh-CN" sz="2400" dirty="0"/>
              <a:t>C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把物品装入背包时，第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种物品只有两种选择：装入背包或不装入背包，称为</a:t>
            </a:r>
            <a:r>
              <a:rPr lang="en-US" altLang="zh-CN" sz="2400" dirty="0"/>
              <a:t>0/1</a:t>
            </a:r>
            <a:r>
              <a:rPr lang="zh-CN" altLang="en-US" sz="2400" dirty="0"/>
              <a:t>背包。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如何选择装入背包的物品，使得装入背包中的物品的总价值最大</a:t>
            </a:r>
            <a:r>
              <a:rPr lang="en-US" altLang="zh-CN" sz="2400" dirty="0"/>
              <a:t>?</a:t>
            </a:r>
          </a:p>
        </p:txBody>
      </p:sp>
      <p:pic>
        <p:nvPicPr>
          <p:cNvPr id="5122" name="Picture 2" descr="Image result for 背包 卡通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5" y="4550575"/>
            <a:ext cx="2202947" cy="195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6212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03"/>
    </mc:Choice>
    <mc:Fallback xmlns="">
      <p:transition spd="slow" advTm="607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marL="571500" lvl="1" indent="-57150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转移方程</a:t>
            </a:r>
            <a:endParaRPr lang="en-US" altLang="zh-C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1178206"/>
            <a:ext cx="8424936" cy="496855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(2)</a:t>
            </a:r>
            <a:r>
              <a:rPr lang="zh-CN" altLang="en-US" sz="2400" dirty="0"/>
              <a:t>其他：</a:t>
            </a:r>
            <a:r>
              <a:rPr lang="en-US" sz="2400" dirty="0" err="1"/>
              <a:t>dp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][j] = min{</a:t>
            </a:r>
            <a:r>
              <a:rPr lang="en-US" sz="2400" dirty="0" err="1"/>
              <a:t>dp</a:t>
            </a:r>
            <a:r>
              <a:rPr lang="en-US" sz="2400" dirty="0"/>
              <a:t>[i-1][j-1], </a:t>
            </a:r>
            <a:r>
              <a:rPr lang="en-US" sz="2400" dirty="0" err="1"/>
              <a:t>dp</a:t>
            </a:r>
            <a:r>
              <a:rPr lang="en-US" sz="2400" dirty="0"/>
              <a:t>[i-1][j], </a:t>
            </a:r>
            <a:r>
              <a:rPr lang="en-US" sz="2400" dirty="0" err="1"/>
              <a:t>dp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][j-1]} + 1。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例：图中</a:t>
            </a:r>
            <a:r>
              <a:rPr lang="en-US" sz="2400" dirty="0" err="1"/>
              <a:t>dp</a:t>
            </a:r>
            <a:r>
              <a:rPr lang="en-US" sz="2400" dirty="0"/>
              <a:t>[4][2]</a:t>
            </a:r>
            <a:r>
              <a:rPr lang="zh-CN" altLang="en-US" sz="2400" dirty="0"/>
              <a:t>处的箭头。</a:t>
            </a:r>
            <a:r>
              <a:rPr lang="en-US" sz="2000" dirty="0" err="1"/>
              <a:t>dp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][j]</a:t>
            </a:r>
            <a:r>
              <a:rPr lang="zh-CN" altLang="en-US" sz="2000" dirty="0"/>
              <a:t>是它左、左上、上的三个值中的最小值加</a:t>
            </a:r>
            <a:r>
              <a:rPr lang="en-US" altLang="zh-CN" sz="2000" dirty="0"/>
              <a:t>1</a:t>
            </a:r>
            <a:r>
              <a:rPr lang="zh-CN" altLang="en-US" sz="2000" dirty="0"/>
              <a:t>，分别对应以下操作：</a:t>
            </a:r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en-US" sz="2000" dirty="0" err="1"/>
              <a:t>dp</a:t>
            </a:r>
            <a:r>
              <a:rPr lang="en-US" sz="2000" dirty="0"/>
              <a:t>[i-1][j]+1，</a:t>
            </a:r>
            <a:r>
              <a:rPr lang="zh-CN" altLang="en-US" sz="2000" dirty="0"/>
              <a:t>删除，将</a:t>
            </a:r>
            <a:r>
              <a:rPr lang="en-US" sz="2000" dirty="0"/>
              <a:t>word1</a:t>
            </a:r>
            <a:r>
              <a:rPr lang="zh-CN" altLang="en-US" sz="2000" dirty="0"/>
              <a:t>的最后字符删除；</a:t>
            </a:r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en-US" sz="2000" dirty="0" err="1"/>
              <a:t>dp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][j-1]+1，</a:t>
            </a:r>
            <a:r>
              <a:rPr lang="zh-CN" altLang="en-US" sz="2000" dirty="0"/>
              <a:t>插入，在</a:t>
            </a:r>
            <a:r>
              <a:rPr lang="en-US" sz="2000" dirty="0"/>
              <a:t>word2</a:t>
            </a:r>
            <a:r>
              <a:rPr lang="zh-CN" altLang="en-US" sz="2000" dirty="0"/>
              <a:t>的最后插入</a:t>
            </a:r>
            <a:r>
              <a:rPr lang="en-US" sz="2000" dirty="0"/>
              <a:t>word1</a:t>
            </a:r>
            <a:r>
              <a:rPr lang="zh-CN" altLang="en-US" sz="2000" dirty="0"/>
              <a:t>的最后字符；</a:t>
            </a:r>
          </a:p>
          <a:p>
            <a:pPr marL="0" indent="0"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）</a:t>
            </a:r>
            <a:r>
              <a:rPr lang="en-US" sz="2000" dirty="0" err="1"/>
              <a:t>dp</a:t>
            </a:r>
            <a:r>
              <a:rPr lang="en-US" sz="2000" dirty="0"/>
              <a:t>[i-1][j-1]+1，</a:t>
            </a:r>
            <a:r>
              <a:rPr lang="zh-CN" altLang="en-US" sz="2000" dirty="0"/>
              <a:t>替换，将</a:t>
            </a:r>
            <a:r>
              <a:rPr lang="en-US" sz="2000" dirty="0"/>
              <a:t>word2</a:t>
            </a:r>
            <a:r>
              <a:rPr lang="zh-CN" altLang="en-US" sz="2000" dirty="0"/>
              <a:t>的最后一个字符替换为</a:t>
            </a:r>
            <a:r>
              <a:rPr lang="en-US" sz="2000" dirty="0"/>
              <a:t>word1</a:t>
            </a:r>
            <a:r>
              <a:rPr lang="zh-CN" altLang="en-US" sz="2000" dirty="0"/>
              <a:t>的最后一个字符。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hp\AppData\Local\Temp\ksohtml22448\wps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24" y="4077072"/>
            <a:ext cx="2808312" cy="254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2354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123"/>
    </mc:Choice>
    <mc:Fallback xmlns="">
      <p:transition spd="slow" advTm="801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 最小划分 </a:t>
            </a:r>
            <a:r>
              <a:rPr lang="en-US" altLang="zh-CN" sz="3600" dirty="0">
                <a:solidFill>
                  <a:srgbClr val="FF0000"/>
                </a:solidFill>
                <a:latin typeface="+mn-ea"/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1368748"/>
            <a:ext cx="7884876" cy="4968552"/>
          </a:xfrm>
        </p:spPr>
        <p:txBody>
          <a:bodyPr/>
          <a:lstStyle/>
          <a:p>
            <a:r>
              <a:rPr lang="zh-CN" altLang="en-US" sz="2400" dirty="0"/>
              <a:t>给出一个正整数数组，把它分成</a:t>
            </a:r>
            <a:r>
              <a:rPr lang="en-US" altLang="zh-CN" sz="2400" dirty="0"/>
              <a:t>S1</a:t>
            </a:r>
            <a:r>
              <a:rPr lang="zh-CN" altLang="en-US" sz="2400" dirty="0"/>
              <a:t>、</a:t>
            </a:r>
            <a:r>
              <a:rPr lang="en-US" altLang="zh-CN" sz="2400" dirty="0"/>
              <a:t>S2</a:t>
            </a:r>
            <a:r>
              <a:rPr lang="zh-CN" altLang="en-US" sz="2400" dirty="0"/>
              <a:t>两部分，使</a:t>
            </a:r>
            <a:r>
              <a:rPr lang="en-US" altLang="zh-CN" sz="2400" dirty="0"/>
              <a:t>S1</a:t>
            </a:r>
            <a:r>
              <a:rPr lang="zh-CN" altLang="en-US" sz="2400" dirty="0"/>
              <a:t>的数字和与</a:t>
            </a:r>
            <a:r>
              <a:rPr lang="en-US" altLang="zh-CN" sz="2400" dirty="0"/>
              <a:t>S2</a:t>
            </a:r>
            <a:r>
              <a:rPr lang="zh-CN" altLang="en-US" sz="2400" dirty="0"/>
              <a:t>的数字和的差的绝对值最小。最小划分的特例是</a:t>
            </a:r>
            <a:r>
              <a:rPr lang="en-US" altLang="zh-CN" sz="2400" dirty="0"/>
              <a:t>S1</a:t>
            </a:r>
            <a:r>
              <a:rPr lang="zh-CN" altLang="en-US" sz="2400" dirty="0"/>
              <a:t>和</a:t>
            </a:r>
            <a:r>
              <a:rPr lang="en-US" altLang="zh-CN" sz="2400" dirty="0"/>
              <a:t>S2</a:t>
            </a:r>
            <a:r>
              <a:rPr lang="zh-CN" altLang="en-US" sz="2400" dirty="0"/>
              <a:t>的数字和相等，即差为</a:t>
            </a:r>
            <a:r>
              <a:rPr lang="en-US" altLang="zh-CN" sz="2400" dirty="0"/>
              <a:t>0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/>
              <a:t>例：数组</a:t>
            </a:r>
            <a:r>
              <a:rPr lang="en-US" altLang="zh-CN" sz="2400" dirty="0"/>
              <a:t>[1, 6, 11, 5]</a:t>
            </a:r>
            <a:r>
              <a:rPr lang="zh-CN" altLang="en-US" sz="2400" dirty="0"/>
              <a:t>，最小划分是</a:t>
            </a:r>
            <a:r>
              <a:rPr lang="en-US" altLang="zh-CN" sz="2400" dirty="0"/>
              <a:t>S1 = [1, 5, 6]</a:t>
            </a:r>
            <a:r>
              <a:rPr lang="zh-CN" altLang="en-US" sz="2400" dirty="0"/>
              <a:t>，</a:t>
            </a:r>
            <a:r>
              <a:rPr lang="en-US" altLang="zh-CN" sz="2400" dirty="0"/>
              <a:t>S2 = [11]</a:t>
            </a:r>
            <a:r>
              <a:rPr lang="zh-CN" altLang="en-US" sz="2400" dirty="0"/>
              <a:t>；</a:t>
            </a:r>
            <a:r>
              <a:rPr lang="en-US" altLang="zh-CN" sz="2400" dirty="0"/>
              <a:t>S1</a:t>
            </a:r>
            <a:r>
              <a:rPr lang="zh-CN" altLang="en-US" sz="2400" dirty="0"/>
              <a:t>的数字和减去</a:t>
            </a:r>
            <a:r>
              <a:rPr lang="en-US" altLang="zh-CN" sz="2400" dirty="0"/>
              <a:t>S2</a:t>
            </a:r>
            <a:r>
              <a:rPr lang="zh-CN" altLang="en-US" sz="2400" dirty="0"/>
              <a:t>的数字和，绝对值是</a:t>
            </a:r>
            <a:r>
              <a:rPr lang="en-US" altLang="zh-CN" sz="2400" dirty="0"/>
              <a:t>|11 - 12| = 1</a:t>
            </a:r>
            <a:r>
              <a:rPr lang="zh-CN" altLang="en-US" sz="2400" dirty="0"/>
              <a:t>。	</a:t>
            </a:r>
          </a:p>
          <a:p>
            <a:endParaRPr lang="en-US" altLang="zh-CN" sz="2400" dirty="0"/>
          </a:p>
          <a:p>
            <a:r>
              <a:rPr lang="zh-CN" altLang="en-US" sz="2400" dirty="0"/>
              <a:t>最小划分问题可以转化为</a:t>
            </a:r>
            <a:r>
              <a:rPr lang="en-US" altLang="zh-CN" sz="2400" dirty="0"/>
              <a:t>0/1</a:t>
            </a:r>
            <a:r>
              <a:rPr lang="zh-CN" altLang="en-US" sz="2400" dirty="0"/>
              <a:t>背包问题。求出数组的和</a:t>
            </a:r>
            <a:r>
              <a:rPr lang="en-US" altLang="zh-CN" sz="2400" dirty="0"/>
              <a:t>sum</a:t>
            </a:r>
            <a:r>
              <a:rPr lang="zh-CN" altLang="en-US" sz="2400" dirty="0"/>
              <a:t>，把问题转化成：背包的容量为</a:t>
            </a:r>
            <a:r>
              <a:rPr lang="en-US" altLang="zh-CN" sz="2400" dirty="0"/>
              <a:t>sum/2</a:t>
            </a:r>
            <a:r>
              <a:rPr lang="zh-CN" altLang="en-US" sz="2400" dirty="0"/>
              <a:t>，把数组的每个数字看成物品的体积，求出背包最多可以放</a:t>
            </a:r>
            <a:r>
              <a:rPr lang="en-US" altLang="zh-CN" sz="2400" dirty="0"/>
              <a:t>res</a:t>
            </a:r>
            <a:r>
              <a:rPr lang="zh-CN" altLang="en-US" sz="2400" dirty="0"/>
              <a:t>体积的物品，返回结果</a:t>
            </a:r>
            <a:r>
              <a:rPr lang="en-US" altLang="zh-CN" sz="2400" dirty="0"/>
              <a:t>|res-(sum-res)|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104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950"/>
    </mc:Choice>
    <mc:Fallback xmlns="">
      <p:transition spd="slow" advTm="769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 行走问题</a:t>
            </a:r>
            <a:r>
              <a:rPr lang="en-US" altLang="zh-CN" sz="3600" dirty="0">
                <a:solidFill>
                  <a:srgbClr val="FF0000"/>
                </a:solidFill>
                <a:latin typeface="+mn-ea"/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1368748"/>
            <a:ext cx="7884876" cy="4968552"/>
          </a:xfrm>
        </p:spPr>
        <p:txBody>
          <a:bodyPr/>
          <a:lstStyle/>
          <a:p>
            <a:r>
              <a:rPr lang="zh-CN" altLang="en-US" sz="2400" dirty="0"/>
              <a:t>问题描述：给定一个整数</a:t>
            </a:r>
            <a:r>
              <a:rPr lang="en-US" altLang="zh-CN" sz="2400" dirty="0"/>
              <a:t>n</a:t>
            </a:r>
            <a:r>
              <a:rPr lang="zh-CN" altLang="en-US" sz="2400" dirty="0"/>
              <a:t>表示距离，一个人每次能走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3</a:t>
            </a:r>
            <a:r>
              <a:rPr lang="zh-CN" altLang="en-US" sz="2400" dirty="0"/>
              <a:t>步，问走到</a:t>
            </a:r>
            <a:r>
              <a:rPr lang="en-US" altLang="zh-CN" sz="2400" dirty="0"/>
              <a:t>n</a:t>
            </a:r>
            <a:r>
              <a:rPr lang="zh-CN" altLang="en-US" sz="2400" dirty="0"/>
              <a:t>步，有多少种走法。例如</a:t>
            </a:r>
            <a:r>
              <a:rPr lang="en-US" altLang="zh-CN" sz="2400" dirty="0"/>
              <a:t>n = 3</a:t>
            </a:r>
            <a:r>
              <a:rPr lang="zh-CN" altLang="en-US" sz="2400" dirty="0"/>
              <a:t>，有</a:t>
            </a:r>
            <a:r>
              <a:rPr lang="en-US" altLang="zh-CN" sz="2400" dirty="0"/>
              <a:t>4</a:t>
            </a:r>
            <a:r>
              <a:rPr lang="zh-CN" altLang="en-US" sz="2400" dirty="0"/>
              <a:t>种走法：</a:t>
            </a:r>
            <a:r>
              <a:rPr lang="en-US" altLang="zh-CN" sz="2400" dirty="0"/>
              <a:t>{1, 1, 1}</a:t>
            </a:r>
            <a:r>
              <a:rPr lang="zh-CN" altLang="en-US" sz="2400" dirty="0"/>
              <a:t>、</a:t>
            </a:r>
            <a:r>
              <a:rPr lang="en-US" altLang="zh-CN" sz="2400" dirty="0"/>
              <a:t>{1, 2}</a:t>
            </a:r>
            <a:r>
              <a:rPr lang="zh-CN" altLang="en-US" sz="2400" dirty="0"/>
              <a:t>、</a:t>
            </a:r>
            <a:r>
              <a:rPr lang="en-US" altLang="zh-CN" sz="2400" dirty="0"/>
              <a:t>{2, 1}</a:t>
            </a:r>
            <a:r>
              <a:rPr lang="zh-CN" altLang="en-US" sz="2400" dirty="0"/>
              <a:t>、</a:t>
            </a:r>
            <a:r>
              <a:rPr lang="en-US" altLang="zh-CN" sz="2400" dirty="0"/>
              <a:t>{3}</a:t>
            </a:r>
            <a:r>
              <a:rPr lang="zh-CN" altLang="en-US" sz="2400" dirty="0"/>
              <a:t>。</a:t>
            </a:r>
          </a:p>
          <a:p>
            <a:endParaRPr lang="en-US" altLang="zh-CN" sz="2400" dirty="0"/>
          </a:p>
          <a:p>
            <a:r>
              <a:rPr lang="zh-CN" altLang="en-US" sz="2400" dirty="0"/>
              <a:t>题解：和爬楼梯问题差不多。爬楼梯问题是每次能走</a:t>
            </a:r>
            <a:r>
              <a:rPr lang="en-US" altLang="zh-CN" sz="2400" dirty="0"/>
              <a:t>1</a:t>
            </a:r>
            <a:r>
              <a:rPr lang="zh-CN" altLang="en-US" sz="2400" dirty="0"/>
              <a:t>级或</a:t>
            </a:r>
            <a:r>
              <a:rPr lang="en-US" altLang="zh-CN" sz="2400" dirty="0"/>
              <a:t>2</a:t>
            </a:r>
            <a:r>
              <a:rPr lang="zh-CN" altLang="en-US" sz="2400" dirty="0"/>
              <a:t>级，问走到第</a:t>
            </a:r>
            <a:r>
              <a:rPr lang="en-US" altLang="zh-CN" sz="2400" dirty="0"/>
              <a:t>n</a:t>
            </a:r>
            <a:r>
              <a:rPr lang="zh-CN" altLang="en-US" sz="2400" dirty="0"/>
              <a:t>级有多少种走法。爬楼梯的解实际上是一个斐波那契数列。</a:t>
            </a:r>
          </a:p>
          <a:p>
            <a:r>
              <a:rPr lang="zh-CN" altLang="en-US" sz="2400" dirty="0"/>
              <a:t>定义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为走到第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步的走法数量，有：</a:t>
            </a:r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[0] = 1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[1] = 1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[2] = 2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&gt; 2</a:t>
            </a:r>
            <a:r>
              <a:rPr lang="zh-CN" altLang="en-US" sz="2400" dirty="0"/>
              <a:t>时：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= 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[i-1] + 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[i-2] + 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[i-3]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930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828"/>
    </mc:Choice>
    <mc:Fallback xmlns="">
      <p:transition spd="slow" advTm="808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 矩阵最长递增路径 </a:t>
            </a:r>
            <a:r>
              <a:rPr lang="en-US" altLang="zh-CN" sz="3600" dirty="0">
                <a:solidFill>
                  <a:srgbClr val="FF0000"/>
                </a:solidFill>
                <a:latin typeface="+mn-ea"/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1368748"/>
            <a:ext cx="7884876" cy="4968552"/>
          </a:xfrm>
        </p:spPr>
        <p:txBody>
          <a:bodyPr/>
          <a:lstStyle/>
          <a:p>
            <a:r>
              <a:rPr lang="zh-CN" altLang="en-US" sz="2400" dirty="0"/>
              <a:t>问题描述：给定一个矩阵，找一条最长路径，要求路径上的数字递增。矩阵的每个点，可以往上、下、左、右四个方向移动，不能沿对角线方向移动。</a:t>
            </a:r>
          </a:p>
          <a:p>
            <a:r>
              <a:rPr lang="zh-CN" altLang="en-US" sz="2400" dirty="0"/>
              <a:t>例如矩阵：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它的一个最长递增路径是</a:t>
            </a:r>
            <a:r>
              <a:rPr lang="en-US" altLang="zh-CN" sz="2400" dirty="0"/>
              <a:t>[1, 3, 7, 9]</a:t>
            </a:r>
            <a:r>
              <a:rPr lang="zh-CN" altLang="en-US" sz="2400" dirty="0"/>
              <a:t>，长度是</a:t>
            </a:r>
            <a:r>
              <a:rPr lang="en-US" altLang="zh-CN" sz="2400" dirty="0"/>
              <a:t>4</a:t>
            </a:r>
            <a:r>
              <a:rPr lang="zh-CN" altLang="en-US" sz="2400" dirty="0"/>
              <a:t>。</a:t>
            </a:r>
          </a:p>
          <a:p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848" y="2852937"/>
            <a:ext cx="1960850" cy="13790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831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212"/>
    </mc:Choice>
    <mc:Fallback xmlns="">
      <p:transition spd="slow" advTm="662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marL="571500" lvl="1" indent="-57150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题解</a:t>
            </a:r>
            <a:endParaRPr lang="en-US" altLang="zh-C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1368748"/>
            <a:ext cx="7884876" cy="496855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）暴力</a:t>
            </a:r>
            <a:r>
              <a:rPr lang="en-US" altLang="zh-CN" sz="2400" dirty="0"/>
              <a:t>DFS</a:t>
            </a:r>
            <a:r>
              <a:rPr lang="zh-CN" altLang="en-US" sz="2400" dirty="0"/>
              <a:t>。设矩阵有</a:t>
            </a:r>
            <a:r>
              <a:rPr lang="en-US" altLang="zh-CN" sz="2400" dirty="0" err="1"/>
              <a:t>m×n</a:t>
            </a:r>
            <a:r>
              <a:rPr lang="zh-CN" altLang="en-US" sz="2400" dirty="0"/>
              <a:t>个点，以每个点为起点做</a:t>
            </a:r>
            <a:r>
              <a:rPr lang="en-US" altLang="zh-CN" sz="2400" dirty="0"/>
              <a:t>DFS</a:t>
            </a:r>
            <a:r>
              <a:rPr lang="zh-CN" altLang="en-US" sz="2400" dirty="0"/>
              <a:t>搜索递增路径，在所有递增路径中找出最长的路径。每个</a:t>
            </a:r>
            <a:r>
              <a:rPr lang="en-US" altLang="zh-CN" sz="2400" dirty="0"/>
              <a:t>DFS</a:t>
            </a:r>
            <a:r>
              <a:rPr lang="zh-CN" altLang="en-US" sz="2400" dirty="0"/>
              <a:t>都是指数时间复杂度的，复杂度非常高。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）记忆化搜索。在暴力</a:t>
            </a:r>
            <a:r>
              <a:rPr lang="en-US" altLang="zh-CN" sz="2400" dirty="0"/>
              <a:t>DFS</a:t>
            </a:r>
            <a:r>
              <a:rPr lang="zh-CN" altLang="en-US" sz="2400" dirty="0"/>
              <a:t>的基础上，用记忆化进行优化。把每个点用</a:t>
            </a:r>
            <a:r>
              <a:rPr lang="en-US" altLang="zh-CN" sz="2400" dirty="0"/>
              <a:t>DFS</a:t>
            </a:r>
            <a:r>
              <a:rPr lang="zh-CN" altLang="en-US" sz="2400" dirty="0"/>
              <a:t>得到的最长递增路径记下来，后面再搜到这个点时，直接返回结果。由于每个点只计算一次，每个边也只计算一次，虽然做了</a:t>
            </a:r>
            <a:r>
              <a:rPr lang="en-US" altLang="zh-CN" sz="2400" dirty="0" err="1"/>
              <a:t>m×n</a:t>
            </a:r>
            <a:r>
              <a:rPr lang="zh-CN" altLang="en-US" sz="2400" dirty="0"/>
              <a:t>次</a:t>
            </a:r>
            <a:r>
              <a:rPr lang="en-US" altLang="zh-CN" sz="2400" dirty="0"/>
              <a:t>DFS</a:t>
            </a:r>
            <a:r>
              <a:rPr lang="zh-CN" altLang="en-US" sz="2400" dirty="0"/>
              <a:t>搜索，但是总复杂度仍然是</a:t>
            </a:r>
            <a:r>
              <a:rPr lang="en-US" altLang="zh-CN" sz="2400" dirty="0"/>
              <a:t>O(V+E)= O(</a:t>
            </a:r>
            <a:r>
              <a:rPr lang="en-US" altLang="zh-CN" sz="2400" dirty="0" err="1"/>
              <a:t>mn</a:t>
            </a:r>
            <a:r>
              <a:rPr lang="en-US" altLang="zh-CN" sz="2400" dirty="0"/>
              <a:t>)</a:t>
            </a:r>
            <a:r>
              <a:rPr lang="zh-CN" altLang="en-US" sz="2400" dirty="0"/>
              <a:t>的，其中</a:t>
            </a:r>
            <a:r>
              <a:rPr lang="en-US" altLang="zh-CN" sz="2400" dirty="0"/>
              <a:t>V</a:t>
            </a:r>
            <a:r>
              <a:rPr lang="zh-CN" altLang="en-US" sz="2400" dirty="0"/>
              <a:t>是点数，</a:t>
            </a:r>
            <a:r>
              <a:rPr lang="en-US" altLang="zh-CN" sz="2400" dirty="0"/>
              <a:t>E</a:t>
            </a:r>
            <a:r>
              <a:rPr lang="zh-CN" altLang="en-US" sz="2400" dirty="0"/>
              <a:t>是边数。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943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76"/>
    </mc:Choice>
    <mc:Fallback xmlns="">
      <p:transition spd="slow" advTm="606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 子集和问题</a:t>
            </a:r>
            <a:r>
              <a:rPr lang="en-US" altLang="zh-CN" sz="3600" dirty="0">
                <a:solidFill>
                  <a:srgbClr val="FF0000"/>
                </a:solidFill>
                <a:latin typeface="+mn-ea"/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1368748"/>
            <a:ext cx="7884876" cy="4968552"/>
          </a:xfrm>
        </p:spPr>
        <p:txBody>
          <a:bodyPr/>
          <a:lstStyle/>
          <a:p>
            <a:r>
              <a:rPr lang="zh-CN" altLang="en-US" sz="2400" dirty="0"/>
              <a:t>问题描述：给定一个非负整数的集合</a:t>
            </a:r>
            <a:r>
              <a:rPr lang="en-US" altLang="zh-CN" sz="2400" dirty="0"/>
              <a:t>S</a:t>
            </a:r>
            <a:r>
              <a:rPr lang="zh-CN" altLang="en-US" sz="2400" dirty="0"/>
              <a:t>，一个值</a:t>
            </a:r>
            <a:r>
              <a:rPr lang="en-US" altLang="zh-CN" sz="2400" dirty="0"/>
              <a:t>M</a:t>
            </a:r>
            <a:r>
              <a:rPr lang="zh-CN" altLang="en-US" sz="2400" dirty="0"/>
              <a:t>，问</a:t>
            </a:r>
            <a:r>
              <a:rPr lang="en-US" altLang="zh-CN" sz="2400" dirty="0"/>
              <a:t>S</a:t>
            </a:r>
            <a:r>
              <a:rPr lang="zh-CN" altLang="en-US" sz="2400" dirty="0"/>
              <a:t>中是否有一个子集，子集和等于</a:t>
            </a:r>
            <a:r>
              <a:rPr lang="en-US" altLang="zh-CN" sz="2400" dirty="0"/>
              <a:t>M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/>
              <a:t>例：</a:t>
            </a:r>
            <a:r>
              <a:rPr lang="en-US" altLang="zh-CN" sz="2400" dirty="0"/>
              <a:t>S[] = {6, 2, 9, 8, 3, 7}</a:t>
            </a:r>
            <a:r>
              <a:rPr lang="zh-CN" altLang="en-US" sz="2400" dirty="0"/>
              <a:t>，</a:t>
            </a:r>
            <a:r>
              <a:rPr lang="en-US" altLang="zh-CN" sz="2400" dirty="0"/>
              <a:t>M = 5</a:t>
            </a:r>
            <a:r>
              <a:rPr lang="zh-CN" altLang="en-US" sz="2400" dirty="0"/>
              <a:t>，存在一个子集</a:t>
            </a:r>
            <a:r>
              <a:rPr lang="en-US" altLang="zh-CN" sz="2400" dirty="0"/>
              <a:t>{2, 3}</a:t>
            </a:r>
            <a:r>
              <a:rPr lang="zh-CN" altLang="en-US" sz="2400" dirty="0"/>
              <a:t>，子集和等于</a:t>
            </a:r>
            <a:r>
              <a:rPr lang="en-US" altLang="zh-CN" sz="2400" dirty="0"/>
              <a:t>5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500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42"/>
    </mc:Choice>
    <mc:Fallback xmlns="">
      <p:transition spd="slow" advTm="328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marL="571500" lvl="1" indent="-57150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设计</a:t>
            </a:r>
            <a:endParaRPr lang="en-US" altLang="zh-C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1178206"/>
            <a:ext cx="7884876" cy="4968552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</a:t>
            </a:r>
            <a:r>
              <a:rPr lang="zh-CN" altLang="en-US" sz="2400" dirty="0"/>
              <a:t>：等于</a:t>
            </a:r>
            <a:r>
              <a:rPr lang="en-US" altLang="zh-CN" sz="2400" dirty="0"/>
              <a:t>1</a:t>
            </a:r>
            <a:r>
              <a:rPr lang="zh-CN" altLang="en-US" sz="2400" dirty="0"/>
              <a:t>时，表示</a:t>
            </a:r>
            <a:r>
              <a:rPr lang="en-US" altLang="zh-CN" sz="2400" dirty="0"/>
              <a:t>S</a:t>
            </a:r>
            <a:r>
              <a:rPr lang="zh-CN" altLang="en-US" sz="2400" dirty="0"/>
              <a:t>的前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个元素存在一个子集和等于</a:t>
            </a:r>
            <a:r>
              <a:rPr lang="en-US" altLang="zh-CN" sz="2400" dirty="0"/>
              <a:t>j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题目的答案是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[n][M]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用</a:t>
            </a:r>
            <a:r>
              <a:rPr lang="en-US" altLang="zh-CN" sz="2400" dirty="0"/>
              <a:t>S[1]</a:t>
            </a:r>
            <a:r>
              <a:rPr lang="zh-CN" altLang="en-US" sz="2400" dirty="0"/>
              <a:t>～</a:t>
            </a:r>
            <a:r>
              <a:rPr lang="en-US" altLang="zh-CN" sz="2400" dirty="0"/>
              <a:t>S[n]</a:t>
            </a:r>
            <a:r>
              <a:rPr lang="zh-CN" altLang="en-US" sz="2400" dirty="0"/>
              <a:t>记录集合</a:t>
            </a:r>
            <a:r>
              <a:rPr lang="en-US" altLang="zh-CN" sz="2400" dirty="0"/>
              <a:t>S</a:t>
            </a:r>
            <a:r>
              <a:rPr lang="zh-CN" altLang="en-US" sz="2400" dirty="0"/>
              <a:t>的</a:t>
            </a:r>
            <a:r>
              <a:rPr lang="en-US" altLang="zh-CN" sz="2400" dirty="0"/>
              <a:t>n</a:t>
            </a:r>
            <a:r>
              <a:rPr lang="zh-CN" altLang="en-US" sz="2400" dirty="0"/>
              <a:t>个元素。</a:t>
            </a:r>
          </a:p>
          <a:p>
            <a:r>
              <a:rPr lang="zh-CN" altLang="en-US" sz="2400" dirty="0"/>
              <a:t>状态转移方程，分析</a:t>
            </a:r>
            <a:r>
              <a:rPr lang="en-US" altLang="zh-CN" sz="2400" dirty="0"/>
              <a:t>2</a:t>
            </a:r>
            <a:r>
              <a:rPr lang="zh-CN" altLang="en-US" sz="2400" dirty="0"/>
              <a:t>种情况：</a:t>
            </a: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）若</a:t>
            </a:r>
            <a:r>
              <a:rPr lang="en-US" altLang="zh-CN" sz="2000" dirty="0"/>
              <a:t>S[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&gt; j</a:t>
            </a:r>
            <a:r>
              <a:rPr lang="zh-CN" altLang="en-US" sz="2000" dirty="0"/>
              <a:t>，则</a:t>
            </a:r>
            <a:r>
              <a:rPr lang="en-US" altLang="zh-CN" sz="2000" dirty="0"/>
              <a:t>S[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  <a:r>
              <a:rPr lang="zh-CN" altLang="en-US" sz="2000" dirty="0"/>
              <a:t>不能放在子集中，有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 = 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[i-1][j]</a:t>
            </a:r>
            <a:r>
              <a:rPr lang="zh-CN" altLang="en-US" sz="2000" dirty="0"/>
              <a:t>；</a:t>
            </a:r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）若</a:t>
            </a:r>
            <a:r>
              <a:rPr lang="en-US" altLang="zh-CN" sz="2000" dirty="0"/>
              <a:t>S[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&lt;= j, </a:t>
            </a:r>
            <a:r>
              <a:rPr lang="zh-CN" altLang="en-US" sz="2000" dirty="0"/>
              <a:t>有两种选择：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</a:t>
            </a:r>
            <a:r>
              <a:rPr lang="zh-CN" altLang="en-US" sz="2000" dirty="0"/>
              <a:t>不把</a:t>
            </a:r>
            <a:r>
              <a:rPr lang="en-US" altLang="zh-CN" sz="2000" dirty="0"/>
              <a:t>S[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  <a:r>
              <a:rPr lang="zh-CN" altLang="en-US" sz="2000" dirty="0"/>
              <a:t>放在子集中，则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 = 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[i-1][j]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</a:t>
            </a:r>
            <a:r>
              <a:rPr lang="zh-CN" altLang="en-US" sz="2000" dirty="0"/>
              <a:t>把</a:t>
            </a:r>
            <a:r>
              <a:rPr lang="en-US" altLang="zh-CN" sz="2000" dirty="0"/>
              <a:t>S[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  <a:r>
              <a:rPr lang="zh-CN" altLang="en-US" sz="2000" dirty="0"/>
              <a:t>放在子集中，则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][j]= 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[i-1][j-S[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]]</a:t>
            </a:r>
            <a:r>
              <a:rPr lang="zh-CN" altLang="en-US" sz="2000" dirty="0"/>
              <a:t>。</a:t>
            </a:r>
          </a:p>
          <a:p>
            <a:pPr marL="0" indent="0">
              <a:buNone/>
            </a:pPr>
            <a:r>
              <a:rPr lang="zh-CN" altLang="en-US" sz="2400" dirty="0"/>
              <a:t>这</a:t>
            </a:r>
            <a:r>
              <a:rPr lang="en-US" altLang="zh-CN" sz="2400" dirty="0"/>
              <a:t>2</a:t>
            </a:r>
            <a:r>
              <a:rPr lang="zh-CN" altLang="en-US" sz="2400" dirty="0"/>
              <a:t>种情况，只要其中一个为</a:t>
            </a:r>
            <a:r>
              <a:rPr lang="en-US" altLang="zh-CN" sz="2400" dirty="0"/>
              <a:t>1</a:t>
            </a:r>
            <a:r>
              <a:rPr lang="zh-CN" altLang="en-US" sz="2400" dirty="0"/>
              <a:t>，那么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</a:t>
            </a:r>
            <a:r>
              <a:rPr lang="zh-CN" altLang="en-US" sz="2400" dirty="0"/>
              <a:t>就为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45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520"/>
    </mc:Choice>
    <mc:Fallback xmlns="">
      <p:transition spd="slow" advTm="1055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 最优游戏策略</a:t>
            </a:r>
            <a:r>
              <a:rPr lang="en-US" altLang="zh-CN" sz="3600" dirty="0">
                <a:solidFill>
                  <a:srgbClr val="FF0000"/>
                </a:solidFill>
                <a:latin typeface="+mn-ea"/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1368748"/>
            <a:ext cx="7884876" cy="4968552"/>
          </a:xfrm>
        </p:spPr>
        <p:txBody>
          <a:bodyPr/>
          <a:lstStyle/>
          <a:p>
            <a:r>
              <a:rPr lang="zh-CN" altLang="en-US" sz="2400" dirty="0"/>
              <a:t>问题描述：有</a:t>
            </a:r>
            <a:r>
              <a:rPr lang="en-US" altLang="zh-CN" sz="2400" dirty="0"/>
              <a:t>n</a:t>
            </a:r>
            <a:r>
              <a:rPr lang="zh-CN" altLang="en-US" sz="2400" dirty="0"/>
              <a:t>堆硬币排成一行，它们的价值分别是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v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..., v</a:t>
            </a:r>
            <a:r>
              <a:rPr lang="en-US" altLang="zh-CN" sz="2400" baseline="-25000" dirty="0"/>
              <a:t>n</a:t>
            </a:r>
            <a:r>
              <a:rPr lang="zh-CN" altLang="en-US" sz="2400" dirty="0"/>
              <a:t>，</a:t>
            </a:r>
            <a:r>
              <a:rPr lang="en-US" altLang="zh-CN" sz="2400" dirty="0"/>
              <a:t>n</a:t>
            </a:r>
            <a:r>
              <a:rPr lang="zh-CN" altLang="en-US" sz="2400" dirty="0"/>
              <a:t>为偶数；两人交替拿硬币，每次只能在剩下的硬币中，拿走第一堆或最后一堆硬币。如果你是先手，你能拿到的最大价值是多少？</a:t>
            </a:r>
          </a:p>
          <a:p>
            <a:endParaRPr lang="en-US" altLang="zh-CN" sz="2400" dirty="0"/>
          </a:p>
          <a:p>
            <a:r>
              <a:rPr lang="zh-CN" altLang="en-US" sz="2400" dirty="0"/>
              <a:t>例：</a:t>
            </a:r>
            <a:r>
              <a:rPr lang="en-US" altLang="zh-CN" sz="2400" dirty="0"/>
              <a:t>{8, 15, 3, 7}</a:t>
            </a:r>
            <a:r>
              <a:rPr lang="zh-CN" altLang="en-US" sz="2400" dirty="0"/>
              <a:t>，先手这样拿可以获胜：</a:t>
            </a:r>
            <a:endParaRPr lang="en-US" altLang="zh-CN" sz="2400" dirty="0"/>
          </a:p>
          <a:p>
            <a:pPr marL="400050" lvl="1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）先手拿</a:t>
            </a:r>
            <a:r>
              <a:rPr lang="en-US" altLang="zh-CN" sz="2000" dirty="0"/>
              <a:t>7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400050" lvl="1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）对手拿</a:t>
            </a:r>
            <a:r>
              <a:rPr lang="en-US" altLang="zh-CN" sz="2000" dirty="0"/>
              <a:t>8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400050" lvl="1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）先手拿</a:t>
            </a:r>
            <a:r>
              <a:rPr lang="en-US" altLang="zh-CN" sz="2000" dirty="0"/>
              <a:t>15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400050" lvl="1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）对手拿</a:t>
            </a:r>
            <a:r>
              <a:rPr lang="en-US" altLang="zh-CN" sz="2000" dirty="0"/>
              <a:t>3</a:t>
            </a:r>
            <a:r>
              <a:rPr lang="zh-CN" altLang="en-US" sz="2000" dirty="0"/>
              <a:t>，结束。</a:t>
            </a:r>
            <a:endParaRPr lang="en-US" altLang="zh-CN" sz="2000" dirty="0"/>
          </a:p>
          <a:p>
            <a:pPr marL="400050" lvl="1" indent="0">
              <a:buNone/>
            </a:pPr>
            <a:r>
              <a:rPr lang="zh-CN" altLang="en-US" sz="2000" dirty="0"/>
              <a:t>先手拿到的最大价值是</a:t>
            </a:r>
            <a:r>
              <a:rPr lang="en-US" altLang="zh-CN" sz="2000" dirty="0"/>
              <a:t>7 + 15 = 22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514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020"/>
    </mc:Choice>
    <mc:Fallback xmlns="">
      <p:transition spd="slow" advTm="890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marL="571500" lvl="1" indent="-57150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设计</a:t>
            </a:r>
            <a:endParaRPr lang="en-US" altLang="zh-C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1368748"/>
            <a:ext cx="7884876" cy="4968552"/>
          </a:xfrm>
        </p:spPr>
        <p:txBody>
          <a:bodyPr/>
          <a:lstStyle/>
          <a:p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</a:t>
            </a:r>
            <a:r>
              <a:rPr lang="zh-CN" altLang="en-US" sz="2400" dirty="0"/>
              <a:t>：表示从第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堆到</a:t>
            </a:r>
            <a:r>
              <a:rPr lang="en-US" altLang="zh-CN" sz="2400" dirty="0"/>
              <a:t>j</a:t>
            </a:r>
            <a:r>
              <a:rPr lang="zh-CN" altLang="en-US" sz="2400" dirty="0"/>
              <a:t>堆硬币区间内，先手能拿到的最大值。</a:t>
            </a:r>
          </a:p>
          <a:p>
            <a:r>
              <a:rPr lang="zh-CN" altLang="en-US" sz="2400" dirty="0"/>
              <a:t>在硬币区间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j]</a:t>
            </a:r>
            <a:r>
              <a:rPr lang="zh-CN" altLang="en-US" sz="2400" dirty="0"/>
              <a:t>，先手有两个选择：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）拿</a:t>
            </a:r>
            <a:r>
              <a:rPr lang="en-US" altLang="zh-CN" sz="2400" dirty="0" err="1"/>
              <a:t>i</a:t>
            </a:r>
            <a:r>
              <a:rPr lang="zh-CN" altLang="en-US" sz="2400" dirty="0"/>
              <a:t>。接着对手也有</a:t>
            </a:r>
            <a:r>
              <a:rPr lang="en-US" altLang="zh-CN" sz="2400" dirty="0"/>
              <a:t>2</a:t>
            </a:r>
            <a:r>
              <a:rPr lang="zh-CN" altLang="en-US" sz="2400" dirty="0"/>
              <a:t>个选择，拿</a:t>
            </a:r>
            <a:r>
              <a:rPr lang="en-US" altLang="zh-CN" sz="2400" dirty="0"/>
              <a:t>i+1</a:t>
            </a:r>
            <a:r>
              <a:rPr lang="zh-CN" altLang="en-US" sz="2400" dirty="0"/>
              <a:t>或</a:t>
            </a:r>
            <a:r>
              <a:rPr lang="en-US" altLang="zh-CN" sz="2400" dirty="0"/>
              <a:t>j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 </a:t>
            </a:r>
            <a:r>
              <a:rPr lang="zh-CN" altLang="en-US" sz="2400" dirty="0"/>
              <a:t>拿</a:t>
            </a:r>
            <a:r>
              <a:rPr lang="en-US" altLang="zh-CN" sz="2400" dirty="0"/>
              <a:t>i+1</a:t>
            </a:r>
            <a:r>
              <a:rPr lang="zh-CN" altLang="en-US" sz="2400" dirty="0"/>
              <a:t>，剩下</a:t>
            </a:r>
            <a:r>
              <a:rPr lang="en-US" altLang="zh-CN" sz="2400" dirty="0"/>
              <a:t>[i+2, j]</a:t>
            </a:r>
          </a:p>
          <a:p>
            <a:pPr marL="0" indent="0">
              <a:buNone/>
            </a:pPr>
            <a:r>
              <a:rPr lang="en-US" altLang="zh-CN" sz="2400" dirty="0"/>
              <a:t>             </a:t>
            </a:r>
            <a:r>
              <a:rPr lang="zh-CN" altLang="en-US" sz="2400" dirty="0"/>
              <a:t>拿</a:t>
            </a:r>
            <a:r>
              <a:rPr lang="en-US" altLang="zh-CN" sz="2400" dirty="0"/>
              <a:t>j</a:t>
            </a:r>
            <a:r>
              <a:rPr lang="zh-CN" altLang="en-US" sz="2400" dirty="0"/>
              <a:t>，剩下</a:t>
            </a:r>
            <a:r>
              <a:rPr lang="en-US" altLang="zh-CN" sz="2400" dirty="0"/>
              <a:t>[i+1, j-1]</a:t>
            </a:r>
          </a:p>
          <a:p>
            <a:pPr marL="0" indent="0">
              <a:buNone/>
            </a:pPr>
            <a:r>
              <a:rPr lang="en-US" altLang="zh-CN" sz="2400" dirty="0"/>
              <a:t>             </a:t>
            </a:r>
            <a:r>
              <a:rPr lang="zh-CN" altLang="en-US" sz="2400" dirty="0"/>
              <a:t>在这</a:t>
            </a:r>
            <a:r>
              <a:rPr lang="en-US" altLang="zh-CN" sz="2400" dirty="0"/>
              <a:t>2</a:t>
            </a:r>
            <a:r>
              <a:rPr lang="zh-CN" altLang="en-US" sz="2400" dirty="0"/>
              <a:t>个选择中，对手必然选那个对先手不利的。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）拿</a:t>
            </a:r>
            <a:r>
              <a:rPr lang="en-US" altLang="zh-CN" sz="2400" dirty="0"/>
              <a:t>j</a:t>
            </a:r>
            <a:r>
              <a:rPr lang="zh-CN" altLang="en-US" sz="2400" dirty="0"/>
              <a:t>。接着对手也有</a:t>
            </a:r>
            <a:r>
              <a:rPr lang="en-US" altLang="zh-CN" sz="2400" dirty="0"/>
              <a:t>2</a:t>
            </a:r>
            <a:r>
              <a:rPr lang="zh-CN" altLang="en-US" sz="2400" dirty="0"/>
              <a:t>个选择，拿</a:t>
            </a:r>
            <a:r>
              <a:rPr lang="en-US" altLang="zh-CN" sz="2400" dirty="0" err="1"/>
              <a:t>i</a:t>
            </a:r>
            <a:r>
              <a:rPr lang="zh-CN" altLang="en-US" sz="2400" dirty="0"/>
              <a:t>或</a:t>
            </a:r>
            <a:r>
              <a:rPr lang="en-US" altLang="zh-CN" sz="2400" dirty="0"/>
              <a:t>j-1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 </a:t>
            </a:r>
            <a:r>
              <a:rPr lang="zh-CN" altLang="en-US" sz="2400" dirty="0"/>
              <a:t>拿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，剩下</a:t>
            </a:r>
            <a:r>
              <a:rPr lang="en-US" altLang="zh-CN" sz="2400" dirty="0"/>
              <a:t>[i+1, j-1]</a:t>
            </a:r>
          </a:p>
          <a:p>
            <a:pPr marL="0" indent="0">
              <a:buNone/>
            </a:pPr>
            <a:r>
              <a:rPr lang="en-US" altLang="zh-CN" sz="2400" dirty="0"/>
              <a:t>             </a:t>
            </a:r>
            <a:r>
              <a:rPr lang="zh-CN" altLang="en-US" sz="2400" dirty="0"/>
              <a:t>拿</a:t>
            </a:r>
            <a:r>
              <a:rPr lang="en-US" altLang="zh-CN" sz="2400" dirty="0"/>
              <a:t>j-1</a:t>
            </a:r>
            <a:r>
              <a:rPr lang="zh-CN" altLang="en-US" sz="2400" dirty="0"/>
              <a:t>，剩下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j-2]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38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303"/>
    </mc:Choice>
    <mc:Fallback xmlns="">
      <p:transition spd="slow" advTm="823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marL="571500" lvl="1" indent="-57150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转移方程</a:t>
            </a:r>
            <a:endParaRPr lang="en-US" altLang="zh-C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1178206"/>
            <a:ext cx="8352928" cy="496855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err="1">
                <a:latin typeface="+mn-ea"/>
                <a:cs typeface="Times New Roman" panose="02020603050405020304" pitchFamily="18" charset="0"/>
              </a:rPr>
              <a:t>dp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][j] = Max{V[</a:t>
            </a:r>
            <a:r>
              <a:rPr lang="en-US" altLang="zh-CN" sz="24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] + min(</a:t>
            </a:r>
            <a:r>
              <a:rPr lang="en-US" altLang="zh-CN" sz="2400" dirty="0" err="1">
                <a:latin typeface="+mn-ea"/>
                <a:cs typeface="Times New Roman" panose="02020603050405020304" pitchFamily="18" charset="0"/>
              </a:rPr>
              <a:t>dp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[i+2][j],</a:t>
            </a:r>
            <a:r>
              <a:rPr lang="en-US" altLang="zh-CN" sz="2400" dirty="0" err="1">
                <a:latin typeface="+mn-ea"/>
                <a:cs typeface="Times New Roman" panose="02020603050405020304" pitchFamily="18" charset="0"/>
              </a:rPr>
              <a:t>dp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[i+1][j-1]), </a:t>
            </a:r>
          </a:p>
          <a:p>
            <a:pPr marL="0" indent="0">
              <a:buNone/>
            </a:pP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               V[j] + min(</a:t>
            </a:r>
            <a:r>
              <a:rPr lang="en-US" altLang="zh-CN" sz="2400" dirty="0" err="1">
                <a:latin typeface="+mn-ea"/>
                <a:cs typeface="Times New Roman" panose="02020603050405020304" pitchFamily="18" charset="0"/>
              </a:rPr>
              <a:t>dp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[i+1][j-1],</a:t>
            </a:r>
            <a:r>
              <a:rPr lang="en-US" altLang="zh-CN" sz="2400" dirty="0" err="1">
                <a:latin typeface="+mn-ea"/>
                <a:cs typeface="Times New Roman" panose="02020603050405020304" pitchFamily="18" charset="0"/>
              </a:rPr>
              <a:t>dp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][j-2])}</a:t>
            </a:r>
          </a:p>
          <a:p>
            <a:pPr marL="0" indent="0">
              <a:buNone/>
            </a:pP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+mn-ea"/>
                <a:cs typeface="Times New Roman" panose="02020603050405020304" pitchFamily="18" charset="0"/>
              </a:rPr>
              <a:t>dp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][j] = V[</a:t>
            </a:r>
            <a:r>
              <a:rPr lang="en-US" altLang="zh-CN" sz="24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]             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j = </a:t>
            </a:r>
            <a:r>
              <a:rPr lang="en-US" altLang="zh-CN" sz="2400" dirty="0" err="1">
                <a:latin typeface="+mn-ea"/>
                <a:cs typeface="Times New Roman" panose="02020603050405020304" pitchFamily="18" charset="0"/>
              </a:rPr>
              <a:t>i</a:t>
            </a:r>
            <a:endParaRPr lang="en-US" altLang="zh-CN" sz="24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+mn-ea"/>
                <a:cs typeface="Times New Roman" panose="02020603050405020304" pitchFamily="18" charset="0"/>
              </a:rPr>
              <a:t>dp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][j] = max(V[</a:t>
            </a:r>
            <a:r>
              <a:rPr lang="en-US" altLang="zh-CN" sz="24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], V[j])  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j = i+1 </a:t>
            </a:r>
            <a:endParaRPr lang="en-US" sz="2400" dirty="0">
              <a:latin typeface="+mn-ea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599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362"/>
    </mc:Choice>
    <mc:Fallback xmlns="">
      <p:transition spd="slow" advTm="763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marL="571500" lvl="1" indent="-57150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设计</a:t>
            </a:r>
            <a:endParaRPr lang="en-US" altLang="zh-C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1368748"/>
            <a:ext cx="8064896" cy="4968552"/>
          </a:xfrm>
        </p:spPr>
        <p:txBody>
          <a:bodyPr/>
          <a:lstStyle/>
          <a:p>
            <a:r>
              <a:rPr lang="en-US" altLang="zh-CN" sz="2400" dirty="0" err="1"/>
              <a:t>dp</a:t>
            </a:r>
            <a:r>
              <a:rPr lang="en-US" altLang="zh-CN" sz="2400" dirty="0"/>
              <a:t>[][] </a:t>
            </a:r>
            <a:r>
              <a:rPr lang="zh-CN" altLang="en-US" sz="2400" dirty="0"/>
              <a:t>：</a:t>
            </a:r>
            <a:r>
              <a:rPr lang="en-US" altLang="zh-CN" sz="2400" dirty="0"/>
              <a:t>N×C</a:t>
            </a:r>
            <a:r>
              <a:rPr lang="zh-CN" altLang="en-US" sz="2400" dirty="0"/>
              <a:t>大小，</a:t>
            </a:r>
            <a:r>
              <a:rPr lang="en-US" altLang="zh-CN" sz="2400" dirty="0"/>
              <a:t>N</a:t>
            </a:r>
            <a:r>
              <a:rPr lang="zh-CN" altLang="en-US" sz="2400" dirty="0"/>
              <a:t>个物品、容量</a:t>
            </a:r>
            <a:r>
              <a:rPr lang="en-US" altLang="zh-CN" sz="2400" dirty="0"/>
              <a:t>C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1800" dirty="0"/>
          </a:p>
          <a:p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</a:t>
            </a:r>
            <a:r>
              <a:rPr lang="zh-CN" altLang="en-US" sz="2400" dirty="0"/>
              <a:t>：把前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个物品（从第</a:t>
            </a:r>
            <a:r>
              <a:rPr lang="en-US" altLang="zh-CN" sz="2400" dirty="0"/>
              <a:t>1</a:t>
            </a:r>
            <a:r>
              <a:rPr lang="zh-CN" altLang="en-US" sz="2400" dirty="0"/>
              <a:t>个到第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个）装入容量为</a:t>
            </a:r>
            <a:r>
              <a:rPr lang="en-US" altLang="zh-CN" sz="2400" dirty="0"/>
              <a:t>j</a:t>
            </a:r>
            <a:r>
              <a:rPr lang="zh-CN" altLang="en-US" sz="2400" dirty="0"/>
              <a:t>的背包中获得的最大价值。</a:t>
            </a:r>
            <a:endParaRPr lang="en-US" altLang="zh-CN" sz="2400" dirty="0"/>
          </a:p>
          <a:p>
            <a:endParaRPr lang="en-US" altLang="zh-CN" sz="1800" dirty="0"/>
          </a:p>
          <a:p>
            <a:r>
              <a:rPr lang="zh-CN" altLang="en-US" sz="2400" dirty="0"/>
              <a:t>可以把每个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</a:t>
            </a:r>
            <a:r>
              <a:rPr lang="zh-CN" altLang="en-US" sz="2400" dirty="0"/>
              <a:t>都看成一个背包：背包容量为</a:t>
            </a:r>
            <a:r>
              <a:rPr lang="en-US" altLang="zh-CN" sz="2400" dirty="0"/>
              <a:t>j</a:t>
            </a:r>
            <a:r>
              <a:rPr lang="zh-CN" altLang="en-US" sz="2400" dirty="0"/>
              <a:t>，装</a:t>
            </a:r>
            <a:r>
              <a:rPr lang="en-US" altLang="zh-CN" sz="2400" dirty="0"/>
              <a:t>1~i</a:t>
            </a:r>
            <a:r>
              <a:rPr lang="zh-CN" altLang="en-US" sz="2400" dirty="0"/>
              <a:t>这些物品。</a:t>
            </a:r>
            <a:endParaRPr lang="en-US" altLang="zh-CN" sz="2400" dirty="0"/>
          </a:p>
          <a:p>
            <a:endParaRPr lang="en-US" altLang="zh-CN" sz="1800" dirty="0"/>
          </a:p>
          <a:p>
            <a:r>
              <a:rPr lang="en-US" altLang="zh-CN" sz="2400" dirty="0" err="1"/>
              <a:t>dp</a:t>
            </a:r>
            <a:r>
              <a:rPr lang="en-US" altLang="zh-CN" sz="2400" dirty="0"/>
              <a:t>[N][C]</a:t>
            </a:r>
            <a:r>
              <a:rPr lang="zh-CN" altLang="en-US" sz="2400" dirty="0"/>
              <a:t>是答案：把</a:t>
            </a:r>
            <a:r>
              <a:rPr lang="en-US" altLang="zh-CN" sz="2400" dirty="0"/>
              <a:t>N</a:t>
            </a:r>
            <a:r>
              <a:rPr lang="zh-CN" altLang="en-US" sz="2400" dirty="0"/>
              <a:t>个物品装进容量</a:t>
            </a:r>
            <a:r>
              <a:rPr lang="en-US" altLang="zh-CN" sz="2400" dirty="0"/>
              <a:t>C</a:t>
            </a:r>
            <a:r>
              <a:rPr lang="zh-CN" altLang="en-US" sz="2400" dirty="0"/>
              <a:t>的背包。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424"/>
    </mc:Choice>
    <mc:Fallback xmlns="">
      <p:transition spd="slow" advTm="774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 矩阵链乘法 </a:t>
            </a:r>
            <a:r>
              <a:rPr lang="en-US" altLang="zh-CN" sz="3600" dirty="0">
                <a:solidFill>
                  <a:srgbClr val="FF0000"/>
                </a:solidFill>
                <a:latin typeface="+mn-ea"/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1368748"/>
            <a:ext cx="7884876" cy="496855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背景知识：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）矩阵乘法。如果矩阵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能相乘，那么</a:t>
            </a:r>
            <a:r>
              <a:rPr lang="en-US" altLang="zh-CN" sz="2400" dirty="0"/>
              <a:t>A</a:t>
            </a:r>
            <a:r>
              <a:rPr lang="zh-CN" altLang="en-US" sz="2400" dirty="0"/>
              <a:t>的列数等于</a:t>
            </a:r>
            <a:r>
              <a:rPr lang="en-US" altLang="zh-CN" sz="2400" dirty="0"/>
              <a:t>B</a:t>
            </a:r>
            <a:r>
              <a:rPr lang="zh-CN" altLang="en-US" sz="2400" dirty="0"/>
              <a:t>的行数。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设</a:t>
            </a:r>
            <a:r>
              <a:rPr lang="en-US" altLang="zh-CN" sz="2400" dirty="0"/>
              <a:t>A</a:t>
            </a:r>
            <a:r>
              <a:rPr lang="zh-CN" altLang="en-US" sz="2400" dirty="0"/>
              <a:t>是</a:t>
            </a:r>
            <a:r>
              <a:rPr lang="en-US" altLang="zh-CN" sz="2400" dirty="0"/>
              <a:t>m</a:t>
            </a:r>
            <a:r>
              <a:rPr lang="zh-CN" altLang="en-US" sz="2400" dirty="0"/>
              <a:t>行</a:t>
            </a:r>
            <a:r>
              <a:rPr lang="en-US" altLang="zh-CN" sz="2400" dirty="0"/>
              <a:t>n</a:t>
            </a:r>
            <a:r>
              <a:rPr lang="zh-CN" altLang="en-US" sz="2400" dirty="0"/>
              <a:t>列（记为</a:t>
            </a:r>
            <a:r>
              <a:rPr lang="en-US" altLang="zh-CN" sz="2400" dirty="0" err="1"/>
              <a:t>m×n</a:t>
            </a:r>
            <a:r>
              <a:rPr lang="zh-CN" altLang="en-US" sz="2400" dirty="0"/>
              <a:t>），</a:t>
            </a:r>
            <a:r>
              <a:rPr lang="en-US" altLang="zh-CN" sz="2400" dirty="0"/>
              <a:t>B</a:t>
            </a:r>
            <a:r>
              <a:rPr lang="zh-CN" altLang="en-US" sz="2400" dirty="0"/>
              <a:t>是</a:t>
            </a:r>
            <a:r>
              <a:rPr lang="en-US" altLang="zh-CN" sz="2400" dirty="0" err="1"/>
              <a:t>n×u</a:t>
            </a:r>
            <a:r>
              <a:rPr lang="zh-CN" altLang="en-US" sz="2400" dirty="0"/>
              <a:t>，那么乘积</a:t>
            </a:r>
            <a:r>
              <a:rPr lang="en-US" altLang="zh-CN" sz="2400" dirty="0"/>
              <a:t>AB</a:t>
            </a:r>
            <a:r>
              <a:rPr lang="zh-CN" altLang="en-US" sz="2400" dirty="0"/>
              <a:t>的行和列是</a:t>
            </a:r>
            <a:r>
              <a:rPr lang="en-US" altLang="zh-CN" sz="2400" dirty="0" err="1"/>
              <a:t>m×u</a:t>
            </a:r>
            <a:r>
              <a:rPr lang="zh-CN" altLang="en-US" sz="2400" dirty="0"/>
              <a:t>的；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矩阵乘法</a:t>
            </a:r>
            <a:r>
              <a:rPr lang="en-US" altLang="zh-CN" sz="2400" dirty="0"/>
              <a:t>AB</a:t>
            </a:r>
            <a:r>
              <a:rPr lang="zh-CN" altLang="en-US" sz="2400" dirty="0"/>
              <a:t>需要做</a:t>
            </a:r>
            <a:r>
              <a:rPr lang="en-US" altLang="zh-CN" sz="2400" dirty="0" err="1"/>
              <a:t>m×n×u</a:t>
            </a:r>
            <a:r>
              <a:rPr lang="zh-CN" altLang="en-US" sz="2400" dirty="0"/>
              <a:t>次乘法计算。</a:t>
            </a:r>
            <a:r>
              <a:rPr lang="en-US" altLang="zh-CN" sz="2400" dirty="0"/>
              <a:t> </a:t>
            </a:r>
          </a:p>
        </p:txBody>
      </p:sp>
      <p:pic>
        <p:nvPicPr>
          <p:cNvPr id="8194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4509120"/>
            <a:ext cx="4244682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133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02"/>
    </mc:Choice>
    <mc:Fallback xmlns="">
      <p:transition spd="slow" advTm="791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1368748"/>
            <a:ext cx="7884876" cy="496855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）矩阵乘法的结合律：</a:t>
            </a:r>
            <a:r>
              <a:rPr lang="en-US" altLang="zh-CN" sz="2400" dirty="0"/>
              <a:t>(AB)C = A(BC)</a:t>
            </a:r>
            <a:r>
              <a:rPr lang="zh-CN" altLang="en-US" sz="2400" dirty="0"/>
              <a:t>。</a:t>
            </a:r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）在不同的括号下，矩阵乘法需要的乘法操作次数不同。以矩阵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的乘法为例，设</a:t>
            </a:r>
            <a:r>
              <a:rPr lang="en-US" altLang="zh-CN" sz="2400" dirty="0"/>
              <a:t>A</a:t>
            </a:r>
            <a:r>
              <a:rPr lang="zh-CN" altLang="en-US" sz="2400" dirty="0"/>
              <a:t>的行和列是</a:t>
            </a:r>
            <a:r>
              <a:rPr lang="en-US" altLang="zh-CN" sz="2400" dirty="0" err="1"/>
              <a:t>m×n</a:t>
            </a:r>
            <a:r>
              <a:rPr lang="zh-CN" altLang="en-US" sz="2400" dirty="0"/>
              <a:t>的，</a:t>
            </a:r>
            <a:r>
              <a:rPr lang="en-US" altLang="zh-CN" sz="2400" dirty="0"/>
              <a:t>B</a:t>
            </a:r>
            <a:r>
              <a:rPr lang="zh-CN" altLang="en-US" sz="2400" dirty="0"/>
              <a:t>是</a:t>
            </a:r>
            <a:r>
              <a:rPr lang="en-US" altLang="zh-CN" sz="2400" dirty="0" err="1"/>
              <a:t>n×u</a:t>
            </a:r>
            <a:r>
              <a:rPr lang="zh-CN" altLang="en-US" sz="2400" dirty="0"/>
              <a:t>，</a:t>
            </a:r>
            <a:r>
              <a:rPr lang="en-US" altLang="zh-CN" sz="2400" dirty="0"/>
              <a:t>C</a:t>
            </a:r>
            <a:r>
              <a:rPr lang="zh-CN" altLang="en-US" sz="2400" dirty="0"/>
              <a:t>是</a:t>
            </a:r>
            <a:r>
              <a:rPr lang="en-US" altLang="zh-CN" sz="2400" dirty="0" err="1"/>
              <a:t>u×v</a:t>
            </a:r>
            <a:r>
              <a:rPr lang="zh-CN" altLang="en-US" sz="2400" dirty="0"/>
              <a:t>，下面的两种计算方法，需要的乘法次数分别是：</a:t>
            </a:r>
          </a:p>
          <a:p>
            <a:pPr marL="0" indent="0">
              <a:buNone/>
            </a:pPr>
            <a:r>
              <a:rPr lang="en-US" altLang="zh-CN" sz="2400" dirty="0"/>
              <a:t>	(AB)C</a:t>
            </a:r>
            <a:r>
              <a:rPr lang="zh-CN" altLang="en-US" sz="2400" dirty="0"/>
              <a:t>，计算次数是 </a:t>
            </a:r>
            <a:r>
              <a:rPr lang="en-US" altLang="zh-CN" sz="2400" dirty="0" err="1"/>
              <a:t>m×n×u</a:t>
            </a:r>
            <a:r>
              <a:rPr lang="en-US" altLang="zh-CN" sz="2400" dirty="0"/>
              <a:t> + </a:t>
            </a:r>
            <a:r>
              <a:rPr lang="en-US" altLang="zh-CN" sz="2400" dirty="0" err="1"/>
              <a:t>m×u×v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A(BC)</a:t>
            </a:r>
            <a:r>
              <a:rPr lang="zh-CN" altLang="en-US" sz="2400" dirty="0"/>
              <a:t>，计算次数是 </a:t>
            </a:r>
            <a:r>
              <a:rPr lang="en-US" altLang="zh-CN" sz="2400" dirty="0" err="1"/>
              <a:t>m×n×v</a:t>
            </a:r>
            <a:r>
              <a:rPr lang="en-US" altLang="zh-CN" sz="2400" dirty="0"/>
              <a:t> + </a:t>
            </a:r>
            <a:r>
              <a:rPr lang="en-US" altLang="zh-CN" sz="2400" dirty="0" err="1"/>
              <a:t>n×u×v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</a:t>
            </a:r>
            <a:r>
              <a:rPr lang="zh-CN" altLang="en-US" sz="2400" dirty="0"/>
              <a:t>两者的差是</a:t>
            </a:r>
            <a:r>
              <a:rPr lang="en-US" altLang="zh-CN" sz="2400" dirty="0"/>
              <a:t>|</a:t>
            </a:r>
            <a:r>
              <a:rPr lang="en-US" altLang="zh-CN" sz="2400" dirty="0" err="1"/>
              <a:t>m×n</a:t>
            </a:r>
            <a:r>
              <a:rPr lang="en-US" altLang="zh-CN" sz="2400" dirty="0"/>
              <a:t>×(u-v)+</a:t>
            </a:r>
            <a:r>
              <a:rPr lang="en-US" altLang="zh-CN" sz="2400" dirty="0" err="1"/>
              <a:t>u×v</a:t>
            </a:r>
            <a:r>
              <a:rPr lang="en-US" altLang="zh-CN" sz="2400" dirty="0"/>
              <a:t>×(m-n)|</a:t>
            </a:r>
            <a:r>
              <a:rPr lang="zh-CN" altLang="en-US" sz="2400" dirty="0"/>
              <a:t>，它可能是一个巨大的值。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如果能知道哪一个括号方案是最优的，就能够大大减少计算量。</a:t>
            </a:r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206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477"/>
    </mc:Choice>
    <mc:Fallback xmlns="">
      <p:transition spd="slow" advTm="834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矩阵链乘法问题：给定一个数组</a:t>
            </a:r>
            <a:r>
              <a:rPr lang="en-US" altLang="zh-CN" sz="2400" dirty="0"/>
              <a:t>P[]</a:t>
            </a:r>
            <a:r>
              <a:rPr lang="zh-CN" altLang="en-US" sz="2400" dirty="0"/>
              <a:t>，其中</a:t>
            </a:r>
            <a:r>
              <a:rPr lang="en-US" altLang="zh-CN" sz="2400" dirty="0"/>
              <a:t>p[i-1]×p[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表示矩阵</a:t>
            </a:r>
            <a:r>
              <a:rPr lang="en-US" altLang="zh-CN" sz="2400" dirty="0"/>
              <a:t>Ai</a:t>
            </a:r>
            <a:r>
              <a:rPr lang="zh-CN" altLang="en-US" sz="2400" dirty="0"/>
              <a:t>，输出最少的乘法次数，并输出此时的括号方案。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/>
              <a:t>例如</a:t>
            </a:r>
            <a:r>
              <a:rPr lang="en-US" altLang="zh-CN" sz="2400" dirty="0"/>
              <a:t>p[] = {40, 20, 30, 10, 30}</a:t>
            </a:r>
            <a:r>
              <a:rPr lang="zh-CN" altLang="en-US" sz="2400" dirty="0"/>
              <a:t>，它表示</a:t>
            </a:r>
            <a:r>
              <a:rPr lang="en-US" altLang="zh-CN" sz="2400" dirty="0"/>
              <a:t>4</a:t>
            </a:r>
            <a:r>
              <a:rPr lang="zh-CN" altLang="en-US" sz="2400" dirty="0"/>
              <a:t>个矩阵：</a:t>
            </a:r>
            <a:r>
              <a:rPr lang="en-US" altLang="zh-CN" sz="2400" dirty="0"/>
              <a:t>40×20</a:t>
            </a:r>
            <a:r>
              <a:rPr lang="zh-CN" altLang="en-US" sz="2400" dirty="0"/>
              <a:t>，</a:t>
            </a:r>
            <a:r>
              <a:rPr lang="en-US" altLang="zh-CN" sz="2400" dirty="0"/>
              <a:t>20×30</a:t>
            </a:r>
            <a:r>
              <a:rPr lang="zh-CN" altLang="en-US" sz="2400" dirty="0"/>
              <a:t>，</a:t>
            </a:r>
            <a:r>
              <a:rPr lang="en-US" altLang="zh-CN" sz="2400" dirty="0"/>
              <a:t>30×10</a:t>
            </a:r>
            <a:r>
              <a:rPr lang="zh-CN" altLang="en-US" sz="2400" dirty="0"/>
              <a:t>，</a:t>
            </a:r>
            <a:r>
              <a:rPr lang="en-US" altLang="zh-CN" sz="2400" dirty="0"/>
              <a:t>10×30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个矩阵相乘，当括号方案是</a:t>
            </a:r>
            <a:r>
              <a:rPr lang="en-US" altLang="zh-CN" sz="2400" dirty="0"/>
              <a:t>(A(BC))D</a:t>
            </a:r>
            <a:r>
              <a:rPr lang="zh-CN" altLang="en-US" sz="2400" dirty="0"/>
              <a:t>时，有最少乘法次数</a:t>
            </a:r>
            <a:r>
              <a:rPr lang="en-US" altLang="zh-CN" sz="2400" dirty="0"/>
              <a:t>26000</a:t>
            </a:r>
            <a:r>
              <a:rPr lang="zh-CN" altLang="en-US" sz="2400" dirty="0"/>
              <a:t>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386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059"/>
    </mc:Choice>
    <mc:Fallback xmlns="">
      <p:transition spd="slow" advTm="81059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marL="571500" lvl="1" indent="-57150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设计</a:t>
            </a:r>
            <a:endParaRPr lang="en-US" altLang="zh-C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1368748"/>
            <a:ext cx="8784976" cy="4968552"/>
          </a:xfrm>
        </p:spPr>
        <p:txBody>
          <a:bodyPr/>
          <a:lstStyle/>
          <a:p>
            <a:r>
              <a:rPr lang="zh-CN" altLang="en-US" sz="2400" dirty="0"/>
              <a:t>这是一个典型的区间</a:t>
            </a:r>
            <a:r>
              <a:rPr lang="en-US" altLang="zh-CN" sz="2400" dirty="0"/>
              <a:t>DP</a:t>
            </a:r>
            <a:r>
              <a:rPr lang="zh-CN" altLang="en-US" sz="2400" dirty="0"/>
              <a:t>问题。设链乘的矩阵是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i+1</a:t>
            </a:r>
            <a:r>
              <a:rPr lang="en-US" altLang="zh-CN" sz="2400" dirty="0"/>
              <a:t>…A</a:t>
            </a:r>
            <a:r>
              <a:rPr lang="en-US" altLang="zh-CN" sz="2400" baseline="-25000" dirty="0"/>
              <a:t>j</a:t>
            </a:r>
            <a:r>
              <a:rPr lang="zh-CN" altLang="en-US" sz="2400" dirty="0"/>
              <a:t>，即区间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j]</a:t>
            </a:r>
            <a:r>
              <a:rPr lang="zh-CN" altLang="en-US" sz="2400" dirty="0"/>
              <a:t>，那么按结合率，可以把它分成</a:t>
            </a:r>
            <a:r>
              <a:rPr lang="en-US" altLang="zh-CN" sz="2400" dirty="0"/>
              <a:t>2</a:t>
            </a:r>
            <a:r>
              <a:rPr lang="zh-CN" altLang="en-US" sz="2400" dirty="0"/>
              <a:t>个子区间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k]</a:t>
            </a:r>
            <a:r>
              <a:rPr lang="zh-CN" altLang="en-US" sz="2400" dirty="0"/>
              <a:t>、</a:t>
            </a:r>
            <a:r>
              <a:rPr lang="en-US" altLang="zh-CN" sz="2400" dirty="0"/>
              <a:t>[k+1,</a:t>
            </a:r>
            <a:r>
              <a:rPr lang="zh-CN" altLang="en-US" sz="2400" dirty="0"/>
              <a:t> </a:t>
            </a:r>
            <a:r>
              <a:rPr lang="en-US" altLang="zh-CN" sz="2400" dirty="0"/>
              <a:t>j]</a:t>
            </a:r>
            <a:r>
              <a:rPr lang="zh-CN" altLang="en-US" sz="2400" dirty="0"/>
              <a:t>，分别链乘，有：</a:t>
            </a:r>
          </a:p>
          <a:p>
            <a:pPr marL="0" indent="0">
              <a:buNone/>
            </a:pPr>
            <a:r>
              <a:rPr lang="zh-CN" altLang="en-US" sz="2400" dirty="0"/>
              <a:t>		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i+1</a:t>
            </a:r>
            <a:r>
              <a:rPr lang="en-US" altLang="zh-CN" sz="2400" dirty="0"/>
              <a:t>…A</a:t>
            </a:r>
            <a:r>
              <a:rPr lang="en-US" altLang="zh-CN" sz="2400" baseline="-25000" dirty="0"/>
              <a:t>j </a:t>
            </a:r>
            <a:r>
              <a:rPr lang="en-US" altLang="zh-CN" sz="2400" dirty="0"/>
              <a:t>= (A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...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k</a:t>
            </a:r>
            <a:r>
              <a:rPr lang="en-US" altLang="zh-CN" sz="2400" dirty="0"/>
              <a:t>)(A</a:t>
            </a:r>
            <a:r>
              <a:rPr lang="en-US" altLang="zh-CN" sz="2400" baseline="-25000" dirty="0"/>
              <a:t>k+1</a:t>
            </a:r>
            <a:r>
              <a:rPr lang="en-US" altLang="zh-CN" sz="2400" dirty="0"/>
              <a:t>...A</a:t>
            </a:r>
            <a:r>
              <a:rPr lang="en-US" altLang="zh-CN" sz="2400" baseline="-25000" dirty="0"/>
              <a:t>j</a:t>
            </a:r>
            <a:r>
              <a:rPr lang="en-US" altLang="zh-CN" sz="2400" dirty="0"/>
              <a:t>)</a:t>
            </a:r>
            <a:endParaRPr lang="zh-CN" altLang="en-US" sz="2400" dirty="0"/>
          </a:p>
          <a:p>
            <a:r>
              <a:rPr lang="zh-CN" altLang="en-US" sz="2400" dirty="0"/>
              <a:t>必定有一个</a:t>
            </a:r>
            <a:r>
              <a:rPr lang="en-US" altLang="zh-CN" sz="2400" dirty="0"/>
              <a:t>k</a:t>
            </a:r>
            <a:r>
              <a:rPr lang="zh-CN" altLang="en-US" sz="2400" dirty="0"/>
              <a:t>，使得乘法次数最少，记这个</a:t>
            </a:r>
            <a:r>
              <a:rPr lang="en-US" altLang="zh-CN" sz="2400" dirty="0"/>
              <a:t>k</a:t>
            </a:r>
            <a:r>
              <a:rPr lang="zh-CN" altLang="en-US" sz="2400" dirty="0"/>
              <a:t>为</a:t>
            </a:r>
            <a:r>
              <a:rPr lang="en-US" altLang="zh-CN" sz="2400" dirty="0" err="1"/>
              <a:t>k</a:t>
            </a:r>
            <a:r>
              <a:rPr lang="en-US" altLang="zh-CN" sz="2400" baseline="-25000" dirty="0" err="1"/>
              <a:t>i,j</a:t>
            </a:r>
            <a:r>
              <a:rPr lang="zh-CN" altLang="en-US" sz="2400" dirty="0"/>
              <a:t>。并且记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i,j</a:t>
            </a:r>
            <a:r>
              <a:rPr lang="zh-CN" altLang="en-US" sz="2400" dirty="0"/>
              <a:t>为此时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i+1</a:t>
            </a:r>
            <a:r>
              <a:rPr lang="en-US" altLang="zh-CN" sz="2400" dirty="0"/>
              <a:t>…A</a:t>
            </a:r>
            <a:r>
              <a:rPr lang="en-US" altLang="zh-CN" sz="2400" baseline="-25000" dirty="0"/>
              <a:t>j</a:t>
            </a:r>
            <a:r>
              <a:rPr lang="zh-CN" altLang="en-US" sz="2400" dirty="0"/>
              <a:t>通过加括号后得到的一个最优方案，它被</a:t>
            </a:r>
            <a:r>
              <a:rPr lang="en-US" altLang="zh-CN" sz="2400" dirty="0" err="1"/>
              <a:t>k</a:t>
            </a:r>
            <a:r>
              <a:rPr lang="en-US" altLang="zh-CN" sz="2400" baseline="-25000" dirty="0" err="1"/>
              <a:t>i,j</a:t>
            </a:r>
            <a:r>
              <a:rPr lang="zh-CN" altLang="en-US" sz="2400" dirty="0"/>
              <a:t>分开。</a:t>
            </a:r>
          </a:p>
          <a:p>
            <a:r>
              <a:rPr lang="zh-CN" altLang="en-US" sz="2400" dirty="0"/>
              <a:t>那么子链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i+1</a:t>
            </a:r>
            <a:r>
              <a:rPr lang="en-US" altLang="zh-CN" sz="2400" dirty="0"/>
              <a:t>…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k</a:t>
            </a:r>
            <a:r>
              <a:rPr lang="zh-CN" altLang="en-US" sz="2400" dirty="0"/>
              <a:t>的方案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i,k</a:t>
            </a:r>
            <a:r>
              <a:rPr lang="zh-CN" altLang="en-US" sz="2400" dirty="0"/>
              <a:t>、子链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k+1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k+2</a:t>
            </a:r>
            <a:r>
              <a:rPr lang="en-US" altLang="zh-CN" sz="2400" dirty="0"/>
              <a:t>…A</a:t>
            </a:r>
            <a:r>
              <a:rPr lang="en-US" altLang="zh-CN" sz="2400" baseline="-25000" dirty="0"/>
              <a:t>j</a:t>
            </a:r>
            <a:r>
              <a:rPr lang="zh-CN" altLang="en-US" sz="2400" dirty="0"/>
              <a:t>的方案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k+1,j</a:t>
            </a:r>
            <a:r>
              <a:rPr lang="zh-CN" altLang="en-US" sz="2400" dirty="0"/>
              <a:t>也都是最优括号子方案。</a:t>
            </a:r>
          </a:p>
          <a:p>
            <a:r>
              <a:rPr lang="zh-CN" altLang="en-US" sz="2400" dirty="0"/>
              <a:t>	这样就形成了递推关系：</a:t>
            </a:r>
          </a:p>
          <a:p>
            <a:pPr marL="0" indent="0">
              <a:buNone/>
            </a:pPr>
            <a:r>
              <a:rPr lang="zh-CN" altLang="en-US" sz="2400" dirty="0"/>
              <a:t>	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i,j</a:t>
            </a:r>
            <a:r>
              <a:rPr lang="zh-CN" altLang="en-US" sz="2400" dirty="0"/>
              <a:t> </a:t>
            </a:r>
            <a:r>
              <a:rPr lang="en-US" altLang="zh-CN" sz="2400" dirty="0"/>
              <a:t>= min{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i,k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+ A</a:t>
            </a:r>
            <a:r>
              <a:rPr lang="en-US" altLang="zh-CN" sz="2400" baseline="-25000" dirty="0"/>
              <a:t>k+1,j </a:t>
            </a:r>
            <a:r>
              <a:rPr lang="en-US" altLang="zh-CN" sz="2400" dirty="0"/>
              <a:t>+ p</a:t>
            </a:r>
            <a:r>
              <a:rPr lang="en-US" altLang="zh-CN" sz="2400" baseline="-25000" dirty="0"/>
              <a:t>i-1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k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j</a:t>
            </a:r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854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156"/>
    </mc:Choice>
    <mc:Fallback xmlns="">
      <p:transition spd="slow" advTm="1241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marL="571500" lvl="1" indent="-57150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转移方程</a:t>
            </a:r>
            <a:endParaRPr lang="en-US" altLang="zh-C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1178206"/>
            <a:ext cx="7884876" cy="4968552"/>
          </a:xfrm>
        </p:spPr>
        <p:txBody>
          <a:bodyPr/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假设递推到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种情况：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）第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个物品的重量比容量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还大，不能装进容量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的背包。直接继承前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个物品装进容量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的背包的情况：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[i-1][j]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（2）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个物品的体积比容量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小，能装进背包。分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种情况：装或者不装第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个。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（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装第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个。从前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个物品的情况下推广而来，前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个物品是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[i-1][j]。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个物品装进背包后，背包容量减少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价值增加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]。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所以有：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[i-1][j-w[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]] + v[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]。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（b）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不装第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个。那么：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[i-1][j]。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取（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和（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的最大值。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902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451"/>
    </mc:Choice>
    <mc:Fallback xmlns="">
      <p:transition spd="slow" advTm="1424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marL="571500" lvl="1" indent="-57150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代码（递推）</a:t>
            </a:r>
            <a:endParaRPr lang="en-US" altLang="zh-C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7528" y="1268760"/>
            <a:ext cx="8640960" cy="496855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latin typeface="+mn-ea"/>
              </a:rPr>
              <a:t>int</a:t>
            </a:r>
            <a:r>
              <a:rPr lang="en-US" sz="2000" dirty="0">
                <a:latin typeface="+mn-ea"/>
              </a:rPr>
              <a:t> solve(</a:t>
            </a:r>
            <a:r>
              <a:rPr lang="en-US" sz="2000" dirty="0" err="1">
                <a:latin typeface="+mn-ea"/>
              </a:rPr>
              <a:t>int</a:t>
            </a:r>
            <a:r>
              <a:rPr lang="en-US" sz="2000" dirty="0">
                <a:latin typeface="+mn-ea"/>
              </a:rPr>
              <a:t> n, </a:t>
            </a:r>
            <a:r>
              <a:rPr lang="en-US" sz="2000" dirty="0" err="1">
                <a:latin typeface="+mn-ea"/>
              </a:rPr>
              <a:t>int</a:t>
            </a:r>
            <a:r>
              <a:rPr lang="en-US" sz="2000" dirty="0">
                <a:latin typeface="+mn-ea"/>
              </a:rPr>
              <a:t> c){</a:t>
            </a:r>
          </a:p>
          <a:p>
            <a:pPr marL="0" indent="0">
              <a:buNone/>
            </a:pPr>
            <a:r>
              <a:rPr lang="en-US" sz="2000" dirty="0">
                <a:latin typeface="+mn-ea"/>
              </a:rPr>
              <a:t>    for(</a:t>
            </a:r>
            <a:r>
              <a:rPr lang="en-US" sz="2000" dirty="0" err="1">
                <a:latin typeface="+mn-ea"/>
              </a:rPr>
              <a:t>int</a:t>
            </a:r>
            <a:r>
              <a:rPr lang="en-US" sz="2000" dirty="0">
                <a:latin typeface="+mn-ea"/>
              </a:rPr>
              <a:t> </a:t>
            </a:r>
            <a:r>
              <a:rPr lang="en-US" sz="2000" dirty="0" err="1">
                <a:latin typeface="+mn-ea"/>
              </a:rPr>
              <a:t>i</a:t>
            </a:r>
            <a:r>
              <a:rPr lang="en-US" sz="2000" dirty="0">
                <a:latin typeface="+mn-ea"/>
              </a:rPr>
              <a:t>=1; </a:t>
            </a:r>
            <a:r>
              <a:rPr lang="en-US" sz="2000" dirty="0" err="1">
                <a:latin typeface="+mn-ea"/>
              </a:rPr>
              <a:t>i</a:t>
            </a:r>
            <a:r>
              <a:rPr lang="en-US" sz="2000" dirty="0">
                <a:latin typeface="+mn-ea"/>
              </a:rPr>
              <a:t>&lt;=n; </a:t>
            </a:r>
            <a:r>
              <a:rPr lang="en-US" sz="2000" dirty="0" err="1">
                <a:latin typeface="+mn-ea"/>
              </a:rPr>
              <a:t>i</a:t>
            </a:r>
            <a:r>
              <a:rPr lang="en-US" sz="2000" dirty="0">
                <a:latin typeface="+mn-ea"/>
              </a:rPr>
              <a:t>++)</a:t>
            </a:r>
          </a:p>
          <a:p>
            <a:pPr marL="0" indent="0">
              <a:buNone/>
            </a:pPr>
            <a:r>
              <a:rPr lang="en-US" sz="2000" dirty="0">
                <a:latin typeface="+mn-ea"/>
              </a:rPr>
              <a:t>        for(</a:t>
            </a:r>
            <a:r>
              <a:rPr lang="en-US" sz="2000" dirty="0" err="1">
                <a:latin typeface="+mn-ea"/>
              </a:rPr>
              <a:t>int</a:t>
            </a:r>
            <a:r>
              <a:rPr lang="en-US" sz="2000" dirty="0">
                <a:latin typeface="+mn-ea"/>
              </a:rPr>
              <a:t> j=0; j&lt;=c; </a:t>
            </a:r>
            <a:r>
              <a:rPr lang="en-US" sz="2000" dirty="0" err="1">
                <a:latin typeface="+mn-ea"/>
              </a:rPr>
              <a:t>j++</a:t>
            </a:r>
            <a:r>
              <a:rPr lang="en-US" sz="2000" dirty="0">
                <a:latin typeface="+mn-ea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latin typeface="+mn-ea"/>
              </a:rPr>
              <a:t>     	     if(w[</a:t>
            </a:r>
            <a:r>
              <a:rPr lang="en-US" sz="2000" dirty="0" err="1">
                <a:latin typeface="+mn-ea"/>
              </a:rPr>
              <a:t>i</a:t>
            </a:r>
            <a:r>
              <a:rPr lang="en-US" sz="2000" dirty="0">
                <a:latin typeface="+mn-ea"/>
              </a:rPr>
              <a:t>] &gt; j)        //</a:t>
            </a:r>
            <a:r>
              <a:rPr lang="zh-CN" altLang="en-US" sz="2000" dirty="0">
                <a:latin typeface="+mn-ea"/>
              </a:rPr>
              <a:t>第</a:t>
            </a:r>
            <a:r>
              <a:rPr lang="en-US" sz="2000" dirty="0" err="1">
                <a:latin typeface="+mn-ea"/>
              </a:rPr>
              <a:t>i</a:t>
            </a:r>
            <a:r>
              <a:rPr lang="zh-CN" altLang="en-US" sz="2000" dirty="0">
                <a:latin typeface="+mn-ea"/>
              </a:rPr>
              <a:t>个物品比背包还大，装不了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               </a:t>
            </a:r>
            <a:r>
              <a:rPr lang="en-US" sz="2000" dirty="0" err="1">
                <a:latin typeface="+mn-ea"/>
              </a:rPr>
              <a:t>dp</a:t>
            </a:r>
            <a:r>
              <a:rPr lang="en-US" sz="2000" dirty="0">
                <a:latin typeface="+mn-ea"/>
              </a:rPr>
              <a:t>[</a:t>
            </a:r>
            <a:r>
              <a:rPr lang="en-US" sz="2000" dirty="0" err="1">
                <a:latin typeface="+mn-ea"/>
              </a:rPr>
              <a:t>i</a:t>
            </a:r>
            <a:r>
              <a:rPr lang="en-US" sz="2000" dirty="0">
                <a:latin typeface="+mn-ea"/>
              </a:rPr>
              <a:t>][j] = </a:t>
            </a:r>
            <a:r>
              <a:rPr lang="en-US" sz="2000" dirty="0" err="1">
                <a:latin typeface="+mn-ea"/>
              </a:rPr>
              <a:t>dp</a:t>
            </a:r>
            <a:r>
              <a:rPr lang="en-US" sz="2000" dirty="0">
                <a:latin typeface="+mn-ea"/>
              </a:rPr>
              <a:t>[i-1][j];</a:t>
            </a:r>
          </a:p>
          <a:p>
            <a:pPr marL="0" indent="0">
              <a:buNone/>
            </a:pPr>
            <a:r>
              <a:rPr lang="en-US" sz="2000" dirty="0">
                <a:latin typeface="+mn-ea"/>
              </a:rPr>
              <a:t>            else                //</a:t>
            </a:r>
            <a:r>
              <a:rPr lang="zh-CN" altLang="en-US" sz="2000" dirty="0">
                <a:latin typeface="+mn-ea"/>
              </a:rPr>
              <a:t>第</a:t>
            </a:r>
            <a:r>
              <a:rPr lang="en-US" sz="2000" dirty="0" err="1">
                <a:latin typeface="+mn-ea"/>
              </a:rPr>
              <a:t>i</a:t>
            </a:r>
            <a:r>
              <a:rPr lang="zh-CN" altLang="en-US" sz="2000" dirty="0">
                <a:latin typeface="+mn-ea"/>
              </a:rPr>
              <a:t>个物品可以装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	        </a:t>
            </a:r>
            <a:r>
              <a:rPr lang="en-US" sz="2000" dirty="0" err="1">
                <a:latin typeface="+mn-ea"/>
              </a:rPr>
              <a:t>dp</a:t>
            </a:r>
            <a:r>
              <a:rPr lang="en-US" sz="2000" dirty="0">
                <a:latin typeface="+mn-ea"/>
              </a:rPr>
              <a:t>[</a:t>
            </a:r>
            <a:r>
              <a:rPr lang="en-US" sz="2000" dirty="0" err="1">
                <a:latin typeface="+mn-ea"/>
              </a:rPr>
              <a:t>i</a:t>
            </a:r>
            <a:r>
              <a:rPr lang="en-US" sz="2000" dirty="0">
                <a:latin typeface="+mn-ea"/>
              </a:rPr>
              <a:t>][j] = max(</a:t>
            </a:r>
            <a:r>
              <a:rPr lang="en-US" sz="2000" dirty="0" err="1">
                <a:latin typeface="+mn-ea"/>
              </a:rPr>
              <a:t>dp</a:t>
            </a:r>
            <a:r>
              <a:rPr lang="en-US" sz="2000" dirty="0">
                <a:latin typeface="+mn-ea"/>
              </a:rPr>
              <a:t>[i-1][j], </a:t>
            </a:r>
            <a:r>
              <a:rPr lang="en-US" sz="2000" dirty="0" err="1">
                <a:latin typeface="+mn-ea"/>
              </a:rPr>
              <a:t>dp</a:t>
            </a:r>
            <a:r>
              <a:rPr lang="en-US" sz="2000" dirty="0">
                <a:latin typeface="+mn-ea"/>
              </a:rPr>
              <a:t>[i-1][j-w[</a:t>
            </a:r>
            <a:r>
              <a:rPr lang="en-US" sz="2000" dirty="0" err="1">
                <a:latin typeface="+mn-ea"/>
              </a:rPr>
              <a:t>i</a:t>
            </a:r>
            <a:r>
              <a:rPr lang="en-US" sz="2000" dirty="0">
                <a:latin typeface="+mn-ea"/>
              </a:rPr>
              <a:t>]]+v[</a:t>
            </a:r>
            <a:r>
              <a:rPr lang="en-US" sz="2000" dirty="0" err="1">
                <a:latin typeface="+mn-ea"/>
              </a:rPr>
              <a:t>i</a:t>
            </a:r>
            <a:r>
              <a:rPr lang="en-US" sz="2000" dirty="0">
                <a:latin typeface="+mn-ea"/>
              </a:rPr>
              <a:t>]);</a:t>
            </a:r>
          </a:p>
          <a:p>
            <a:pPr marL="0" indent="0">
              <a:buNone/>
            </a:pPr>
            <a:r>
              <a:rPr lang="en-US" sz="2000" dirty="0">
                <a:latin typeface="+mn-ea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+mn-ea"/>
              </a:rPr>
              <a:t>    return </a:t>
            </a:r>
            <a:r>
              <a:rPr lang="en-US" sz="2000" dirty="0" err="1">
                <a:latin typeface="+mn-ea"/>
              </a:rPr>
              <a:t>dp</a:t>
            </a:r>
            <a:r>
              <a:rPr lang="en-US" sz="2000" dirty="0">
                <a:latin typeface="+mn-ea"/>
              </a:rPr>
              <a:t>[n][c];</a:t>
            </a:r>
          </a:p>
          <a:p>
            <a:pPr marL="0" indent="0">
              <a:buNone/>
            </a:pPr>
            <a:r>
              <a:rPr lang="en-US" sz="2000" dirty="0">
                <a:latin typeface="+mn-ea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273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588"/>
    </mc:Choice>
    <mc:Fallback xmlns="">
      <p:transition spd="slow" advTm="625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marL="571500" lvl="1" indent="-57150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代码（记忆化）</a:t>
            </a:r>
            <a:endParaRPr lang="en-US" altLang="zh-C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7528" y="1268760"/>
            <a:ext cx="8640960" cy="496855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latin typeface="+mn-ea"/>
              </a:rPr>
              <a:t>int</a:t>
            </a:r>
            <a:r>
              <a:rPr lang="en-US" sz="2000" dirty="0">
                <a:latin typeface="+mn-ea"/>
              </a:rPr>
              <a:t> solve(</a:t>
            </a:r>
            <a:r>
              <a:rPr lang="en-US" sz="2000" dirty="0" err="1">
                <a:latin typeface="+mn-ea"/>
              </a:rPr>
              <a:t>int</a:t>
            </a:r>
            <a:r>
              <a:rPr lang="en-US" sz="2000" dirty="0">
                <a:latin typeface="+mn-ea"/>
              </a:rPr>
              <a:t> </a:t>
            </a:r>
            <a:r>
              <a:rPr lang="en-US" sz="2000" dirty="0" err="1">
                <a:latin typeface="+mn-ea"/>
              </a:rPr>
              <a:t>i</a:t>
            </a:r>
            <a:r>
              <a:rPr lang="en-US" sz="2000" dirty="0">
                <a:latin typeface="+mn-ea"/>
              </a:rPr>
              <a:t>, </a:t>
            </a:r>
            <a:r>
              <a:rPr lang="en-US" sz="2000" dirty="0" err="1">
                <a:latin typeface="+mn-ea"/>
              </a:rPr>
              <a:t>int</a:t>
            </a:r>
            <a:r>
              <a:rPr lang="en-US" sz="2000" dirty="0">
                <a:latin typeface="+mn-ea"/>
              </a:rPr>
              <a:t> j){      //</a:t>
            </a:r>
            <a:r>
              <a:rPr lang="zh-CN" altLang="en-US" sz="2000" dirty="0">
                <a:latin typeface="+mn-ea"/>
              </a:rPr>
              <a:t>前</a:t>
            </a:r>
            <a:r>
              <a:rPr lang="en-US" sz="2000" dirty="0" err="1">
                <a:latin typeface="+mn-ea"/>
              </a:rPr>
              <a:t>i</a:t>
            </a:r>
            <a:r>
              <a:rPr lang="zh-CN" altLang="en-US" sz="2000" dirty="0">
                <a:latin typeface="+mn-ea"/>
              </a:rPr>
              <a:t>个物品，放进容量</a:t>
            </a:r>
            <a:r>
              <a:rPr lang="en-US" sz="2000" dirty="0">
                <a:latin typeface="+mn-ea"/>
              </a:rPr>
              <a:t>j</a:t>
            </a:r>
            <a:r>
              <a:rPr lang="zh-CN" altLang="en-US" sz="2000" dirty="0">
                <a:latin typeface="+mn-ea"/>
              </a:rPr>
              <a:t>的背包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    </a:t>
            </a:r>
            <a:r>
              <a:rPr lang="en-US" sz="2000" dirty="0">
                <a:latin typeface="+mn-ea"/>
              </a:rPr>
              <a:t>if (</a:t>
            </a:r>
            <a:r>
              <a:rPr lang="en-US" sz="2000" dirty="0" err="1">
                <a:latin typeface="+mn-ea"/>
              </a:rPr>
              <a:t>dp</a:t>
            </a:r>
            <a:r>
              <a:rPr lang="en-US" sz="2000" dirty="0">
                <a:latin typeface="+mn-ea"/>
              </a:rPr>
              <a:t>[</a:t>
            </a:r>
            <a:r>
              <a:rPr lang="en-US" sz="2000" dirty="0" err="1">
                <a:latin typeface="+mn-ea"/>
              </a:rPr>
              <a:t>i</a:t>
            </a:r>
            <a:r>
              <a:rPr lang="en-US" sz="2000" dirty="0">
                <a:latin typeface="+mn-ea"/>
              </a:rPr>
              <a:t>][j] != 0)        //</a:t>
            </a:r>
            <a:r>
              <a:rPr lang="zh-CN" altLang="en-US" sz="2000" dirty="0">
                <a:latin typeface="+mn-ea"/>
              </a:rPr>
              <a:t>记忆化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        </a:t>
            </a:r>
            <a:r>
              <a:rPr lang="en-US" sz="2000" dirty="0">
                <a:latin typeface="+mn-ea"/>
              </a:rPr>
              <a:t>return </a:t>
            </a:r>
            <a:r>
              <a:rPr lang="en-US" sz="2000" dirty="0" err="1">
                <a:latin typeface="+mn-ea"/>
              </a:rPr>
              <a:t>dp</a:t>
            </a:r>
            <a:r>
              <a:rPr lang="en-US" sz="2000" dirty="0">
                <a:latin typeface="+mn-ea"/>
              </a:rPr>
              <a:t>[</a:t>
            </a:r>
            <a:r>
              <a:rPr lang="en-US" sz="2000" dirty="0" err="1">
                <a:latin typeface="+mn-ea"/>
              </a:rPr>
              <a:t>i</a:t>
            </a:r>
            <a:r>
              <a:rPr lang="en-US" sz="2000" dirty="0">
                <a:latin typeface="+mn-ea"/>
              </a:rPr>
              <a:t>][j];    </a:t>
            </a:r>
          </a:p>
          <a:p>
            <a:pPr marL="0" indent="0">
              <a:buNone/>
            </a:pPr>
            <a:r>
              <a:rPr lang="en-US" sz="2000" dirty="0">
                <a:latin typeface="+mn-ea"/>
              </a:rPr>
              <a:t>    if(</a:t>
            </a:r>
            <a:r>
              <a:rPr lang="en-US" sz="2000" dirty="0" err="1">
                <a:latin typeface="+mn-ea"/>
              </a:rPr>
              <a:t>i</a:t>
            </a:r>
            <a:r>
              <a:rPr lang="en-US" sz="2000" dirty="0">
                <a:latin typeface="+mn-ea"/>
              </a:rPr>
              <a:t> == 0) return 0;	</a:t>
            </a:r>
          </a:p>
          <a:p>
            <a:pPr marL="0" indent="0">
              <a:buNone/>
            </a:pPr>
            <a:r>
              <a:rPr lang="en-US" sz="2000" dirty="0">
                <a:latin typeface="+mn-ea"/>
              </a:rPr>
              <a:t>    </a:t>
            </a:r>
            <a:r>
              <a:rPr lang="en-US" sz="2000" dirty="0" err="1">
                <a:latin typeface="+mn-ea"/>
              </a:rPr>
              <a:t>int</a:t>
            </a:r>
            <a:r>
              <a:rPr lang="en-US" sz="2000" dirty="0">
                <a:latin typeface="+mn-ea"/>
              </a:rPr>
              <a:t> res;</a:t>
            </a:r>
          </a:p>
          <a:p>
            <a:pPr marL="0" indent="0">
              <a:buNone/>
            </a:pPr>
            <a:r>
              <a:rPr lang="en-US" sz="2000" dirty="0">
                <a:latin typeface="+mn-ea"/>
              </a:rPr>
              <a:t>    if(w[</a:t>
            </a:r>
            <a:r>
              <a:rPr lang="en-US" sz="2000" dirty="0" err="1">
                <a:latin typeface="+mn-ea"/>
              </a:rPr>
              <a:t>i</a:t>
            </a:r>
            <a:r>
              <a:rPr lang="en-US" sz="2000" dirty="0">
                <a:latin typeface="+mn-ea"/>
              </a:rPr>
              <a:t>] &gt; j)              //</a:t>
            </a:r>
            <a:r>
              <a:rPr lang="zh-CN" altLang="en-US" sz="2000" dirty="0">
                <a:latin typeface="+mn-ea"/>
              </a:rPr>
              <a:t>第</a:t>
            </a:r>
            <a:r>
              <a:rPr lang="en-US" sz="2000" dirty="0" err="1">
                <a:latin typeface="+mn-ea"/>
              </a:rPr>
              <a:t>i</a:t>
            </a:r>
            <a:r>
              <a:rPr lang="zh-CN" altLang="en-US" sz="2000" dirty="0">
                <a:latin typeface="+mn-ea"/>
              </a:rPr>
              <a:t>个物品比背包还大，装不了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        </a:t>
            </a:r>
            <a:r>
              <a:rPr lang="en-US" sz="2000" dirty="0">
                <a:latin typeface="+mn-ea"/>
              </a:rPr>
              <a:t>res =  solve(i-1,j);    </a:t>
            </a:r>
          </a:p>
          <a:p>
            <a:pPr marL="0" indent="0">
              <a:buNone/>
            </a:pPr>
            <a:r>
              <a:rPr lang="en-US" sz="2000" dirty="0">
                <a:latin typeface="+mn-ea"/>
              </a:rPr>
              <a:t>    else                     //</a:t>
            </a:r>
            <a:r>
              <a:rPr lang="zh-CN" altLang="en-US" sz="2000" dirty="0">
                <a:latin typeface="+mn-ea"/>
              </a:rPr>
              <a:t>第</a:t>
            </a:r>
            <a:r>
              <a:rPr lang="en-US" sz="2000" dirty="0" err="1">
                <a:latin typeface="+mn-ea"/>
              </a:rPr>
              <a:t>i</a:t>
            </a:r>
            <a:r>
              <a:rPr lang="zh-CN" altLang="en-US" sz="2000" dirty="0">
                <a:latin typeface="+mn-ea"/>
              </a:rPr>
              <a:t>个物品可以装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        </a:t>
            </a:r>
            <a:r>
              <a:rPr lang="en-US" sz="2000" dirty="0">
                <a:latin typeface="+mn-ea"/>
              </a:rPr>
              <a:t>res =  max(solve(i-1,j), solve(i-1,j-w[</a:t>
            </a:r>
            <a:r>
              <a:rPr lang="en-US" sz="2000" dirty="0" err="1">
                <a:latin typeface="+mn-ea"/>
              </a:rPr>
              <a:t>i</a:t>
            </a:r>
            <a:r>
              <a:rPr lang="en-US" sz="2000" dirty="0">
                <a:latin typeface="+mn-ea"/>
              </a:rPr>
              <a:t>])+v[</a:t>
            </a:r>
            <a:r>
              <a:rPr lang="en-US" sz="2000" dirty="0" err="1">
                <a:latin typeface="+mn-ea"/>
              </a:rPr>
              <a:t>i</a:t>
            </a:r>
            <a:r>
              <a:rPr lang="en-US" sz="2000" dirty="0">
                <a:latin typeface="+mn-ea"/>
              </a:rPr>
              <a:t>]);    </a:t>
            </a:r>
          </a:p>
          <a:p>
            <a:pPr marL="0" indent="0">
              <a:buNone/>
            </a:pPr>
            <a:r>
              <a:rPr lang="en-US" sz="2000" dirty="0">
                <a:latin typeface="+mn-ea"/>
              </a:rPr>
              <a:t>    return </a:t>
            </a:r>
            <a:r>
              <a:rPr lang="en-US" sz="2000" dirty="0" err="1">
                <a:latin typeface="+mn-ea"/>
              </a:rPr>
              <a:t>dp</a:t>
            </a:r>
            <a:r>
              <a:rPr lang="en-US" sz="2000" dirty="0">
                <a:latin typeface="+mn-ea"/>
              </a:rPr>
              <a:t>[</a:t>
            </a:r>
            <a:r>
              <a:rPr lang="en-US" sz="2000" dirty="0" err="1">
                <a:latin typeface="+mn-ea"/>
              </a:rPr>
              <a:t>i</a:t>
            </a:r>
            <a:r>
              <a:rPr lang="en-US" sz="2000" dirty="0">
                <a:latin typeface="+mn-ea"/>
              </a:rPr>
              <a:t>][j] = res;</a:t>
            </a:r>
          </a:p>
          <a:p>
            <a:pPr marL="0" indent="0">
              <a:buNone/>
            </a:pPr>
            <a:r>
              <a:rPr lang="en-US" sz="2000" dirty="0">
                <a:latin typeface="+mn-ea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669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560"/>
    </mc:Choice>
    <mc:Fallback xmlns="">
      <p:transition spd="slow" advTm="725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 多重背包 </a:t>
            </a:r>
            <a:r>
              <a:rPr lang="en-US" altLang="zh-CN" sz="3600" dirty="0">
                <a:solidFill>
                  <a:srgbClr val="FF0000"/>
                </a:solidFill>
                <a:latin typeface="+mn-ea"/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1368748"/>
            <a:ext cx="7884876" cy="4968552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种物品和一个背包，第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种物品的体积是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，价值为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，并且有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个，背包的总容量为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如何选择装入背包的物品，使得装入背包中的物品的总价值最大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See the source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4221088"/>
            <a:ext cx="2172072" cy="217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5809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852"/>
    </mc:Choice>
    <mc:Fallback xmlns="">
      <p:transition spd="slow" advTm="818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marL="571500" lvl="1" indent="-57150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解法</a:t>
            </a: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  直接求解</a:t>
            </a:r>
            <a:endParaRPr lang="en-US" altLang="zh-C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1368748"/>
            <a:ext cx="7884876" cy="4968552"/>
          </a:xfrm>
        </p:spPr>
        <p:txBody>
          <a:bodyPr/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种物品和一个背包，第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种物品的体积是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，价值为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，并且有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个，背包的总容量为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/>
          </a:p>
          <a:p>
            <a:r>
              <a:rPr lang="zh-CN" altLang="en-US" sz="2400" dirty="0"/>
              <a:t>状态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</a:t>
            </a:r>
            <a:r>
              <a:rPr lang="zh-CN" altLang="en-US" sz="2400" dirty="0"/>
              <a:t>：把前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个物品装进容量</a:t>
            </a:r>
            <a:r>
              <a:rPr lang="en-US" altLang="zh-CN" sz="2400" dirty="0"/>
              <a:t>j</a:t>
            </a:r>
            <a:r>
              <a:rPr lang="zh-CN" altLang="en-US" sz="2400" dirty="0"/>
              <a:t>的背包，能装进背包的最大价值。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个物品分为装或不装两种情况，状态转移方程：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pl-PL" altLang="zh-CN" sz="2400" dirty="0"/>
              <a:t>dp[i][j] = max{dp[i-1][j], dp[i-1][j-k*w[i]] + k*v[i]}    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</a:t>
            </a:r>
            <a:r>
              <a:rPr lang="pl-PL" altLang="zh-CN" sz="2400" dirty="0"/>
              <a:t>1 ≤ k ≤ min{m[i], j/w[i]}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679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838"/>
    </mc:Choice>
    <mc:Fallback xmlns="">
      <p:transition spd="slow" advTm="908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marL="571500" lvl="1" indent="-57150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解法</a:t>
            </a: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：代码</a:t>
            </a:r>
            <a:endParaRPr lang="en-US" altLang="zh-C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7528" y="1268760"/>
            <a:ext cx="8640960" cy="496855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+mn-ea"/>
              </a:rPr>
              <a:t> 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351584" y="2996952"/>
            <a:ext cx="7992888" cy="246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+mn-ea"/>
              </a:rPr>
              <a:t>for(</a:t>
            </a:r>
            <a:r>
              <a:rPr lang="en-US" sz="2000" dirty="0" err="1">
                <a:latin typeface="+mn-ea"/>
              </a:rPr>
              <a:t>int</a:t>
            </a:r>
            <a:r>
              <a:rPr lang="en-US" sz="2000" dirty="0">
                <a:latin typeface="+mn-ea"/>
              </a:rPr>
              <a:t> </a:t>
            </a:r>
            <a:r>
              <a:rPr lang="en-US" sz="2000" dirty="0" err="1">
                <a:latin typeface="+mn-ea"/>
              </a:rPr>
              <a:t>i</a:t>
            </a:r>
            <a:r>
              <a:rPr lang="en-US" sz="2000" dirty="0">
                <a:latin typeface="+mn-ea"/>
              </a:rPr>
              <a:t>=1;i&lt;=</a:t>
            </a:r>
            <a:r>
              <a:rPr lang="en-US" sz="2000" dirty="0" err="1">
                <a:latin typeface="+mn-ea"/>
              </a:rPr>
              <a:t>n;i</a:t>
            </a:r>
            <a:r>
              <a:rPr lang="en-US" sz="2000" dirty="0">
                <a:latin typeface="+mn-ea"/>
              </a:rPr>
              <a:t>++)              //</a:t>
            </a:r>
            <a:r>
              <a:rPr lang="zh-CN" altLang="en-US" sz="2000" dirty="0">
                <a:latin typeface="+mn-ea"/>
              </a:rPr>
              <a:t>枚举物品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    </a:t>
            </a:r>
            <a:r>
              <a:rPr lang="en-US" sz="2000" dirty="0">
                <a:latin typeface="+mn-ea"/>
              </a:rPr>
              <a:t>for(</a:t>
            </a:r>
            <a:r>
              <a:rPr lang="en-US" sz="2000" dirty="0" err="1">
                <a:latin typeface="+mn-ea"/>
              </a:rPr>
              <a:t>int</a:t>
            </a:r>
            <a:r>
              <a:rPr lang="en-US" sz="2000" dirty="0">
                <a:latin typeface="+mn-ea"/>
              </a:rPr>
              <a:t> j=</a:t>
            </a:r>
            <a:r>
              <a:rPr lang="en-US" sz="2000" dirty="0" err="1">
                <a:latin typeface="+mn-ea"/>
              </a:rPr>
              <a:t>W;j</a:t>
            </a:r>
            <a:r>
              <a:rPr lang="en-US" sz="2000" dirty="0">
                <a:latin typeface="+mn-ea"/>
              </a:rPr>
              <a:t>&gt;=w[</a:t>
            </a:r>
            <a:r>
              <a:rPr lang="en-US" sz="2000" dirty="0" err="1">
                <a:latin typeface="+mn-ea"/>
              </a:rPr>
              <a:t>i</a:t>
            </a:r>
            <a:r>
              <a:rPr lang="en-US" sz="2000" dirty="0">
                <a:latin typeface="+mn-ea"/>
              </a:rPr>
              <a:t>];j--)       //</a:t>
            </a:r>
            <a:r>
              <a:rPr lang="zh-CN" altLang="en-US" sz="2000" dirty="0">
                <a:latin typeface="+mn-ea"/>
              </a:rPr>
              <a:t>枚举背包容量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	  </a:t>
            </a:r>
            <a:r>
              <a:rPr lang="en-US" sz="2000" dirty="0">
                <a:latin typeface="+mn-ea"/>
              </a:rPr>
              <a:t>for(</a:t>
            </a:r>
            <a:r>
              <a:rPr lang="en-US" sz="2000" dirty="0" err="1">
                <a:latin typeface="+mn-ea"/>
              </a:rPr>
              <a:t>int</a:t>
            </a:r>
            <a:r>
              <a:rPr lang="en-US" sz="2000" dirty="0">
                <a:latin typeface="+mn-ea"/>
              </a:rPr>
              <a:t> k=1; k&lt;=m[</a:t>
            </a:r>
            <a:r>
              <a:rPr lang="en-US" sz="2000" dirty="0" err="1">
                <a:latin typeface="+mn-ea"/>
              </a:rPr>
              <a:t>i</a:t>
            </a:r>
            <a:r>
              <a:rPr lang="en-US" sz="2000" dirty="0">
                <a:latin typeface="+mn-ea"/>
              </a:rPr>
              <a:t>] &amp;&amp; k*w[</a:t>
            </a:r>
            <a:r>
              <a:rPr lang="en-US" sz="2000" dirty="0" err="1">
                <a:latin typeface="+mn-ea"/>
              </a:rPr>
              <a:t>i</a:t>
            </a:r>
            <a:r>
              <a:rPr lang="en-US" sz="2000" dirty="0">
                <a:latin typeface="+mn-ea"/>
              </a:rPr>
              <a:t>]&lt;=j; k++)   </a:t>
            </a:r>
          </a:p>
          <a:p>
            <a:pPr marL="0" indent="0">
              <a:buNone/>
            </a:pPr>
            <a:r>
              <a:rPr lang="en-US" sz="2000" dirty="0">
                <a:latin typeface="+mn-ea"/>
              </a:rPr>
              <a:t> 		</a:t>
            </a:r>
            <a:r>
              <a:rPr lang="en-US" sz="2000" dirty="0" err="1">
                <a:latin typeface="+mn-ea"/>
              </a:rPr>
              <a:t>dp</a:t>
            </a:r>
            <a:r>
              <a:rPr lang="en-US" sz="2000" dirty="0">
                <a:latin typeface="+mn-ea"/>
              </a:rPr>
              <a:t>[j] = max(</a:t>
            </a:r>
            <a:r>
              <a:rPr lang="en-US" sz="2000" dirty="0" err="1">
                <a:latin typeface="+mn-ea"/>
              </a:rPr>
              <a:t>dp</a:t>
            </a:r>
            <a:r>
              <a:rPr lang="en-US" sz="2000" dirty="0">
                <a:latin typeface="+mn-ea"/>
              </a:rPr>
              <a:t>[j],</a:t>
            </a:r>
            <a:r>
              <a:rPr lang="en-US" sz="2000" dirty="0" err="1">
                <a:latin typeface="+mn-ea"/>
              </a:rPr>
              <a:t>dp</a:t>
            </a:r>
            <a:r>
              <a:rPr lang="en-US" sz="2000" dirty="0">
                <a:latin typeface="+mn-ea"/>
              </a:rPr>
              <a:t>[j-k*w[</a:t>
            </a:r>
            <a:r>
              <a:rPr lang="en-US" sz="2000" dirty="0" err="1">
                <a:latin typeface="+mn-ea"/>
              </a:rPr>
              <a:t>i</a:t>
            </a:r>
            <a:r>
              <a:rPr lang="en-US" sz="2000" dirty="0">
                <a:latin typeface="+mn-ea"/>
              </a:rPr>
              <a:t>]]+k*v[</a:t>
            </a:r>
            <a:r>
              <a:rPr lang="en-US" sz="2000" dirty="0" err="1">
                <a:latin typeface="+mn-ea"/>
              </a:rPr>
              <a:t>i</a:t>
            </a:r>
            <a:r>
              <a:rPr lang="en-US" sz="2000" dirty="0">
                <a:latin typeface="+mn-ea"/>
              </a:rPr>
              <a:t>]);</a:t>
            </a:r>
          </a:p>
        </p:txBody>
      </p:sp>
      <p:sp>
        <p:nvSpPr>
          <p:cNvPr id="6" name="矩形 5"/>
          <p:cNvSpPr/>
          <p:nvPr/>
        </p:nvSpPr>
        <p:spPr>
          <a:xfrm>
            <a:off x="2351584" y="1271359"/>
            <a:ext cx="640871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dp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][j] = max{</a:t>
            </a:r>
            <a:r>
              <a:rPr lang="en-US" sz="2400" dirty="0" err="1"/>
              <a:t>dp</a:t>
            </a:r>
            <a:r>
              <a:rPr lang="en-US" sz="2400" dirty="0"/>
              <a:t>[i-1][j], </a:t>
            </a:r>
            <a:r>
              <a:rPr lang="en-US" sz="2400" dirty="0" err="1"/>
              <a:t>dp</a:t>
            </a:r>
            <a:r>
              <a:rPr lang="en-US" sz="2400" dirty="0"/>
              <a:t>[i-1][j-k*w[</a:t>
            </a:r>
            <a:r>
              <a:rPr lang="en-US" sz="2400" dirty="0" err="1"/>
              <a:t>i</a:t>
            </a:r>
            <a:r>
              <a:rPr lang="en-US" sz="2400" dirty="0"/>
              <a:t>]] + k*v[</a:t>
            </a:r>
            <a:r>
              <a:rPr lang="en-US" sz="2400" dirty="0" err="1"/>
              <a:t>i</a:t>
            </a:r>
            <a:r>
              <a:rPr lang="en-US" sz="2400" dirty="0"/>
              <a:t>]}   </a:t>
            </a:r>
          </a:p>
          <a:p>
            <a:endParaRPr lang="en-US" altLang="zh-CN" sz="2000" dirty="0"/>
          </a:p>
          <a:p>
            <a:r>
              <a:rPr lang="zh-CN" altLang="en-US" sz="2400" dirty="0"/>
              <a:t>直接写</a:t>
            </a:r>
            <a:r>
              <a:rPr lang="en-US" altLang="zh-CN" sz="2400" dirty="0" err="1"/>
              <a:t>i</a:t>
            </a:r>
            <a:r>
              <a:rPr lang="zh-CN" altLang="en-US" sz="2400" dirty="0"/>
              <a:t>、</a:t>
            </a:r>
            <a:r>
              <a:rPr lang="en-US" altLang="zh-CN" sz="2400" dirty="0"/>
              <a:t>j</a:t>
            </a:r>
            <a:r>
              <a:rPr lang="zh-CN" altLang="en-US" sz="2400" dirty="0"/>
              <a:t>、</a:t>
            </a:r>
            <a:r>
              <a:rPr lang="en-US" altLang="zh-CN" sz="2400" dirty="0"/>
              <a:t>k</a:t>
            </a:r>
            <a:r>
              <a:rPr lang="zh-CN" altLang="en-US" sz="2400" dirty="0"/>
              <a:t>三重循环</a:t>
            </a:r>
            <a:r>
              <a:rPr lang="en-US" altLang="zh-CN" sz="2400" dirty="0"/>
              <a:t>: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662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599"/>
    </mc:Choice>
    <mc:Fallback xmlns="">
      <p:transition spd="slow" advTm="345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5|2.3|15.2|6.2|46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9.3|23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.2|29.9|20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9.7|17.4|7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.9|24|8.3|18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6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14.2|25.8|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11.6|2.5|1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5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2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13.7|18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7.4|12.3|11.9|7.7|28.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0.6|12.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24.4|15.7|6.9|7.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15.2|2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15.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9.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4|10.2|1.3|7.7|4.1|18.1|6.7|7.3|9.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0.5|5.4|15.8|2.5|2|23.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11.3|4.8|11.3|8.2|8.4|8.6|11.6|7.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6.7|39|0.7|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0.6|21.3|12.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13.9|45.1|9.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2.3|17.3|10|18.4|14.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2.5|12.3|22.1|29.5|1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9|23.8|8.9|13.9|21|39.8|1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1.2|0.7|0.8|25.5|3.2|2.6|14.1|1.6|1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1.6|10|3.1|9.7|1.9|6|5.7|2.2|8.9|4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8|2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14.1|7.6|8.4|26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2.1|4.3|3.5|10.7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1189</TotalTime>
  <Words>3378</Words>
  <Application>Microsoft Office PowerPoint</Application>
  <PresentationFormat>宽屏</PresentationFormat>
  <Paragraphs>234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等线</vt:lpstr>
      <vt:lpstr>等线 Light</vt:lpstr>
      <vt:lpstr>宋体</vt:lpstr>
      <vt:lpstr>Arial</vt:lpstr>
      <vt:lpstr>Calibri</vt:lpstr>
      <vt:lpstr>Calibri Light</vt:lpstr>
      <vt:lpstr>Times New Roman</vt:lpstr>
      <vt:lpstr>Wingdings</vt:lpstr>
      <vt:lpstr>默认设计模板</vt:lpstr>
      <vt:lpstr>5.2 经典DP问题</vt:lpstr>
      <vt:lpstr> 0/1背包</vt:lpstr>
      <vt:lpstr> DP设计</vt:lpstr>
      <vt:lpstr> DP转移方程</vt:lpstr>
      <vt:lpstr> 代码（递推）</vt:lpstr>
      <vt:lpstr> 代码（记忆化）</vt:lpstr>
      <vt:lpstr> 多重背包  </vt:lpstr>
      <vt:lpstr>解法1：  直接求解</vt:lpstr>
      <vt:lpstr> 解法1：代码</vt:lpstr>
      <vt:lpstr>解法2： “二进制拆分”</vt:lpstr>
      <vt:lpstr>具体拆分的方法</vt:lpstr>
      <vt:lpstr> 最长公共子序列 </vt:lpstr>
      <vt:lpstr> DP设计</vt:lpstr>
      <vt:lpstr> DP转移方程</vt:lpstr>
      <vt:lpstr> 最长递增子序列 </vt:lpstr>
      <vt:lpstr> DP设计</vt:lpstr>
      <vt:lpstr> 编辑距离  </vt:lpstr>
      <vt:lpstr> DP设计</vt:lpstr>
      <vt:lpstr> DP转移方程</vt:lpstr>
      <vt:lpstr> DP转移方程</vt:lpstr>
      <vt:lpstr> 最小划分  </vt:lpstr>
      <vt:lpstr> 行走问题 </vt:lpstr>
      <vt:lpstr> 矩阵最长递增路径  </vt:lpstr>
      <vt:lpstr> 题解</vt:lpstr>
      <vt:lpstr> 子集和问题 </vt:lpstr>
      <vt:lpstr> DP设计</vt:lpstr>
      <vt:lpstr> 最优游戏策略 </vt:lpstr>
      <vt:lpstr> DP设计</vt:lpstr>
      <vt:lpstr> DP转移方程</vt:lpstr>
      <vt:lpstr> 矩阵链乘法  </vt:lpstr>
      <vt:lpstr>PowerPoint 演示文稿</vt:lpstr>
      <vt:lpstr>PowerPoint 演示文稿</vt:lpstr>
      <vt:lpstr> DP设计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2107</cp:revision>
  <dcterms:created xsi:type="dcterms:W3CDTF">2012-02-15T09:22:00Z</dcterms:created>
  <dcterms:modified xsi:type="dcterms:W3CDTF">2023-02-23T10:10:47Z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