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436" r:id="rId2"/>
    <p:sldId id="626" r:id="rId3"/>
    <p:sldId id="668" r:id="rId4"/>
    <p:sldId id="669" r:id="rId5"/>
    <p:sldId id="667" r:id="rId6"/>
    <p:sldId id="671" r:id="rId7"/>
    <p:sldId id="670" r:id="rId8"/>
    <p:sldId id="672" r:id="rId9"/>
    <p:sldId id="673" r:id="rId10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2D95BB-B47B-4CC1-A5C5-1588781BCE7F}">
          <p14:sldIdLst>
            <p14:sldId id="436"/>
            <p14:sldId id="626"/>
            <p14:sldId id="668"/>
            <p14:sldId id="669"/>
            <p14:sldId id="667"/>
            <p14:sldId id="671"/>
            <p14:sldId id="670"/>
            <p14:sldId id="672"/>
            <p14:sldId id="673"/>
          </p14:sldIdLst>
        </p14:section>
        <p14:section name="无标题节" id="{F72FD6ED-6D49-4575-8982-8FD06452A47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罗 勇" initials="" lastIdx="3" clrIdx="0"/>
  <p:cmAuthor id="2" name="lu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2359" autoAdjust="0"/>
  </p:normalViewPr>
  <p:slideViewPr>
    <p:cSldViewPr>
      <p:cViewPr>
        <p:scale>
          <a:sx n="75" d="100"/>
          <a:sy n="75" d="100"/>
        </p:scale>
        <p:origin x="1923" y="89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FC01037-CA74-4609-B64E-B6393D6FB569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CCD990B2-6F6F-439E-AB5E-FA2362CFC0E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7535A6B-B649-4C20-B2AE-80055D070268}" type="datetimeFigureOut">
              <a:rPr lang="zh-CN" altLang="en-US"/>
              <a:t>2023/2/23</a:t>
            </a:fld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r>
              <a:rPr lang="zh-CN" altLang="en-US"/>
              <a:t>华东理工大学 罗勇军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A1318201-79EC-4801-B6EE-CCFAE2C9D7A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1AE97-AF5C-4CDE-80A4-4944EBDBE3B2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03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FCF03-DA63-4DA6-8FFC-A160D33960F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1562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1694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B3A5B-B574-4884-A79D-898D03EDF45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067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F33BB-22D5-4ED2-9ACB-88F7F16078F5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1939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1EB02-AD20-4D19-9589-12816B5F5AB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82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F14F8-D6AE-4204-B4E9-F62D2A1568C6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5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5C919-4083-4192-8715-2FD555B4BFED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41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8A3B0-CA10-42F9-802F-9EA16C19212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894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4F3E8-8E2B-4F6A-86BB-1587297AE390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14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8A3E-6C38-4204-BE1C-0DF8D9E7AFB1}" type="slidenum">
              <a:rPr lang="en-US" alt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261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EB22542-C3C6-4D52-AF75-76355F5F73B7}" type="slidenum">
              <a:rPr lang="en-US" altLang="zh-CN" smtClean="0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7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>
          <a:xfrm>
            <a:off x="1271464" y="55780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rgbClr val="FF0000"/>
                </a:solidFill>
              </a:rPr>
              <a:t>5.3 </a:t>
            </a:r>
            <a:r>
              <a:rPr lang="zh-CN" altLang="en-US" sz="4000" dirty="0" smtClean="0">
                <a:solidFill>
                  <a:srgbClr val="FF0000"/>
                </a:solidFill>
              </a:rPr>
              <a:t>数位统计</a:t>
            </a:r>
            <a:r>
              <a:rPr lang="en-US" altLang="zh-CN" sz="4000" dirty="0" smtClean="0">
                <a:solidFill>
                  <a:srgbClr val="FF0000"/>
                </a:solidFill>
              </a:rPr>
              <a:t>DP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1271464" y="1988840"/>
            <a:ext cx="5688632" cy="288032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+mn-ea"/>
              </a:rPr>
              <a:t>数位统计</a:t>
            </a:r>
            <a:r>
              <a:rPr lang="en-US" altLang="zh-CN" dirty="0">
                <a:latin typeface="+mn-ea"/>
              </a:rPr>
              <a:t>DP</a:t>
            </a:r>
            <a:r>
              <a:rPr lang="zh-CN" altLang="en-US" dirty="0">
                <a:latin typeface="+mn-ea"/>
              </a:rPr>
              <a:t>的递推实现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zh-CN" altLang="en-US" dirty="0">
                <a:latin typeface="+mn-ea"/>
              </a:rPr>
              <a:t>数位统计</a:t>
            </a:r>
            <a:r>
              <a:rPr lang="en-US" altLang="zh-CN" dirty="0">
                <a:latin typeface="+mn-ea"/>
              </a:rPr>
              <a:t>DP</a:t>
            </a:r>
            <a:r>
              <a:rPr lang="zh-CN" altLang="en-US" dirty="0">
                <a:latin typeface="+mn-ea"/>
              </a:rPr>
              <a:t>的记忆化搜索实现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页脚占位符 7"/>
          <p:cNvSpPr txBox="1">
            <a:spLocks/>
          </p:cNvSpPr>
          <p:nvPr/>
        </p:nvSpPr>
        <p:spPr>
          <a:xfrm>
            <a:off x="7464152" y="127000"/>
            <a:ext cx="4464496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kern="120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>
                <a:solidFill>
                  <a:srgbClr val="0070C0"/>
                </a:solidFill>
              </a:rPr>
              <a:t>《</a:t>
            </a:r>
            <a:r>
              <a:rPr lang="zh-CN" altLang="en-US" sz="2000">
                <a:solidFill>
                  <a:srgbClr val="0070C0"/>
                </a:solidFill>
              </a:rPr>
              <a:t>算法竞赛</a:t>
            </a:r>
            <a:r>
              <a:rPr lang="en-US" altLang="zh-CN" sz="2000">
                <a:solidFill>
                  <a:srgbClr val="0070C0"/>
                </a:solidFill>
              </a:rPr>
              <a:t>》</a:t>
            </a:r>
            <a:r>
              <a:rPr lang="zh-CN" altLang="en-US" sz="2000">
                <a:solidFill>
                  <a:srgbClr val="0070C0"/>
                </a:solidFill>
              </a:rPr>
              <a:t>清华大学出版社 罗勇军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690395"/>
            <a:ext cx="3261808" cy="42646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7"/>
    </mc:Choice>
    <mc:Fallback xmlns="">
      <p:transition spd="slow" advTm="987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88640"/>
            <a:ext cx="7643192" cy="99412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3600" dirty="0" smtClean="0">
                <a:solidFill>
                  <a:srgbClr val="FF0000"/>
                </a:solidFill>
                <a:latin typeface="+mn-ea"/>
              </a:rPr>
              <a:t>数位统计</a:t>
            </a:r>
            <a:r>
              <a:rPr lang="en-US" altLang="zh-CN" sz="3600" dirty="0" smtClean="0">
                <a:solidFill>
                  <a:srgbClr val="FF0000"/>
                </a:solidFill>
                <a:latin typeface="+mn-ea"/>
              </a:rPr>
              <a:t>DP</a:t>
            </a:r>
            <a:endParaRPr lang="en-US" altLang="zh-CN" sz="3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5560" y="1368748"/>
            <a:ext cx="7884876" cy="4968552"/>
          </a:xfrm>
        </p:spPr>
        <p:txBody>
          <a:bodyPr/>
          <a:lstStyle/>
          <a:p>
            <a:r>
              <a:rPr lang="zh-CN" altLang="en-US" sz="2400" dirty="0"/>
              <a:t>一个数字的数位有个位、十位、百位、</a:t>
            </a:r>
            <a:r>
              <a:rPr lang="en-US" altLang="zh-CN" sz="2400" dirty="0" smtClean="0"/>
              <a:t>…</a:t>
            </a:r>
          </a:p>
          <a:p>
            <a:r>
              <a:rPr lang="zh-CN" altLang="en-US" sz="2400" dirty="0" smtClean="0"/>
              <a:t>题目</a:t>
            </a:r>
            <a:r>
              <a:rPr lang="zh-CN" altLang="en-US" sz="2400" dirty="0"/>
              <a:t>和数位上的统计</a:t>
            </a:r>
            <a:r>
              <a:rPr lang="zh-CN" altLang="en-US" sz="2400" dirty="0" smtClean="0"/>
              <a:t>有关</a:t>
            </a:r>
            <a:endParaRPr lang="en-US" altLang="zh-CN" sz="2400" dirty="0" smtClean="0"/>
          </a:p>
          <a:p>
            <a:r>
              <a:rPr lang="en-US" altLang="zh-CN" sz="2400" dirty="0" smtClean="0"/>
              <a:t>DP</a:t>
            </a:r>
            <a:r>
              <a:rPr lang="zh-CN" altLang="en-US" sz="2400" dirty="0" smtClean="0"/>
              <a:t>：把</a:t>
            </a:r>
            <a:r>
              <a:rPr lang="zh-CN" altLang="en-US" sz="2400" dirty="0"/>
              <a:t>低位的统计结果记录下来，在高位计算时直接沿用低位的结果，从而提高效率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一种简单的</a:t>
            </a:r>
            <a:r>
              <a:rPr lang="en-US" altLang="zh-CN" sz="2400" dirty="0" smtClean="0"/>
              <a:t>DP</a:t>
            </a:r>
            <a:r>
              <a:rPr lang="zh-CN" altLang="en-US" sz="2400" dirty="0" smtClean="0"/>
              <a:t>套路题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12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98"/>
    </mc:Choice>
    <mc:Fallback xmlns="">
      <p:transition spd="slow" advTm="49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7643192" cy="994122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关键：前导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、数位限制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45699"/>
            <a:ext cx="9145016" cy="496855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前导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1~99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内有多少个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转化为统计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00~99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10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20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91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94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zh-CN" alt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  <a:endParaRPr lang="en-US" altLang="zh-C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数字一共出现了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2×10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个，平均每个数出现了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：都出现了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特殊，因为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00~09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不能算，所以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20-10=10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“前导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类似的有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0100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的前导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1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02"/>
    </mc:Choice>
    <mc:Fallback xmlns="">
      <p:transition spd="slow" advTm="156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45699"/>
            <a:ext cx="9145016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数位限制</a:t>
            </a:r>
            <a:endParaRPr lang="en-US" altLang="zh-CN" sz="2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1~23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内有多少个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转化为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00~23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最高位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次，个位的其他数（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0~9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）各出现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最高位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，个位的其他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0~9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）各出现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最高位是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为“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数位限制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”，此时需要特别判断。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9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79"/>
    </mc:Choice>
    <mc:Fallback xmlns="">
      <p:transition spd="slow" advTm="732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648" y="363964"/>
            <a:ext cx="10376935" cy="52252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给定正整数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，求在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[a, b]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中的所有整数中，每个数码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(digit)</a:t>
            </a:r>
            <a:r>
              <a:rPr lang="zh-CN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各出现了多少次</a:t>
            </a:r>
            <a:r>
              <a:rPr lang="zh-CN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0, 324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个区间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000~099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100~199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200~299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300~324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000~099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100~199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200~299</a:t>
            </a:r>
          </a:p>
          <a:p>
            <a:pPr marL="0" indent="0">
              <a:buNone/>
            </a:pP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00~99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的计算结果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300~324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特判</a:t>
            </a:r>
            <a:endParaRPr lang="zh-CN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75720" y="27809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710778"/>
              </p:ext>
            </p:extLst>
          </p:nvPr>
        </p:nvGraphicFramePr>
        <p:xfrm>
          <a:off x="5231904" y="836712"/>
          <a:ext cx="5112568" cy="4992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isio" r:id="rId4" imgW="3048000" imgH="2990884" progId="Visio.Drawing.15">
                  <p:embed/>
                </p:oleObj>
              </mc:Choice>
              <mc:Fallback>
                <p:oleObj name="Visio" r:id="rId4" imgW="3048000" imgH="29908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836712"/>
                        <a:ext cx="5112568" cy="4992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2133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53"/>
    </mc:Choice>
    <mc:Fallback xmlns="">
      <p:transition spd="slow" advTm="1099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7643192" cy="994122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数位统计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的递推实现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45699"/>
            <a:ext cx="9145016" cy="4968552"/>
          </a:xfrm>
        </p:spPr>
        <p:txBody>
          <a:bodyPr>
            <a:normAutofit/>
          </a:bodyPr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定义状态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位数的每种数字有多少个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0~9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，每种数字有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= 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</a:p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00~99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，每种数字有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= 20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000~999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，每种数字有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= 300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0000~9999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= 4000；…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/10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递增到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，所有的字符共出现了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×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0~9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种字符每种出现了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×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/10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次。</a:t>
            </a:r>
          </a:p>
          <a:p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0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038"/>
    </mc:Choice>
    <mc:Fallback xmlns="">
      <p:transition spd="slow" advTm="87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7643192" cy="994122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递推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代码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14501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void solve(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x,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0;  //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有多少位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while(x){     //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分解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位数字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[++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= x%10;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x=x/10;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len;i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&gt;=1;i--){                            //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从高到低处理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的每一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j=0;j&lt;=9;j++)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 +=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[i-1]*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j=0;j&lt;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j++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[j] += ten[i-1];  //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特判最高位比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小的数字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num2 = 0;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j=i-1;j&gt;=1;j--)    num2 = num2*10+num[j];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]] += num2+1;                          //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特判最高位的数字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[0] -= ten[i-1];                             //</a:t>
            </a:r>
            <a:r>
              <a:rPr lang="zh-CN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特判前导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6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99"/>
    </mc:Choice>
    <mc:Fallback xmlns="">
      <p:transition spd="slow" advTm="10149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7643192" cy="994122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Char char="q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数位统计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DP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的记忆化搜索实现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45699"/>
            <a:ext cx="9145016" cy="4968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在递归程序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中，搜索所有可能的情况，遇到已经算过的记录在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中的结果，就直接使用，不再重复计算。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定义状态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[][]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][sum]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：表示最后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位范围是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9]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，前面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个时，数字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的总个数。例如：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[1][0] = 1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00~09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10~19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30~39、…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[1][1] = 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20~29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区间内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[1][2] = 21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220~229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区间内的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][1] = 120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200~299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[2][2] = 220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2200~2299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220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个。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439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07"/>
    </mc:Choice>
    <mc:Fallback xmlns="">
      <p:transition spd="slow" advTm="124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188640"/>
            <a:ext cx="7643192" cy="994122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记忆化搜索代码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268760"/>
            <a:ext cx="9721080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pos,int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sum,bool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lead, bool limit){    //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：当前处理到第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ll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0) return sum;    </a:t>
            </a: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递归到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位数，结束，返回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if(!lead &amp;&amp; !limit &amp;&amp;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][sum]!=-1)  return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][sum];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记忆化搜索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up = (limit ?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 : 9); 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这一位的最大值，例如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324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 = 3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for(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=0;i&lt;=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up;i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++){                                      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下面以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now=2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为例：</a:t>
            </a:r>
          </a:p>
          <a:p>
            <a:pPr marL="0" indent="0"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==0 &amp;&amp; lead)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-1, sum,  true, limit&amp;&amp;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==up);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000~099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else if(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== now)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-1, sum+1,false,limit&amp;&amp;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==up);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200~299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else if(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!= now)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dfs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-1, sum, 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false,limit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&amp;&amp;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==up); //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100~199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if(!lead &amp;&amp; !limit)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][sum] =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      //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状态记录：无前导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return 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ans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8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999"/>
    </mc:Choice>
    <mc:Fallback xmlns="">
      <p:transition spd="slow" advTm="119999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bc15bb2-d263-4c42-85e7-358267775f1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.2|0.4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0.7|14.1|11.2|6.3|6.9|1.1|0.6|1.9|33.9|8.4|44.7|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8|8.7|3.2|3.6|8|1.8|5.1|2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5.7|7.6|14.4|6.3|13.1|21|7.1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5.3|5.9|6.5|5.4|5.8|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7|0.4|0|0.1|0.4|0|0|0.5|0.5|0.5|0.6|0.7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36|28.7|13.4|9.9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3.9|45.1|9.2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1120</Words>
  <Application>Microsoft Office PowerPoint</Application>
  <PresentationFormat>宽屏</PresentationFormat>
  <Paragraphs>94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默认设计模板</vt:lpstr>
      <vt:lpstr>Visio</vt:lpstr>
      <vt:lpstr>5.3 数位统计DP</vt:lpstr>
      <vt:lpstr> 数位统计DP</vt:lpstr>
      <vt:lpstr> 关键：前导0、数位限制</vt:lpstr>
      <vt:lpstr>PowerPoint 演示文稿</vt:lpstr>
      <vt:lpstr>PowerPoint 演示文稿</vt:lpstr>
      <vt:lpstr>数位统计DP的递推实现</vt:lpstr>
      <vt:lpstr>递推代码</vt:lpstr>
      <vt:lpstr>数位统计DP的记忆化搜索实现</vt:lpstr>
      <vt:lpstr>记忆化搜索代码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作业1</dc:title>
  <dc:creator>微软用户</dc:creator>
  <cp:lastModifiedBy>ECUST</cp:lastModifiedBy>
  <cp:revision>2138</cp:revision>
  <dcterms:created xsi:type="dcterms:W3CDTF">2012-02-15T09:22:00Z</dcterms:created>
  <dcterms:modified xsi:type="dcterms:W3CDTF">2023-02-23T10:11:32Z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