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674" r:id="rId2"/>
    <p:sldId id="626" r:id="rId3"/>
    <p:sldId id="675" r:id="rId4"/>
    <p:sldId id="676" r:id="rId5"/>
    <p:sldId id="677" r:id="rId6"/>
    <p:sldId id="678" r:id="rId7"/>
    <p:sldId id="679" r:id="rId8"/>
    <p:sldId id="680" r:id="rId9"/>
    <p:sldId id="681" r:id="rId10"/>
    <p:sldId id="682" r:id="rId11"/>
    <p:sldId id="683" r:id="rId12"/>
    <p:sldId id="684" r:id="rId13"/>
    <p:sldId id="685" r:id="rId14"/>
    <p:sldId id="686" r:id="rId15"/>
    <p:sldId id="688" r:id="rId16"/>
    <p:sldId id="687" r:id="rId17"/>
    <p:sldId id="689" r:id="rId18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674"/>
            <p14:sldId id="626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8"/>
            <p14:sldId id="687"/>
            <p14:sldId id="689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D8EE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4413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009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5984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99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41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6966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4455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5176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2076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5560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347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97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5.4 </a:t>
            </a:r>
            <a:r>
              <a:rPr lang="zh-CN" altLang="en-US" dirty="0" smtClean="0">
                <a:solidFill>
                  <a:srgbClr val="FF0000"/>
                </a:solidFill>
              </a:rPr>
              <a:t>状态压缩</a:t>
            </a:r>
            <a:r>
              <a:rPr lang="en-US" altLang="zh-CN" dirty="0" smtClean="0">
                <a:solidFill>
                  <a:srgbClr val="FF0000"/>
                </a:solidFill>
              </a:rPr>
              <a:t>DP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271465" y="2060848"/>
            <a:ext cx="5040560" cy="324036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Haminlton</a:t>
            </a:r>
            <a:r>
              <a:rPr lang="zh-CN" altLang="en-US" dirty="0" smtClean="0">
                <a:latin typeface="+mn-ea"/>
              </a:rPr>
              <a:t>问题</a:t>
            </a:r>
            <a:endParaRPr lang="en-US" altLang="zh-CN" dirty="0" smtClean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dirty="0">
                <a:latin typeface="+mn-ea"/>
              </a:rPr>
              <a:t> 状态压缩</a:t>
            </a:r>
            <a:r>
              <a:rPr lang="en-US" altLang="zh-CN" dirty="0">
                <a:latin typeface="+mn-ea"/>
              </a:rPr>
              <a:t>DP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 smtClean="0">
                <a:latin typeface="+mn-ea"/>
              </a:rPr>
              <a:t>原理</a:t>
            </a:r>
            <a:endParaRPr lang="en-US" altLang="zh-CN" dirty="0" smtClean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en-US" dirty="0" smtClean="0"/>
              <a:t>  </a:t>
            </a:r>
            <a:r>
              <a:rPr lang="en-US" dirty="0" err="1" smtClean="0"/>
              <a:t>poj</a:t>
            </a:r>
            <a:r>
              <a:rPr lang="en-US" dirty="0" smtClean="0"/>
              <a:t> 2411</a:t>
            </a: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6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69"/>
    </mc:Choice>
    <mc:Fallback xmlns="">
      <p:transition spd="slow" advTm="3306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1124745"/>
            <a:ext cx="8229600" cy="4525963"/>
          </a:xfrm>
        </p:spPr>
        <p:txBody>
          <a:bodyPr/>
          <a:lstStyle/>
          <a:p>
            <a:r>
              <a:rPr lang="zh-CN" altLang="en-US" sz="2400" dirty="0"/>
              <a:t>摆放砖头的操作步骤，可以从第一行第一列开始，从左往右、从上往下依次摆放。</a:t>
            </a:r>
            <a:endParaRPr lang="en-US" altLang="zh-CN" sz="2400" dirty="0"/>
          </a:p>
          <a:p>
            <a:r>
              <a:rPr lang="zh-CN" altLang="en-US" sz="2400" dirty="0"/>
              <a:t>横砖只占</a:t>
            </a:r>
            <a:r>
              <a:rPr lang="en-US" altLang="zh-CN" sz="2400" dirty="0"/>
              <a:t>1</a:t>
            </a:r>
            <a:r>
              <a:rPr lang="zh-CN" altLang="en-US" sz="2400" dirty="0"/>
              <a:t>行，不影响下一行的摆放；竖砖占</a:t>
            </a:r>
            <a:r>
              <a:rPr lang="en-US" altLang="zh-CN" sz="2400" dirty="0"/>
              <a:t>2</a:t>
            </a:r>
            <a:r>
              <a:rPr lang="zh-CN" altLang="en-US" sz="2400" dirty="0"/>
              <a:t>行，会影响下一行。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同一行内，前列的摆放决定后列的摆放，例如第</a:t>
            </a:r>
            <a:r>
              <a:rPr lang="en-US" altLang="zh-CN" sz="2400" dirty="0"/>
              <a:t>1</a:t>
            </a:r>
            <a:r>
              <a:rPr lang="zh-CN" altLang="en-US" sz="2400" dirty="0"/>
              <a:t>列放横砖，那么第</a:t>
            </a:r>
            <a:r>
              <a:rPr lang="en-US" altLang="zh-CN" sz="2400" dirty="0"/>
              <a:t>2</a:t>
            </a:r>
            <a:r>
              <a:rPr lang="zh-CN" altLang="en-US" sz="2400" dirty="0"/>
              <a:t>列就是横砖的后半部分；如果第</a:t>
            </a:r>
            <a:r>
              <a:rPr lang="en-US" altLang="zh-CN" sz="2400" dirty="0"/>
              <a:t>1</a:t>
            </a:r>
            <a:r>
              <a:rPr lang="zh-CN" altLang="en-US" sz="2400" dirty="0"/>
              <a:t>列放竖砖，那么就不影响第</a:t>
            </a:r>
            <a:r>
              <a:rPr lang="en-US" altLang="zh-CN" sz="2400" dirty="0"/>
              <a:t>2</a:t>
            </a:r>
            <a:r>
              <a:rPr lang="zh-CN" altLang="en-US" sz="2400" dirty="0"/>
              <a:t>列。</a:t>
            </a:r>
            <a:endParaRPr lang="en-US" altLang="zh-CN" sz="2400" dirty="0"/>
          </a:p>
          <a:p>
            <a:r>
              <a:rPr lang="zh-CN" altLang="en-US" sz="2400" dirty="0"/>
              <a:t>上下两行是相关的，如果上一行是横砖，不影响下一行；如果上一行是竖砖，那么下一行的同一列是竖砖的后半部分。</a:t>
            </a:r>
          </a:p>
          <a:p>
            <a:endParaRPr 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44"/>
    </mc:Choice>
    <mc:Fallback xmlns="">
      <p:transition spd="slow" advTm="788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marL="571500" lvl="1" indent="-5715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2207568" y="1628801"/>
            <a:ext cx="806489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DP</a:t>
            </a:r>
            <a:r>
              <a:rPr lang="zh-CN" altLang="en-US" sz="2400" dirty="0"/>
              <a:t>的思想是从小问题扩展到大问题，在这一题中，是否能从第一行开始，逐步扩展，直到最后一行？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这一题的复杂性在于，一个砖块可能影响连续的</a:t>
            </a:r>
            <a:r>
              <a:rPr lang="en-US" altLang="zh-CN" sz="2400" dirty="0"/>
              <a:t>2</a:t>
            </a:r>
            <a:r>
              <a:rPr lang="zh-CN" altLang="en-US" sz="2400" dirty="0"/>
              <a:t>行，而不是</a:t>
            </a:r>
            <a:r>
              <a:rPr lang="en-US" altLang="zh-CN" sz="2400" dirty="0"/>
              <a:t>1</a:t>
            </a:r>
            <a:r>
              <a:rPr lang="zh-CN" altLang="en-US" sz="2400" dirty="0"/>
              <a:t>行，必须考虑连续</a:t>
            </a:r>
            <a:r>
              <a:rPr lang="en-US" altLang="zh-CN" sz="2400" dirty="0"/>
              <a:t>2</a:t>
            </a:r>
            <a:r>
              <a:rPr lang="zh-CN" altLang="en-US" sz="2400" dirty="0"/>
              <a:t>行的情况。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55"/>
    </mc:Choice>
    <mc:Fallback xmlns="">
      <p:transition spd="slow" advTm="359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轮廓线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108720"/>
          </a:xfrm>
        </p:spPr>
        <p:txBody>
          <a:bodyPr/>
          <a:lstStyle/>
          <a:p>
            <a:r>
              <a:rPr lang="zh-CN" altLang="en-US" sz="2400" dirty="0"/>
              <a:t>用一根虚线把矩形分为两半，上半部分已经填充完毕，下半部分未完成。把这条划分矩形的虚线称为“</a:t>
            </a:r>
            <a:r>
              <a:rPr lang="zh-CN" altLang="en-US" sz="2400" b="1" dirty="0"/>
              <a:t>轮廓线</a:t>
            </a:r>
            <a:r>
              <a:rPr lang="zh-CN" altLang="en-US" sz="2400" dirty="0"/>
              <a:t>”</a:t>
            </a:r>
            <a:r>
              <a:rPr lang="en-US" altLang="zh-CN" sz="2400" dirty="0"/>
              <a:t>.</a:t>
            </a:r>
            <a:endParaRPr lang="zh-CN" altLang="en-US" sz="2400" dirty="0"/>
          </a:p>
          <a:p>
            <a:endParaRPr lang="en-US" sz="2400" dirty="0"/>
          </a:p>
        </p:txBody>
      </p:sp>
      <p:pic>
        <p:nvPicPr>
          <p:cNvPr id="4098" name="Picture 2" descr="C:\Users\hp\AppData\Local\Temp\ksohtml13776\wps3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70" y="3168715"/>
            <a:ext cx="4640440" cy="224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hp\AppData\Local\Temp\ksohtml13776\wps4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3588402"/>
            <a:ext cx="3394720" cy="18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墨迹 3"/>
          <p:cNvSpPr/>
          <p:nvPr/>
        </p:nvSpPr>
        <p:spPr bwMode="auto">
          <a:xfrm>
            <a:off x="2735400" y="3604320"/>
            <a:ext cx="6987960" cy="2164320"/>
          </a:xfrm>
          <a:prstGeom prst="rect">
            <a:avLst/>
          </a:prstGeom>
        </p:spPr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888"/>
    </mc:Choice>
    <mc:Fallback xmlns="">
      <p:transition spd="slow" advTm="1098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692697"/>
            <a:ext cx="8229600" cy="3168352"/>
          </a:xfrm>
        </p:spPr>
        <p:txBody>
          <a:bodyPr/>
          <a:lstStyle/>
          <a:p>
            <a:r>
              <a:rPr lang="zh-CN" altLang="en-US" sz="2400" dirty="0"/>
              <a:t>定义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][j][k]</a:t>
            </a:r>
            <a:r>
              <a:rPr lang="zh-CN" altLang="en-US" sz="2400" dirty="0"/>
              <a:t>：表示递推到第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行、第</a:t>
            </a:r>
            <a:r>
              <a:rPr lang="en-US" altLang="zh-CN" sz="2400" dirty="0"/>
              <a:t>j</a:t>
            </a:r>
            <a:r>
              <a:rPr lang="zh-CN" altLang="en-US" sz="2400" dirty="0"/>
              <a:t>列，且轮廓线处填充为</a:t>
            </a:r>
            <a:r>
              <a:rPr lang="en-US" altLang="zh-CN" sz="2400" dirty="0"/>
              <a:t>k</a:t>
            </a:r>
            <a:r>
              <a:rPr lang="zh-CN" altLang="en-US" sz="2400" dirty="0"/>
              <a:t>时的方案总数。</a:t>
            </a:r>
            <a:endParaRPr lang="en-US" altLang="zh-CN" sz="2400" dirty="0"/>
          </a:p>
          <a:p>
            <a:r>
              <a:rPr lang="en-US" altLang="zh-CN" sz="2400" dirty="0"/>
              <a:t>k</a:t>
            </a:r>
            <a:r>
              <a:rPr lang="zh-CN" altLang="en-US" sz="2400" dirty="0"/>
              <a:t>是用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m</a:t>
            </a:r>
            <a:r>
              <a:rPr lang="zh-CN" altLang="en-US" sz="2400" dirty="0"/>
              <a:t>位二进制表示的连续</a:t>
            </a:r>
            <a:r>
              <a:rPr lang="en-US" altLang="zh-CN" sz="2400" dirty="0"/>
              <a:t>m</a:t>
            </a:r>
            <a:r>
              <a:rPr lang="zh-CN" altLang="en-US" sz="2400" dirty="0"/>
              <a:t>个方格；</a:t>
            </a:r>
            <a:endParaRPr lang="en-US" altLang="zh-CN" sz="2400" dirty="0"/>
          </a:p>
          <a:p>
            <a:r>
              <a:rPr lang="zh-CN" altLang="en-US" sz="2400" dirty="0"/>
              <a:t>这</a:t>
            </a:r>
            <a:r>
              <a:rPr lang="en-US" altLang="zh-CN" sz="2400" dirty="0"/>
              <a:t>m</a:t>
            </a:r>
            <a:r>
              <a:rPr lang="zh-CN" altLang="en-US" sz="2400" dirty="0"/>
              <a:t>个方格的最后一个方格是就是第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行第</a:t>
            </a:r>
            <a:r>
              <a:rPr lang="en-US" altLang="zh-CN" sz="2400" dirty="0"/>
              <a:t>j</a:t>
            </a:r>
            <a:r>
              <a:rPr lang="zh-CN" altLang="en-US" sz="2400" dirty="0"/>
              <a:t>列的方格；</a:t>
            </a:r>
            <a:endParaRPr lang="en-US" altLang="zh-CN" sz="2400" dirty="0"/>
          </a:p>
          <a:p>
            <a:r>
              <a:rPr lang="en-US" altLang="zh-CN" sz="2400" dirty="0"/>
              <a:t>k</a:t>
            </a:r>
            <a:r>
              <a:rPr lang="zh-CN" altLang="en-US" sz="2400" dirty="0"/>
              <a:t>中的</a:t>
            </a:r>
            <a:r>
              <a:rPr lang="en-US" altLang="zh-CN" sz="2400" dirty="0"/>
              <a:t>0</a:t>
            </a:r>
            <a:r>
              <a:rPr lang="zh-CN" altLang="en-US" sz="2400" dirty="0"/>
              <a:t>表示方格不填充，</a:t>
            </a:r>
            <a:r>
              <a:rPr lang="en-US" altLang="zh-CN" sz="2400" dirty="0"/>
              <a:t>1</a:t>
            </a:r>
            <a:r>
              <a:rPr lang="zh-CN" altLang="en-US" sz="2400" dirty="0"/>
              <a:t>表示填充。</a:t>
            </a:r>
            <a:endParaRPr lang="en-US" altLang="zh-CN" sz="2400" dirty="0"/>
          </a:p>
          <a:p>
            <a:r>
              <a:rPr lang="en-US" altLang="zh-CN" sz="2400" dirty="0" err="1"/>
              <a:t>dp</a:t>
            </a:r>
            <a:r>
              <a:rPr lang="en-US" altLang="zh-CN" sz="2400" dirty="0"/>
              <a:t>[n-1][m-1][(1&lt;&lt;m) -1]</a:t>
            </a:r>
            <a:r>
              <a:rPr lang="zh-CN" altLang="en-US" sz="2400" dirty="0"/>
              <a:t>就是答案，它表示递推到最后一行、最后一列、</a:t>
            </a:r>
            <a:r>
              <a:rPr lang="en-US" altLang="zh-CN" sz="2400" dirty="0"/>
              <a:t>k</a:t>
            </a:r>
            <a:r>
              <a:rPr lang="zh-CN" altLang="en-US" sz="2400" dirty="0"/>
              <a:t>的二进制是</a:t>
            </a:r>
            <a:r>
              <a:rPr lang="en-US" altLang="zh-CN" sz="2400" dirty="0"/>
              <a:t>m</a:t>
            </a:r>
            <a:r>
              <a:rPr lang="zh-CN" altLang="en-US" sz="2400" dirty="0"/>
              <a:t>个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  <a:p>
            <a:endParaRPr lang="zh-CN" altLang="en-US" sz="2400" dirty="0"/>
          </a:p>
          <a:p>
            <a:endParaRPr lang="en-US" sz="2400" dirty="0"/>
          </a:p>
        </p:txBody>
      </p:sp>
      <p:pic>
        <p:nvPicPr>
          <p:cNvPr id="5" name="Picture 2" descr="C:\Users\hp\AppData\Local\Temp\ksohtml13776\wps3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3873989"/>
            <a:ext cx="5329028" cy="25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墨迹 3"/>
          <p:cNvSpPr/>
          <p:nvPr/>
        </p:nvSpPr>
        <p:spPr bwMode="auto">
          <a:xfrm>
            <a:off x="2323920" y="487800"/>
            <a:ext cx="6782400" cy="6035400"/>
          </a:xfrm>
          <a:prstGeom prst="rect">
            <a:avLst/>
          </a:prstGeom>
        </p:spPr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16"/>
    </mc:Choice>
    <mc:Fallback xmlns="">
      <p:transition spd="slow" advTm="1105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状态转移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124744"/>
            <a:ext cx="8229600" cy="34563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i="1" dirty="0"/>
              <a:t>x</a:t>
            </a:r>
            <a:r>
              <a:rPr lang="zh-CN" altLang="en-US" sz="2400" dirty="0"/>
              <a:t> </a:t>
            </a:r>
            <a:r>
              <a:rPr lang="en-US" altLang="zh-CN" sz="2400" dirty="0"/>
              <a:t>= 0</a:t>
            </a:r>
            <a:r>
              <a:rPr lang="zh-CN" altLang="en-US" sz="2400" dirty="0"/>
              <a:t>（</a:t>
            </a:r>
            <a:r>
              <a:rPr lang="en-US" altLang="zh-CN" sz="2400" i="1" dirty="0"/>
              <a:t>x</a:t>
            </a:r>
            <a:r>
              <a:rPr lang="zh-CN" altLang="en-US" sz="2400" dirty="0"/>
              <a:t>不放砖块）。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如果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5</a:t>
            </a:r>
            <a:r>
              <a:rPr lang="zh-CN" altLang="en-US" sz="2400" dirty="0"/>
              <a:t> </a:t>
            </a:r>
            <a:r>
              <a:rPr lang="en-US" altLang="zh-CN" sz="2400" dirty="0"/>
              <a:t>= 0</a:t>
            </a:r>
            <a:r>
              <a:rPr lang="zh-CN" altLang="en-US" sz="2400" dirty="0"/>
              <a:t>（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5</a:t>
            </a:r>
            <a:r>
              <a:rPr lang="zh-CN" altLang="en-US" sz="2400" dirty="0"/>
              <a:t>上没有砖块），由于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5</a:t>
            </a:r>
            <a:r>
              <a:rPr lang="zh-CN" altLang="en-US" sz="2400" dirty="0"/>
              <a:t>只剩下和</a:t>
            </a:r>
            <a:r>
              <a:rPr lang="en-US" altLang="zh-CN" sz="2400" dirty="0"/>
              <a:t>x</a:t>
            </a:r>
            <a:r>
              <a:rPr lang="zh-CN" altLang="en-US" sz="2400" dirty="0"/>
              <a:t>一起填充的机会，现在失去了这一机会，所以这个情况是非法的。  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如果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5 </a:t>
            </a:r>
            <a:r>
              <a:rPr lang="en-US" altLang="zh-CN" sz="2400" dirty="0"/>
              <a:t>= 1</a:t>
            </a:r>
            <a:r>
              <a:rPr lang="zh-CN" altLang="en-US" sz="2400" dirty="0"/>
              <a:t>，则</a:t>
            </a:r>
            <a:r>
              <a:rPr lang="en-US" altLang="zh-CN" sz="2400" i="1" dirty="0"/>
              <a:t>x</a:t>
            </a:r>
            <a:r>
              <a:rPr lang="zh-CN" altLang="en-US" sz="2400" dirty="0"/>
              <a:t> </a:t>
            </a:r>
            <a:r>
              <a:rPr lang="en-US" altLang="zh-CN" sz="2400" dirty="0"/>
              <a:t>= 0</a:t>
            </a:r>
            <a:r>
              <a:rPr lang="zh-CN" altLang="en-US" sz="2400" dirty="0"/>
              <a:t>可以成立。递推到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0</a:t>
            </a:r>
            <a:r>
              <a:rPr lang="en-US" altLang="zh-CN" sz="2400" i="1" dirty="0"/>
              <a:t>x = 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  </a:t>
            </a:r>
            <a:r>
              <a:rPr lang="en-US" sz="2400" dirty="0" err="1">
                <a:solidFill>
                  <a:srgbClr val="0070C0"/>
                </a:solidFill>
              </a:rPr>
              <a:t>dp</a:t>
            </a:r>
            <a:r>
              <a:rPr lang="en-US" sz="2400" dirty="0">
                <a:solidFill>
                  <a:srgbClr val="0070C0"/>
                </a:solidFill>
              </a:rPr>
              <a:t>[now][(k&lt;&lt;1) &amp; (~(1&lt;&lt;m))] += </a:t>
            </a:r>
            <a:r>
              <a:rPr lang="en-US" sz="2400" dirty="0" err="1">
                <a:solidFill>
                  <a:srgbClr val="0070C0"/>
                </a:solidFill>
              </a:rPr>
              <a:t>dp</a:t>
            </a:r>
            <a:r>
              <a:rPr lang="en-US" sz="2400" dirty="0">
                <a:solidFill>
                  <a:srgbClr val="0070C0"/>
                </a:solidFill>
              </a:rPr>
              <a:t>[old][k];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~(1&lt;&lt;m) </a:t>
            </a:r>
            <a:r>
              <a:rPr lang="zh-CN" altLang="en-US" sz="2000" dirty="0"/>
              <a:t>的意思是原来的</a:t>
            </a:r>
            <a:r>
              <a:rPr lang="en-US" altLang="zh-CN" sz="2000" dirty="0"/>
              <a:t>k</a:t>
            </a:r>
            <a:r>
              <a:rPr lang="en-US" altLang="zh-CN" sz="2000" baseline="-25000" dirty="0"/>
              <a:t>5</a:t>
            </a:r>
            <a:r>
              <a:rPr lang="zh-CN" altLang="en-US" sz="2000" dirty="0"/>
              <a:t> </a:t>
            </a:r>
            <a:r>
              <a:rPr lang="en-US" altLang="zh-CN" sz="2000" dirty="0"/>
              <a:t>= 1</a:t>
            </a:r>
            <a:r>
              <a:rPr lang="zh-CN" altLang="en-US" sz="2000" dirty="0"/>
              <a:t>移到了第</a:t>
            </a:r>
            <a:r>
              <a:rPr lang="en-US" altLang="zh-CN" sz="2000" dirty="0"/>
              <a:t>m+1</a:t>
            </a:r>
            <a:r>
              <a:rPr lang="zh-CN" altLang="en-US" sz="2000" dirty="0"/>
              <a:t>位，需要把它置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Picture 2" descr="C:\Users\hp\AppData\Local\Temp\ksohtml13776\wps3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4149081"/>
            <a:ext cx="5329028" cy="25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墨迹 4"/>
          <p:cNvSpPr/>
          <p:nvPr/>
        </p:nvSpPr>
        <p:spPr bwMode="auto">
          <a:xfrm>
            <a:off x="2019360" y="1554480"/>
            <a:ext cx="8100360" cy="5235480"/>
          </a:xfrm>
          <a:prstGeom prst="rect">
            <a:avLst/>
          </a:prstGeom>
        </p:spPr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179"/>
    </mc:Choice>
    <mc:Fallback xmlns="">
      <p:transition spd="slow" advTm="1441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124744"/>
            <a:ext cx="8229600" cy="345638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（2）</a:t>
            </a:r>
            <a:r>
              <a:rPr lang="en-US" sz="2400" i="1" dirty="0"/>
              <a:t>x </a:t>
            </a:r>
            <a:r>
              <a:rPr lang="en-US" sz="2400" dirty="0"/>
              <a:t>= 1（</a:t>
            </a:r>
            <a:r>
              <a:rPr lang="en-US" sz="2400" i="1" dirty="0"/>
              <a:t>x</a:t>
            </a:r>
            <a:r>
              <a:rPr lang="zh-CN" altLang="en-US" sz="2400" dirty="0"/>
              <a:t>放竖砖）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只能和</a:t>
            </a:r>
            <a:r>
              <a:rPr lang="en-US" sz="2400" dirty="0"/>
              <a:t>k</a:t>
            </a:r>
            <a:r>
              <a:rPr lang="en-US" sz="2400" baseline="-25000" dirty="0"/>
              <a:t>5</a:t>
            </a:r>
            <a:r>
              <a:rPr lang="zh-CN" altLang="en-US" sz="2400" dirty="0"/>
              <a:t>一起放竖砖，要求</a:t>
            </a:r>
            <a:r>
              <a:rPr lang="en-US" sz="2400" dirty="0"/>
              <a:t>k</a:t>
            </a:r>
            <a:r>
              <a:rPr lang="en-US" sz="2400" baseline="-25000" dirty="0"/>
              <a:t>5</a:t>
            </a:r>
            <a:r>
              <a:rPr lang="en-US" sz="2400" dirty="0"/>
              <a:t>=0。</a:t>
            </a:r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递推到</a:t>
            </a:r>
            <a:r>
              <a:rPr lang="en-US" sz="2400" dirty="0"/>
              <a:t>k</a:t>
            </a:r>
            <a:r>
              <a:rPr lang="en-US" sz="2400" baseline="-25000" dirty="0"/>
              <a:t>4</a:t>
            </a:r>
            <a:r>
              <a:rPr lang="en-US" sz="2400" dirty="0"/>
              <a:t>k</a:t>
            </a:r>
            <a:r>
              <a:rPr lang="en-US" sz="2400" baseline="-25000" dirty="0"/>
              <a:t>3</a:t>
            </a:r>
            <a:r>
              <a:rPr lang="en-US" sz="2400" dirty="0"/>
              <a:t>k</a:t>
            </a:r>
            <a:r>
              <a:rPr lang="en-US" sz="2400" baseline="-25000" dirty="0"/>
              <a:t>2</a:t>
            </a:r>
            <a:r>
              <a:rPr lang="en-US" sz="2400" dirty="0"/>
              <a:t>k</a:t>
            </a:r>
            <a:r>
              <a:rPr lang="en-US" sz="2400" baseline="-25000" dirty="0"/>
              <a:t>1</a:t>
            </a:r>
            <a:r>
              <a:rPr lang="en-US" sz="2400" dirty="0"/>
              <a:t>k</a:t>
            </a:r>
            <a:r>
              <a:rPr lang="en-US" sz="2400" baseline="-25000" dirty="0"/>
              <a:t>0</a:t>
            </a:r>
            <a:r>
              <a:rPr lang="en-US" sz="2400" i="1" dirty="0"/>
              <a:t>x = </a:t>
            </a:r>
            <a:r>
              <a:rPr lang="en-US" sz="2400" dirty="0"/>
              <a:t>k</a:t>
            </a:r>
            <a:r>
              <a:rPr lang="en-US" sz="2400" baseline="-25000" dirty="0"/>
              <a:t>4</a:t>
            </a:r>
            <a:r>
              <a:rPr lang="en-US" sz="2400" dirty="0"/>
              <a:t>k</a:t>
            </a:r>
            <a:r>
              <a:rPr lang="en-US" sz="2400" baseline="-25000" dirty="0"/>
              <a:t>3</a:t>
            </a:r>
            <a:r>
              <a:rPr lang="en-US" sz="2400" dirty="0"/>
              <a:t>k</a:t>
            </a:r>
            <a:r>
              <a:rPr lang="en-US" sz="2400" baseline="-25000" dirty="0"/>
              <a:t>2</a:t>
            </a:r>
            <a:r>
              <a:rPr lang="en-US" sz="2400" dirty="0"/>
              <a:t>k</a:t>
            </a:r>
            <a:r>
              <a:rPr lang="en-US" sz="2400" baseline="-25000" dirty="0"/>
              <a:t>1</a:t>
            </a:r>
            <a:r>
              <a:rPr lang="en-US" sz="2400" dirty="0"/>
              <a:t>k</a:t>
            </a:r>
            <a:r>
              <a:rPr lang="en-US" sz="2400" baseline="-25000" dirty="0"/>
              <a:t>0</a:t>
            </a:r>
            <a:r>
              <a:rPr lang="en-US" sz="2400" dirty="0"/>
              <a:t>1。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    </a:t>
            </a:r>
            <a:r>
              <a:rPr lang="en-US" sz="2400" dirty="0" err="1">
                <a:solidFill>
                  <a:srgbClr val="0070C0"/>
                </a:solidFill>
              </a:rPr>
              <a:t>dp</a:t>
            </a:r>
            <a:r>
              <a:rPr lang="en-US" sz="2400" dirty="0">
                <a:solidFill>
                  <a:srgbClr val="0070C0"/>
                </a:solidFill>
              </a:rPr>
              <a:t>[now][(k&lt;&lt;1)^1] += </a:t>
            </a:r>
            <a:r>
              <a:rPr lang="en-US" sz="2400" dirty="0" err="1">
                <a:solidFill>
                  <a:srgbClr val="0070C0"/>
                </a:solidFill>
              </a:rPr>
              <a:t>dp</a:t>
            </a:r>
            <a:r>
              <a:rPr lang="en-US" sz="2400" dirty="0">
                <a:solidFill>
                  <a:srgbClr val="0070C0"/>
                </a:solidFill>
              </a:rPr>
              <a:t>[old][k];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4" name="Picture 2" descr="C:\Users\hp\AppData\Local\Temp\ksohtml13776\wps3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4149081"/>
            <a:ext cx="5329028" cy="25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墨迹 1"/>
          <p:cNvSpPr/>
          <p:nvPr/>
        </p:nvSpPr>
        <p:spPr bwMode="auto">
          <a:xfrm>
            <a:off x="3535680" y="1989000"/>
            <a:ext cx="3383640" cy="4404600"/>
          </a:xfrm>
          <a:prstGeom prst="rect">
            <a:avLst/>
          </a:prstGeom>
        </p:spPr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81"/>
    </mc:Choice>
    <mc:Fallback xmlns="">
      <p:transition spd="slow" advTm="511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124744"/>
            <a:ext cx="8229600" cy="34563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i="1" dirty="0"/>
              <a:t>x </a:t>
            </a:r>
            <a:r>
              <a:rPr lang="en-US" altLang="zh-CN" sz="2400" dirty="0"/>
              <a:t>= 1</a:t>
            </a:r>
            <a:r>
              <a:rPr lang="zh-CN" altLang="en-US" sz="2400" dirty="0"/>
              <a:t>（</a:t>
            </a:r>
            <a:r>
              <a:rPr lang="en-US" altLang="zh-CN" sz="2400" i="1" dirty="0"/>
              <a:t>x</a:t>
            </a:r>
            <a:r>
              <a:rPr lang="zh-CN" altLang="en-US" sz="2400" dirty="0"/>
              <a:t>放横砖）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zh-CN" altLang="en-US" sz="2400" dirty="0"/>
              <a:t>只能和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一起放横转，要求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0 </a:t>
            </a:r>
            <a:r>
              <a:rPr lang="en-US" altLang="zh-CN" sz="2400" dirty="0"/>
              <a:t>= 0</a:t>
            </a:r>
            <a:r>
              <a:rPr lang="zh-CN" altLang="en-US" sz="2400" dirty="0"/>
              <a:t>，另外还应有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5 </a:t>
            </a:r>
            <a:r>
              <a:rPr lang="en-US" altLang="zh-CN" sz="2400" dirty="0"/>
              <a:t>= 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zh-CN" altLang="en-US" sz="2400" dirty="0"/>
              <a:t>递推到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0</a:t>
            </a:r>
            <a:r>
              <a:rPr lang="en-US" altLang="zh-CN" sz="2400" i="1" dirty="0"/>
              <a:t>x = 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11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</a:t>
            </a:r>
            <a:r>
              <a:rPr lang="en-US" sz="2400" dirty="0" err="1">
                <a:solidFill>
                  <a:srgbClr val="0070C0"/>
                </a:solidFill>
              </a:rPr>
              <a:t>dp</a:t>
            </a:r>
            <a:r>
              <a:rPr lang="en-US" sz="2400" dirty="0">
                <a:solidFill>
                  <a:srgbClr val="0070C0"/>
                </a:solidFill>
              </a:rPr>
              <a:t>[now][((k&lt;&lt;1) | 3) &amp; (~(1&lt;&lt;m))] += </a:t>
            </a:r>
            <a:r>
              <a:rPr lang="en-US" sz="2400" dirty="0" err="1">
                <a:solidFill>
                  <a:srgbClr val="0070C0"/>
                </a:solidFill>
              </a:rPr>
              <a:t>dp</a:t>
            </a:r>
            <a:r>
              <a:rPr lang="en-US" sz="2400" dirty="0">
                <a:solidFill>
                  <a:srgbClr val="0070C0"/>
                </a:solidFill>
              </a:rPr>
              <a:t>[old][k];</a:t>
            </a:r>
          </a:p>
          <a:p>
            <a:pPr marL="0" indent="0"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(</a:t>
            </a:r>
            <a:r>
              <a:rPr lang="en-US" sz="2000" dirty="0"/>
              <a:t>k&lt;&lt;1) | 3 </a:t>
            </a:r>
            <a:r>
              <a:rPr lang="zh-CN" altLang="en-US" sz="2000" dirty="0"/>
              <a:t>的意思是末尾置</a:t>
            </a:r>
            <a:r>
              <a:rPr lang="en-US" altLang="zh-CN" sz="2000" dirty="0"/>
              <a:t>11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~(1&lt;&lt;</a:t>
            </a:r>
            <a:r>
              <a:rPr lang="en-US" sz="2000" dirty="0"/>
              <a:t>m) </a:t>
            </a:r>
            <a:r>
              <a:rPr lang="zh-CN" altLang="en-US" sz="2000" dirty="0"/>
              <a:t>的意思是原来的</a:t>
            </a:r>
            <a:r>
              <a:rPr lang="en-US" sz="2000" dirty="0"/>
              <a:t>k</a:t>
            </a:r>
            <a:r>
              <a:rPr lang="en-US" sz="2000" baseline="-25000" dirty="0"/>
              <a:t>5</a:t>
            </a:r>
            <a:r>
              <a:rPr lang="en-US" sz="2000" dirty="0"/>
              <a:t> = 1</a:t>
            </a:r>
            <a:r>
              <a:rPr lang="zh-CN" altLang="en-US" sz="2000" dirty="0"/>
              <a:t>移到了第</a:t>
            </a:r>
            <a:r>
              <a:rPr lang="en-US" sz="2000" dirty="0"/>
              <a:t>m+1</a:t>
            </a:r>
            <a:r>
              <a:rPr lang="zh-CN" altLang="en-US" sz="2000" dirty="0"/>
              <a:t>位，把它置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</a:p>
          <a:p>
            <a:endParaRPr lang="zh-CN" altLang="en-US" sz="2400" dirty="0"/>
          </a:p>
        </p:txBody>
      </p:sp>
      <p:pic>
        <p:nvPicPr>
          <p:cNvPr id="4" name="Picture 2" descr="C:\Users\hp\AppData\Local\Temp\ksohtml13776\wps3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4149081"/>
            <a:ext cx="5329028" cy="25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墨迹 5"/>
          <p:cNvSpPr/>
          <p:nvPr/>
        </p:nvSpPr>
        <p:spPr bwMode="auto">
          <a:xfrm>
            <a:off x="2224920" y="1539360"/>
            <a:ext cx="7567200" cy="5128560"/>
          </a:xfrm>
          <a:prstGeom prst="rect">
            <a:avLst/>
          </a:prstGeom>
        </p:spPr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09"/>
    </mc:Choice>
    <mc:Fallback xmlns="">
      <p:transition spd="slow" advTm="807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404664"/>
            <a:ext cx="8604448" cy="5832648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=0;i&lt;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n;i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++)            </a:t>
            </a:r>
            <a:r>
              <a:rPr lang="en-US" sz="2000" dirty="0">
                <a:solidFill>
                  <a:srgbClr val="00823B"/>
                </a:solidFill>
                <a:latin typeface="+mn-ea"/>
              </a:rPr>
              <a:t>//n</a:t>
            </a:r>
            <a:r>
              <a:rPr lang="zh-CN" altLang="en-US" sz="2000" dirty="0">
                <a:solidFill>
                  <a:srgbClr val="00823B"/>
                </a:solidFill>
                <a:latin typeface="+mn-ea"/>
              </a:rPr>
              <a:t>行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   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for(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j=0;j&lt;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m;j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++){        </a:t>
            </a:r>
            <a:r>
              <a:rPr lang="en-US" sz="2000" dirty="0">
                <a:solidFill>
                  <a:srgbClr val="00823B"/>
                </a:solidFill>
                <a:latin typeface="+mn-ea"/>
              </a:rPr>
              <a:t>//m</a:t>
            </a:r>
            <a:r>
              <a:rPr lang="zh-CN" altLang="en-US" sz="2000" dirty="0">
                <a:solidFill>
                  <a:srgbClr val="00823B"/>
                </a:solidFill>
                <a:latin typeface="+mn-ea"/>
              </a:rPr>
              <a:t>列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      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swap(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now,old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);            </a:t>
            </a:r>
            <a:r>
              <a:rPr lang="en-US" sz="2000" dirty="0">
                <a:solidFill>
                  <a:srgbClr val="00823B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823B"/>
                </a:solidFill>
                <a:latin typeface="+mn-ea"/>
              </a:rPr>
              <a:t>滚动数组，</a:t>
            </a:r>
            <a:r>
              <a:rPr lang="en-US" sz="2000" dirty="0">
                <a:solidFill>
                  <a:srgbClr val="00823B"/>
                </a:solidFill>
                <a:latin typeface="+mn-ea"/>
              </a:rPr>
              <a:t>now</a:t>
            </a:r>
            <a:r>
              <a:rPr lang="zh-CN" altLang="en-US" sz="2000" dirty="0">
                <a:solidFill>
                  <a:srgbClr val="00823B"/>
                </a:solidFill>
                <a:latin typeface="+mn-ea"/>
              </a:rPr>
              <a:t>始终指向最新的一行</a:t>
            </a:r>
            <a:endParaRPr lang="en-US" sz="2000" dirty="0">
              <a:solidFill>
                <a:srgbClr val="00823B"/>
              </a:solidFill>
              <a:latin typeface="+mn-ea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+mn-ea"/>
              </a:rPr>
              <a:t>      for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k=0;k&lt;(1&lt;&lt;m);k++){    </a:t>
            </a:r>
            <a:r>
              <a:rPr lang="en-US" sz="2000" dirty="0">
                <a:solidFill>
                  <a:srgbClr val="00823B"/>
                </a:solidFill>
                <a:latin typeface="+mn-ea"/>
              </a:rPr>
              <a:t>//k：</a:t>
            </a:r>
            <a:r>
              <a:rPr lang="zh-CN" altLang="en-US" sz="2000" dirty="0">
                <a:solidFill>
                  <a:srgbClr val="00823B"/>
                </a:solidFill>
                <a:latin typeface="+mn-ea"/>
              </a:rPr>
              <a:t>轮廓线上的</a:t>
            </a:r>
            <a:r>
              <a:rPr lang="en-US" sz="2000" dirty="0">
                <a:solidFill>
                  <a:srgbClr val="00823B"/>
                </a:solidFill>
                <a:latin typeface="+mn-ea"/>
              </a:rPr>
              <a:t>m</a:t>
            </a:r>
            <a:r>
              <a:rPr lang="zh-CN" altLang="en-US" sz="2000" dirty="0">
                <a:solidFill>
                  <a:srgbClr val="00823B"/>
                </a:solidFill>
                <a:latin typeface="+mn-ea"/>
              </a:rPr>
              <a:t>格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         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(k &amp; 1&lt;&lt;(m-1))           </a:t>
            </a:r>
            <a:r>
              <a:rPr lang="en-US" sz="2000" dirty="0">
                <a:solidFill>
                  <a:srgbClr val="00823B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823B"/>
                </a:solidFill>
                <a:latin typeface="+mn-ea"/>
              </a:rPr>
              <a:t>情况</a:t>
            </a:r>
            <a:r>
              <a:rPr lang="en-US" altLang="zh-CN" sz="2000" dirty="0">
                <a:solidFill>
                  <a:srgbClr val="00823B"/>
                </a:solidFill>
                <a:latin typeface="+mn-ea"/>
              </a:rPr>
              <a:t>(1)</a:t>
            </a:r>
            <a:r>
              <a:rPr lang="zh-CN" altLang="en-US" sz="2000" dirty="0">
                <a:solidFill>
                  <a:srgbClr val="00823B"/>
                </a:solidFill>
                <a:latin typeface="+mn-ea"/>
              </a:rPr>
              <a:t>。要求</a:t>
            </a:r>
            <a:r>
              <a:rPr lang="en-US" sz="2000" dirty="0">
                <a:solidFill>
                  <a:srgbClr val="00823B"/>
                </a:solidFill>
                <a:latin typeface="+mn-ea"/>
              </a:rPr>
              <a:t>k5=1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    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[now][(k&lt;&lt;1) &amp; (~(1&lt;&lt;m))] +=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[old][k];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                   </a:t>
            </a:r>
            <a:r>
              <a:rPr lang="en-US" sz="2000" dirty="0">
                <a:solidFill>
                  <a:srgbClr val="00823B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823B"/>
                </a:solidFill>
                <a:latin typeface="+mn-ea"/>
              </a:rPr>
              <a:t>原来的</a:t>
            </a:r>
            <a:r>
              <a:rPr lang="en-US" sz="2000" dirty="0">
                <a:solidFill>
                  <a:srgbClr val="00823B"/>
                </a:solidFill>
                <a:latin typeface="+mn-ea"/>
              </a:rPr>
              <a:t>k5=1</a:t>
            </a:r>
            <a:r>
              <a:rPr lang="zh-CN" altLang="en-US" sz="2000" dirty="0">
                <a:solidFill>
                  <a:srgbClr val="00823B"/>
                </a:solidFill>
                <a:latin typeface="+mn-ea"/>
              </a:rPr>
              <a:t>移到了第</a:t>
            </a:r>
            <a:r>
              <a:rPr lang="en-US" sz="2000" dirty="0">
                <a:solidFill>
                  <a:srgbClr val="00823B"/>
                </a:solidFill>
                <a:latin typeface="+mn-ea"/>
              </a:rPr>
              <a:t>m+1</a:t>
            </a:r>
            <a:r>
              <a:rPr lang="zh-CN" altLang="en-US" sz="2000" dirty="0">
                <a:solidFill>
                  <a:srgbClr val="00823B"/>
                </a:solidFill>
                <a:latin typeface="+mn-ea"/>
              </a:rPr>
              <a:t>位，置</a:t>
            </a:r>
            <a:r>
              <a:rPr lang="en-US" altLang="zh-CN" sz="2000" dirty="0">
                <a:solidFill>
                  <a:srgbClr val="00823B"/>
                </a:solidFill>
                <a:latin typeface="+mn-ea"/>
              </a:rPr>
              <a:t>0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&amp;&amp; !(k &amp; 1&lt;&lt;(m-1) ) )  </a:t>
            </a:r>
            <a:r>
              <a:rPr lang="en-US" sz="2000" dirty="0">
                <a:solidFill>
                  <a:srgbClr val="00823B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823B"/>
                </a:solidFill>
                <a:latin typeface="+mn-ea"/>
              </a:rPr>
              <a:t>情况</a:t>
            </a:r>
            <a:r>
              <a:rPr lang="en-US" altLang="zh-CN" sz="2000" dirty="0">
                <a:solidFill>
                  <a:srgbClr val="00823B"/>
                </a:solidFill>
                <a:latin typeface="+mn-ea"/>
              </a:rPr>
              <a:t>(2)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      </a:t>
            </a:r>
            <a:r>
              <a:rPr lang="en-US" altLang="zh-CN" sz="2000" dirty="0">
                <a:solidFill>
                  <a:srgbClr val="00823B"/>
                </a:solidFill>
                <a:latin typeface="+mn-ea"/>
              </a:rPr>
              <a:t>//</a:t>
            </a:r>
            <a:r>
              <a:rPr lang="en-US" sz="2000" dirty="0" err="1">
                <a:solidFill>
                  <a:srgbClr val="00823B"/>
                </a:solidFill>
                <a:latin typeface="+mn-ea"/>
              </a:rPr>
              <a:t>i</a:t>
            </a:r>
            <a:r>
              <a:rPr lang="zh-CN" altLang="en-US" sz="2000" dirty="0">
                <a:solidFill>
                  <a:srgbClr val="00823B"/>
                </a:solidFill>
                <a:latin typeface="+mn-ea"/>
              </a:rPr>
              <a:t>不等于</a:t>
            </a:r>
            <a:r>
              <a:rPr lang="en-US" altLang="zh-CN" sz="2000" dirty="0">
                <a:solidFill>
                  <a:srgbClr val="00823B"/>
                </a:solidFill>
                <a:latin typeface="+mn-ea"/>
              </a:rPr>
              <a:t>0</a:t>
            </a:r>
            <a:r>
              <a:rPr lang="zh-CN" altLang="en-US" sz="2000" dirty="0">
                <a:solidFill>
                  <a:srgbClr val="00823B"/>
                </a:solidFill>
                <a:latin typeface="+mn-ea"/>
              </a:rPr>
              <a:t>，即</a:t>
            </a:r>
            <a:r>
              <a:rPr lang="en-US" sz="2000" dirty="0" err="1">
                <a:solidFill>
                  <a:srgbClr val="00823B"/>
                </a:solidFill>
                <a:latin typeface="+mn-ea"/>
              </a:rPr>
              <a:t>i</a:t>
            </a:r>
            <a:r>
              <a:rPr lang="zh-CN" altLang="en-US" sz="2000" dirty="0">
                <a:solidFill>
                  <a:srgbClr val="00823B"/>
                </a:solidFill>
                <a:latin typeface="+mn-ea"/>
              </a:rPr>
              <a:t>不是第一行。另外要求</a:t>
            </a:r>
            <a:r>
              <a:rPr lang="en-US" sz="2000" dirty="0">
                <a:solidFill>
                  <a:srgbClr val="00823B"/>
                </a:solidFill>
                <a:latin typeface="+mn-ea"/>
              </a:rPr>
              <a:t>k5=0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    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[now][(k&lt;&lt;1)^1] +=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[old][k];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 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(j &amp;&amp; (!(k&amp;1)) &amp;&amp; (k &amp; 1&lt;&lt;(m-1))  )   </a:t>
            </a:r>
            <a:r>
              <a:rPr lang="en-US" sz="2000" dirty="0">
                <a:solidFill>
                  <a:srgbClr val="00823B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823B"/>
                </a:solidFill>
                <a:latin typeface="+mn-ea"/>
              </a:rPr>
              <a:t>情况</a:t>
            </a:r>
            <a:r>
              <a:rPr lang="en-US" altLang="zh-CN" sz="2000" dirty="0">
                <a:solidFill>
                  <a:srgbClr val="00823B"/>
                </a:solidFill>
                <a:latin typeface="+mn-ea"/>
              </a:rPr>
              <a:t>(3)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    </a:t>
            </a:r>
            <a:r>
              <a:rPr lang="en-US" altLang="zh-CN" sz="2000" dirty="0">
                <a:solidFill>
                  <a:srgbClr val="00823B"/>
                </a:solidFill>
                <a:latin typeface="+mn-ea"/>
              </a:rPr>
              <a:t>//</a:t>
            </a:r>
            <a:r>
              <a:rPr lang="en-US" sz="2000" dirty="0">
                <a:solidFill>
                  <a:srgbClr val="00823B"/>
                </a:solidFill>
                <a:latin typeface="+mn-ea"/>
              </a:rPr>
              <a:t>j</a:t>
            </a:r>
            <a:r>
              <a:rPr lang="zh-CN" altLang="en-US" sz="2000" dirty="0">
                <a:solidFill>
                  <a:srgbClr val="00823B"/>
                </a:solidFill>
                <a:latin typeface="+mn-ea"/>
              </a:rPr>
              <a:t>不等于</a:t>
            </a:r>
            <a:r>
              <a:rPr lang="en-US" altLang="zh-CN" sz="2000" dirty="0">
                <a:solidFill>
                  <a:srgbClr val="00823B"/>
                </a:solidFill>
                <a:latin typeface="+mn-ea"/>
              </a:rPr>
              <a:t>0</a:t>
            </a:r>
            <a:r>
              <a:rPr lang="zh-CN" altLang="en-US" sz="2000" dirty="0">
                <a:solidFill>
                  <a:srgbClr val="00823B"/>
                </a:solidFill>
                <a:latin typeface="+mn-ea"/>
              </a:rPr>
              <a:t>，即</a:t>
            </a:r>
            <a:r>
              <a:rPr lang="en-US" sz="2000" dirty="0">
                <a:solidFill>
                  <a:srgbClr val="00823B"/>
                </a:solidFill>
                <a:latin typeface="+mn-ea"/>
              </a:rPr>
              <a:t>j</a:t>
            </a:r>
            <a:r>
              <a:rPr lang="zh-CN" altLang="en-US" sz="2000" dirty="0">
                <a:solidFill>
                  <a:srgbClr val="00823B"/>
                </a:solidFill>
                <a:latin typeface="+mn-ea"/>
              </a:rPr>
              <a:t>不是第一列。另外要求</a:t>
            </a:r>
            <a:r>
              <a:rPr lang="en-US" sz="2000" dirty="0">
                <a:solidFill>
                  <a:srgbClr val="00823B"/>
                </a:solidFill>
                <a:latin typeface="+mn-ea"/>
              </a:rPr>
              <a:t>k0=0, k5=1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[now][((k&lt;&lt;1) | 3) &amp; (~(1&lt;&lt;m))] +=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[old][k];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           </a:t>
            </a:r>
            <a:r>
              <a:rPr lang="en-US" sz="2000" dirty="0">
                <a:solidFill>
                  <a:srgbClr val="00823B"/>
                </a:solidFill>
                <a:latin typeface="+mn-ea"/>
              </a:rPr>
              <a:t>//k</a:t>
            </a:r>
            <a:r>
              <a:rPr lang="zh-CN" altLang="en-US" sz="2000" dirty="0">
                <a:solidFill>
                  <a:srgbClr val="00823B"/>
                </a:solidFill>
                <a:latin typeface="+mn-ea"/>
              </a:rPr>
              <a:t>末尾置为</a:t>
            </a:r>
            <a:r>
              <a:rPr lang="en-US" altLang="zh-CN" sz="2000" dirty="0">
                <a:solidFill>
                  <a:srgbClr val="00823B"/>
                </a:solidFill>
                <a:latin typeface="+mn-ea"/>
              </a:rPr>
              <a:t>11</a:t>
            </a:r>
            <a:r>
              <a:rPr lang="zh-CN" altLang="en-US" sz="2000" dirty="0">
                <a:solidFill>
                  <a:srgbClr val="00823B"/>
                </a:solidFill>
                <a:latin typeface="+mn-ea"/>
              </a:rPr>
              <a:t>，且原来的</a:t>
            </a:r>
            <a:r>
              <a:rPr lang="en-US" sz="2000" dirty="0">
                <a:solidFill>
                  <a:srgbClr val="00823B"/>
                </a:solidFill>
                <a:latin typeface="+mn-ea"/>
              </a:rPr>
              <a:t>k5</a:t>
            </a:r>
            <a:r>
              <a:rPr lang="zh-CN" altLang="en-US" sz="2000" dirty="0">
                <a:solidFill>
                  <a:srgbClr val="00823B"/>
                </a:solidFill>
                <a:latin typeface="+mn-ea"/>
              </a:rPr>
              <a:t>移到了第</a:t>
            </a:r>
            <a:r>
              <a:rPr lang="en-US" sz="2000" dirty="0">
                <a:solidFill>
                  <a:srgbClr val="00823B"/>
                </a:solidFill>
                <a:latin typeface="+mn-ea"/>
              </a:rPr>
              <a:t>m+1</a:t>
            </a:r>
            <a:r>
              <a:rPr lang="zh-CN" altLang="en-US" sz="2000" dirty="0">
                <a:solidFill>
                  <a:srgbClr val="00823B"/>
                </a:solidFill>
                <a:latin typeface="+mn-ea"/>
              </a:rPr>
              <a:t>位，置</a:t>
            </a:r>
            <a:r>
              <a:rPr lang="en-US" altLang="zh-CN" sz="2000" dirty="0">
                <a:solidFill>
                  <a:srgbClr val="00823B"/>
                </a:solidFill>
                <a:latin typeface="+mn-ea"/>
              </a:rPr>
              <a:t>0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}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}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墨迹 4"/>
          <p:cNvSpPr/>
          <p:nvPr/>
        </p:nvSpPr>
        <p:spPr bwMode="auto">
          <a:xfrm>
            <a:off x="1180920" y="2362320"/>
            <a:ext cx="6904080" cy="571680"/>
          </a:xfrm>
          <a:prstGeom prst="rect">
            <a:avLst/>
          </a:prstGeom>
        </p:spPr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46"/>
    </mc:Choice>
    <mc:Fallback xmlns="">
      <p:transition spd="slow" advTm="597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792088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Hamilton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问题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980728"/>
            <a:ext cx="8208912" cy="49685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       给定一个有权无向图，包括</a:t>
            </a:r>
            <a:r>
              <a:rPr lang="en-US" altLang="zh-CN" sz="2400" dirty="0"/>
              <a:t>n</a:t>
            </a:r>
            <a:r>
              <a:rPr lang="zh-CN" altLang="en-US" sz="2400" dirty="0"/>
              <a:t>个点，标记为</a:t>
            </a:r>
            <a:r>
              <a:rPr lang="en-US" altLang="zh-CN" sz="2400" dirty="0"/>
              <a:t>0 ~ n-1</a:t>
            </a:r>
            <a:r>
              <a:rPr lang="zh-CN" altLang="en-US" sz="2400" dirty="0"/>
              <a:t>，以及连接</a:t>
            </a:r>
            <a:r>
              <a:rPr lang="en-US" altLang="zh-CN" sz="2400" dirty="0"/>
              <a:t>n</a:t>
            </a:r>
            <a:r>
              <a:rPr lang="zh-CN" altLang="en-US" sz="2400" dirty="0"/>
              <a:t>个点的边，求从起点</a:t>
            </a:r>
            <a:r>
              <a:rPr lang="en-US" altLang="zh-CN" sz="2400" dirty="0"/>
              <a:t>0</a:t>
            </a:r>
            <a:r>
              <a:rPr lang="zh-CN" altLang="en-US" sz="2400" dirty="0"/>
              <a:t>到终点</a:t>
            </a:r>
            <a:r>
              <a:rPr lang="en-US" altLang="zh-CN" sz="2400" dirty="0"/>
              <a:t>n-1</a:t>
            </a:r>
            <a:r>
              <a:rPr lang="zh-CN" altLang="en-US" sz="2400" dirty="0"/>
              <a:t>的最短路径。要求必须经过所有点，而且只经过一次。</a:t>
            </a:r>
            <a:r>
              <a:rPr lang="en-US" altLang="zh-CN" sz="2400" dirty="0"/>
              <a:t>1 ≤ n ≤ 20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dirty="0"/>
              <a:t>     输出：一个整数，表示最短</a:t>
            </a:r>
            <a:r>
              <a:rPr lang="en-US" altLang="zh-CN" sz="2400" dirty="0"/>
              <a:t>Hamilton</a:t>
            </a:r>
            <a:r>
              <a:rPr lang="zh-CN" altLang="en-US" sz="2400" dirty="0"/>
              <a:t>路径的长度。</a:t>
            </a:r>
            <a:endParaRPr lang="en-US" altLang="zh-CN" sz="2000" dirty="0"/>
          </a:p>
        </p:txBody>
      </p:sp>
      <p:pic>
        <p:nvPicPr>
          <p:cNvPr id="10244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67" y="4070323"/>
            <a:ext cx="3745683" cy="280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50"/>
    </mc:Choice>
    <mc:Fallback xmlns="">
      <p:transition spd="slow" advTm="6375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marL="571500" lvl="1" indent="-5715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2207568" y="1628801"/>
            <a:ext cx="8064896" cy="388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rgbClr val="0070C0"/>
                </a:solidFill>
              </a:rPr>
              <a:t>暴力解法</a:t>
            </a:r>
            <a:r>
              <a:rPr lang="zh-CN" altLang="en-US" sz="2400" dirty="0"/>
              <a:t>：枚举</a:t>
            </a:r>
            <a:r>
              <a:rPr lang="en-US" altLang="zh-CN" sz="2400" dirty="0"/>
              <a:t>n</a:t>
            </a:r>
            <a:r>
              <a:rPr lang="zh-CN" altLang="en-US" sz="2400" dirty="0"/>
              <a:t>个点的全排列，共</a:t>
            </a:r>
            <a:r>
              <a:rPr lang="en-US" altLang="zh-CN" sz="2400" dirty="0"/>
              <a:t>n!</a:t>
            </a:r>
            <a:r>
              <a:rPr lang="zh-CN" altLang="en-US" sz="2400" dirty="0"/>
              <a:t>个全排列。一个全排列就是一条路径，计算这个全排列的路径长度，需要做</a:t>
            </a:r>
            <a:r>
              <a:rPr lang="en-US" altLang="zh-CN" sz="2400" dirty="0"/>
              <a:t>n</a:t>
            </a:r>
            <a:r>
              <a:rPr lang="zh-CN" altLang="en-US" sz="2400" dirty="0"/>
              <a:t>次加法。在所有路径中找最短的路径，总复杂度是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n×n</a:t>
            </a:r>
            <a:r>
              <a:rPr lang="en-US" altLang="zh-CN" sz="2400" dirty="0"/>
              <a:t>!)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q"/>
            </a:pPr>
            <a:endParaRPr lang="zh-CN" alt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400" dirty="0"/>
              <a:t>Hamilton</a:t>
            </a:r>
            <a:r>
              <a:rPr lang="zh-CN" altLang="en-US" sz="2400" dirty="0"/>
              <a:t>问题是</a:t>
            </a:r>
            <a:r>
              <a:rPr lang="en-US" altLang="zh-CN" sz="2400" dirty="0"/>
              <a:t>NP</a:t>
            </a:r>
            <a:r>
              <a:rPr lang="zh-CN" altLang="en-US" sz="2400" dirty="0"/>
              <a:t>问题，没有多项式复杂度的解法。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q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rgbClr val="0070C0"/>
                </a:solidFill>
              </a:rPr>
              <a:t>状态压缩</a:t>
            </a:r>
            <a:r>
              <a:rPr lang="en-US" altLang="zh-CN" sz="2400" dirty="0">
                <a:solidFill>
                  <a:srgbClr val="0070C0"/>
                </a:solidFill>
              </a:rPr>
              <a:t>DP</a:t>
            </a:r>
            <a:r>
              <a:rPr lang="zh-CN" altLang="en-US" sz="2400" dirty="0"/>
              <a:t>：复杂度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×2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当</a:t>
            </a:r>
            <a:r>
              <a:rPr lang="en-US" altLang="zh-CN" sz="2400" dirty="0"/>
              <a:t>n = 20</a:t>
            </a:r>
            <a:r>
              <a:rPr lang="zh-CN" altLang="en-US" sz="2400" dirty="0"/>
              <a:t>时，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×2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) ≈ 4</a:t>
            </a:r>
            <a:r>
              <a:rPr lang="zh-CN" altLang="en-US" sz="2400" dirty="0"/>
              <a:t>亿，比暴力法好很多。</a:t>
            </a:r>
          </a:p>
        </p:txBody>
      </p:sp>
      <p:sp>
        <p:nvSpPr>
          <p:cNvPr id="6" name="墨迹 5"/>
          <p:cNvSpPr/>
          <p:nvPr/>
        </p:nvSpPr>
        <p:spPr bwMode="auto">
          <a:xfrm>
            <a:off x="2735400" y="2842200"/>
            <a:ext cx="5662080" cy="2598840"/>
          </a:xfrm>
          <a:prstGeom prst="rect">
            <a:avLst/>
          </a:prstGeom>
        </p:spPr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307"/>
    </mc:Choice>
    <mc:Fallback xmlns="">
      <p:transition spd="slow" advTm="95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marL="571500" lvl="1" indent="-5715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2207568" y="1628801"/>
            <a:ext cx="806489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zh-CN" altLang="en-US" sz="2400" dirty="0"/>
              <a:t>设</a:t>
            </a:r>
            <a:r>
              <a:rPr lang="en-US" altLang="zh-CN" sz="2400" dirty="0"/>
              <a:t>S</a:t>
            </a:r>
            <a:r>
              <a:rPr lang="zh-CN" altLang="en-US" sz="2400" dirty="0"/>
              <a:t>是图的一个子集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400" dirty="0" err="1"/>
              <a:t>dp</a:t>
            </a:r>
            <a:r>
              <a:rPr lang="en-US" altLang="zh-CN" sz="2400" dirty="0"/>
              <a:t>[S][j]</a:t>
            </a:r>
            <a:r>
              <a:rPr lang="zh-CN" altLang="en-US" sz="2400" dirty="0"/>
              <a:t>：表示“集合</a:t>
            </a:r>
            <a:r>
              <a:rPr lang="en-US" altLang="zh-CN" sz="2400" dirty="0"/>
              <a:t>S</a:t>
            </a:r>
            <a:r>
              <a:rPr lang="zh-CN" altLang="en-US" sz="2400" dirty="0"/>
              <a:t>内的最短</a:t>
            </a:r>
            <a:r>
              <a:rPr lang="en-US" altLang="zh-CN" sz="2400" dirty="0"/>
              <a:t>Hamilton</a:t>
            </a:r>
            <a:r>
              <a:rPr lang="zh-CN" altLang="en-US" sz="2400" dirty="0"/>
              <a:t>路径”，即从起点</a:t>
            </a:r>
            <a:r>
              <a:rPr lang="en-US" altLang="zh-CN" sz="2400" dirty="0"/>
              <a:t>0</a:t>
            </a:r>
            <a:r>
              <a:rPr lang="zh-CN" altLang="en-US" sz="2400" dirty="0"/>
              <a:t>出发经过</a:t>
            </a:r>
            <a:r>
              <a:rPr lang="en-US" altLang="zh-CN" sz="2400" dirty="0"/>
              <a:t>S</a:t>
            </a:r>
            <a:r>
              <a:rPr lang="zh-CN" altLang="en-US" sz="2400" dirty="0"/>
              <a:t>中所有点，到达终点</a:t>
            </a:r>
            <a:r>
              <a:rPr lang="en-US" altLang="zh-CN" sz="2400" dirty="0"/>
              <a:t>j</a:t>
            </a:r>
            <a:r>
              <a:rPr lang="zh-CN" altLang="en-US" sz="2400" dirty="0"/>
              <a:t>时的最短路径；集合</a:t>
            </a:r>
            <a:r>
              <a:rPr lang="en-US" altLang="zh-CN" sz="2400" dirty="0"/>
              <a:t>S</a:t>
            </a:r>
            <a:r>
              <a:rPr lang="zh-CN" altLang="en-US" sz="2400" dirty="0"/>
              <a:t>中包括</a:t>
            </a:r>
            <a:r>
              <a:rPr lang="en-US" altLang="zh-CN" sz="2400" dirty="0"/>
              <a:t>j</a:t>
            </a:r>
            <a:r>
              <a:rPr lang="zh-CN" altLang="en-US" sz="2400" dirty="0"/>
              <a:t>点。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q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dirty="0"/>
              <a:t>让</a:t>
            </a:r>
            <a:r>
              <a:rPr lang="en-US" altLang="zh-CN" sz="2400" dirty="0"/>
              <a:t>S</a:t>
            </a:r>
            <a:r>
              <a:rPr lang="zh-CN" altLang="en-US" sz="2400" dirty="0"/>
              <a:t>从最小的子集逐步扩展到整个图，最后得到的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[N][n-1]</a:t>
            </a:r>
            <a:r>
              <a:rPr lang="zh-CN" altLang="en-US" sz="2400" dirty="0"/>
              <a:t>就是答案，</a:t>
            </a:r>
            <a:r>
              <a:rPr lang="en-US" altLang="zh-CN" sz="2400" dirty="0"/>
              <a:t>N</a:t>
            </a:r>
            <a:r>
              <a:rPr lang="zh-CN" altLang="en-US" sz="2400" dirty="0"/>
              <a:t>表示包含图上所有点的集合。</a:t>
            </a:r>
          </a:p>
        </p:txBody>
      </p:sp>
      <p:sp>
        <p:nvSpPr>
          <p:cNvPr id="3" name="墨迹 2"/>
          <p:cNvSpPr/>
          <p:nvPr/>
        </p:nvSpPr>
        <p:spPr bwMode="auto">
          <a:xfrm>
            <a:off x="2590680" y="975240"/>
            <a:ext cx="4732560" cy="3665880"/>
          </a:xfrm>
          <a:prstGeom prst="rect">
            <a:avLst/>
          </a:prstGeom>
        </p:spPr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688"/>
    </mc:Choice>
    <mc:Fallback xmlns="">
      <p:transition spd="slow" advTm="796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40466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如何求</a:t>
            </a:r>
            <a:r>
              <a:rPr lang="en-US" altLang="zh-CN" sz="2400" dirty="0" err="1">
                <a:solidFill>
                  <a:srgbClr val="0070C0"/>
                </a:solidFill>
              </a:rPr>
              <a:t>dp</a:t>
            </a:r>
            <a:r>
              <a:rPr lang="en-US" altLang="zh-CN" sz="2400" dirty="0">
                <a:solidFill>
                  <a:srgbClr val="0070C0"/>
                </a:solidFill>
              </a:rPr>
              <a:t>[S][j]</a:t>
            </a:r>
            <a:r>
              <a:rPr lang="zh-CN" altLang="en-US" sz="2400" dirty="0">
                <a:solidFill>
                  <a:srgbClr val="0070C0"/>
                </a:solidFill>
              </a:rPr>
              <a:t>？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   从小问题</a:t>
            </a:r>
            <a:r>
              <a:rPr lang="en-US" altLang="zh-CN" sz="2400" dirty="0"/>
              <a:t>S - j</a:t>
            </a:r>
            <a:r>
              <a:rPr lang="zh-CN" altLang="en-US" sz="2400" dirty="0"/>
              <a:t>递推到大问题</a:t>
            </a:r>
            <a:r>
              <a:rPr lang="en-US" altLang="zh-CN" sz="2400" dirty="0"/>
              <a:t>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000" dirty="0"/>
              <a:t>其中</a:t>
            </a:r>
            <a:r>
              <a:rPr lang="en-US" altLang="zh-CN" sz="2000" dirty="0"/>
              <a:t>S - j</a:t>
            </a:r>
            <a:r>
              <a:rPr lang="zh-CN" altLang="en-US" sz="2000" dirty="0"/>
              <a:t>表示从集合</a:t>
            </a:r>
            <a:r>
              <a:rPr lang="en-US" altLang="zh-CN" sz="2000" dirty="0"/>
              <a:t>S</a:t>
            </a:r>
            <a:r>
              <a:rPr lang="zh-CN" altLang="en-US" sz="2000" dirty="0"/>
              <a:t>中去掉</a:t>
            </a:r>
            <a:r>
              <a:rPr lang="en-US" altLang="zh-CN" sz="2000" dirty="0"/>
              <a:t>j</a:t>
            </a:r>
            <a:r>
              <a:rPr lang="zh-CN" altLang="en-US" sz="2000" dirty="0"/>
              <a:t>，即不包含</a:t>
            </a:r>
            <a:r>
              <a:rPr lang="en-US" altLang="zh-CN" sz="2000" dirty="0"/>
              <a:t>j</a:t>
            </a:r>
            <a:r>
              <a:rPr lang="zh-CN" altLang="en-US" sz="2000" dirty="0"/>
              <a:t>点的集合。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如何从</a:t>
            </a:r>
            <a:r>
              <a:rPr lang="en-US" altLang="zh-CN" sz="2400" dirty="0">
                <a:solidFill>
                  <a:srgbClr val="0070C0"/>
                </a:solidFill>
              </a:rPr>
              <a:t>S - j</a:t>
            </a:r>
            <a:r>
              <a:rPr lang="zh-CN" altLang="en-US" sz="2400" dirty="0">
                <a:solidFill>
                  <a:srgbClr val="0070C0"/>
                </a:solidFill>
              </a:rPr>
              <a:t>递推到</a:t>
            </a:r>
            <a:r>
              <a:rPr lang="en-US" altLang="zh-CN" sz="2400" dirty="0">
                <a:solidFill>
                  <a:srgbClr val="0070C0"/>
                </a:solidFill>
              </a:rPr>
              <a:t>S</a:t>
            </a:r>
            <a:r>
              <a:rPr lang="zh-CN" altLang="en-US" sz="2400" dirty="0">
                <a:solidFill>
                  <a:srgbClr val="0070C0"/>
                </a:solidFill>
              </a:rPr>
              <a:t>？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设</a:t>
            </a:r>
            <a:r>
              <a:rPr lang="en-US" altLang="zh-CN" sz="2400" dirty="0"/>
              <a:t>k</a:t>
            </a:r>
            <a:r>
              <a:rPr lang="zh-CN" altLang="en-US" sz="2400" dirty="0"/>
              <a:t>是</a:t>
            </a:r>
            <a:r>
              <a:rPr lang="en-US" altLang="zh-CN" sz="2400" dirty="0"/>
              <a:t>S - j</a:t>
            </a:r>
            <a:r>
              <a:rPr lang="zh-CN" altLang="en-US" sz="2400" dirty="0"/>
              <a:t>中一个点，把从</a:t>
            </a:r>
            <a:r>
              <a:rPr lang="en-US" altLang="zh-CN" sz="2400" dirty="0"/>
              <a:t>0</a:t>
            </a:r>
            <a:r>
              <a:rPr lang="zh-CN" altLang="en-US" sz="2400" dirty="0"/>
              <a:t>到</a:t>
            </a:r>
            <a:r>
              <a:rPr lang="en-US" altLang="zh-CN" sz="2400" dirty="0"/>
              <a:t>j</a:t>
            </a:r>
            <a:r>
              <a:rPr lang="zh-CN" altLang="en-US" sz="2400" dirty="0"/>
              <a:t>的路径分为两部分：</a:t>
            </a:r>
            <a:r>
              <a:rPr lang="en-US" altLang="zh-CN" sz="2400" dirty="0"/>
              <a:t>(0→...→k) + (</a:t>
            </a:r>
            <a:r>
              <a:rPr lang="en-US" altLang="zh-CN" sz="2400" dirty="0" err="1"/>
              <a:t>k→j</a:t>
            </a:r>
            <a:r>
              <a:rPr lang="en-US" altLang="zh-CN" sz="2400" dirty="0"/>
              <a:t>)</a:t>
            </a:r>
            <a:r>
              <a:rPr lang="zh-CN" altLang="en-US" sz="2400" dirty="0"/>
              <a:t>。以</a:t>
            </a:r>
            <a:r>
              <a:rPr lang="en-US" altLang="zh-CN" sz="2400" dirty="0"/>
              <a:t>k</a:t>
            </a:r>
            <a:r>
              <a:rPr lang="zh-CN" altLang="en-US" sz="2400" dirty="0"/>
              <a:t>为变量枚举</a:t>
            </a:r>
            <a:r>
              <a:rPr lang="en-US" altLang="zh-CN" sz="2400" dirty="0"/>
              <a:t>S - j</a:t>
            </a:r>
            <a:r>
              <a:rPr lang="zh-CN" altLang="en-US" sz="2400" dirty="0"/>
              <a:t>中所有的点，找出最短的路径</a:t>
            </a:r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3" y="4005064"/>
            <a:ext cx="3556743" cy="2276872"/>
          </a:xfrm>
          <a:prstGeom prst="rect">
            <a:avLst/>
          </a:prstGeom>
        </p:spPr>
      </p:pic>
      <p:sp>
        <p:nvSpPr>
          <p:cNvPr id="5" name="墨迹 4"/>
          <p:cNvSpPr/>
          <p:nvPr/>
        </p:nvSpPr>
        <p:spPr bwMode="auto">
          <a:xfrm>
            <a:off x="2202240" y="800280"/>
            <a:ext cx="6050520" cy="5357160"/>
          </a:xfrm>
          <a:prstGeom prst="rect">
            <a:avLst/>
          </a:prstGeom>
        </p:spPr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63"/>
    </mc:Choice>
    <mc:Fallback xmlns="">
      <p:transition spd="slow" advTm="1000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状态压缩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如何操作集合</a:t>
            </a:r>
            <a:r>
              <a:rPr lang="en-US" altLang="zh-CN" sz="2400" dirty="0"/>
              <a:t>S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r>
              <a:rPr lang="zh-CN" altLang="en-US" sz="2400" dirty="0"/>
              <a:t>状态压缩</a:t>
            </a:r>
            <a:r>
              <a:rPr lang="en-US" altLang="zh-CN" sz="2400" dirty="0"/>
              <a:t>DP</a:t>
            </a:r>
            <a:r>
              <a:rPr lang="zh-CN" altLang="en-US" sz="2400" dirty="0"/>
              <a:t>的技巧：用一个二进制数表示集合</a:t>
            </a:r>
            <a:r>
              <a:rPr lang="en-US" altLang="zh-CN" sz="2400" dirty="0"/>
              <a:t>S</a:t>
            </a:r>
            <a:r>
              <a:rPr lang="zh-CN" altLang="en-US" sz="2400" dirty="0"/>
              <a:t>，即把</a:t>
            </a:r>
            <a:r>
              <a:rPr lang="en-US" altLang="zh-CN" sz="2400" dirty="0"/>
              <a:t>S“</a:t>
            </a:r>
            <a:r>
              <a:rPr lang="zh-CN" altLang="en-US" sz="2400" dirty="0"/>
              <a:t>压缩”到一个二进制数中。</a:t>
            </a:r>
            <a:endParaRPr lang="en-US" altLang="zh-CN" sz="2400" dirty="0"/>
          </a:p>
          <a:p>
            <a:r>
              <a:rPr lang="en-US" altLang="zh-CN" sz="2400" dirty="0"/>
              <a:t>S</a:t>
            </a:r>
            <a:r>
              <a:rPr lang="zh-CN" altLang="en-US" sz="2400" dirty="0"/>
              <a:t>的每一位表示图上的</a:t>
            </a:r>
            <a:r>
              <a:rPr lang="en-US" altLang="zh-CN" sz="2400" dirty="0"/>
              <a:t>1</a:t>
            </a:r>
            <a:r>
              <a:rPr lang="zh-CN" altLang="en-US" sz="2400" dirty="0"/>
              <a:t>个点，等于</a:t>
            </a:r>
            <a:r>
              <a:rPr lang="en-US" altLang="zh-CN" sz="2400" dirty="0"/>
              <a:t>0</a:t>
            </a:r>
            <a:r>
              <a:rPr lang="zh-CN" altLang="en-US" sz="2400" dirty="0"/>
              <a:t>表示</a:t>
            </a:r>
            <a:r>
              <a:rPr lang="en-US" altLang="zh-CN" sz="2400" dirty="0"/>
              <a:t>S</a:t>
            </a:r>
            <a:r>
              <a:rPr lang="zh-CN" altLang="en-US" sz="2400" dirty="0"/>
              <a:t>不包含这个点，等于</a:t>
            </a:r>
            <a:r>
              <a:rPr lang="en-US" altLang="zh-CN" sz="2400" dirty="0"/>
              <a:t>1</a:t>
            </a:r>
            <a:r>
              <a:rPr lang="zh-CN" altLang="en-US" sz="2400" dirty="0"/>
              <a:t>表示包含。</a:t>
            </a:r>
            <a:endParaRPr lang="en-US" altLang="zh-CN" sz="2400" dirty="0"/>
          </a:p>
          <a:p>
            <a:r>
              <a:rPr lang="zh-CN" altLang="en-US" sz="2400" dirty="0"/>
              <a:t>例如</a:t>
            </a:r>
            <a:r>
              <a:rPr lang="en-US" altLang="zh-CN" sz="2400" dirty="0"/>
              <a:t>S = 0000 0101</a:t>
            </a:r>
            <a:r>
              <a:rPr lang="zh-CN" altLang="en-US" sz="2400" dirty="0"/>
              <a:t>，其中有两个</a:t>
            </a:r>
            <a:r>
              <a:rPr lang="en-US" altLang="zh-CN" sz="2400" dirty="0"/>
              <a:t>1</a:t>
            </a:r>
            <a:r>
              <a:rPr lang="zh-CN" altLang="en-US" sz="2400" dirty="0"/>
              <a:t>，表示集合中包含点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本题最多有</a:t>
            </a:r>
            <a:r>
              <a:rPr lang="en-US" altLang="zh-CN" sz="2400" dirty="0"/>
              <a:t>20</a:t>
            </a:r>
            <a:r>
              <a:rPr lang="zh-CN" altLang="en-US" sz="2400" dirty="0"/>
              <a:t>个点，那么就定义一个</a:t>
            </a:r>
            <a:r>
              <a:rPr lang="en-US" altLang="zh-CN" sz="2400" dirty="0"/>
              <a:t>20</a:t>
            </a:r>
            <a:r>
              <a:rPr lang="zh-CN" altLang="en-US" sz="2400" dirty="0"/>
              <a:t>位的二进制数，表示集合</a:t>
            </a:r>
            <a:r>
              <a:rPr lang="en-US" altLang="zh-CN" sz="2400" dirty="0"/>
              <a:t>S</a:t>
            </a:r>
            <a:r>
              <a:rPr lang="zh-CN" altLang="en-US" sz="2400" dirty="0"/>
              <a:t>。</a:t>
            </a:r>
            <a:endParaRPr lang="en-US" sz="2400" dirty="0"/>
          </a:p>
        </p:txBody>
      </p:sp>
      <p:sp>
        <p:nvSpPr>
          <p:cNvPr id="4" name="墨迹 3"/>
          <p:cNvSpPr/>
          <p:nvPr/>
        </p:nvSpPr>
        <p:spPr bwMode="auto">
          <a:xfrm>
            <a:off x="2339400" y="1127880"/>
            <a:ext cx="7566840" cy="4808520"/>
          </a:xfrm>
          <a:prstGeom prst="rect">
            <a:avLst/>
          </a:prstGeom>
        </p:spPr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891"/>
    </mc:Choice>
    <mc:Fallback xmlns="">
      <p:transition spd="slow" advTm="1128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1844824"/>
            <a:ext cx="8604448" cy="439248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S=1; S&lt;(1&lt;&lt;n); S++)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         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从小集合扩展到大集合，集合用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S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的二进制表示。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+mn-ea"/>
              </a:rPr>
              <a:t>     for 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j=0; j&lt;n;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j++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)  //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枚举点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j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    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((S&gt;&gt;j) &amp; 1) 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//(1): 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这个判断与下面的</a:t>
            </a: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(2)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一起起作用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                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for 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k=0; k&lt;n; k++)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                   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枚举到达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j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的点</a:t>
            </a:r>
            <a:r>
              <a:rPr lang="en-US" sz="2000" dirty="0" err="1">
                <a:solidFill>
                  <a:srgbClr val="00B050"/>
                </a:solidFill>
                <a:latin typeface="+mn-ea"/>
              </a:rPr>
              <a:t>k，k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属于集合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S-j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            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((S^(1&lt;&lt;j)) &gt;&gt; k &amp; 1)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                   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//(2): k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属于集合</a:t>
            </a:r>
            <a:r>
              <a:rPr lang="en-US" sz="2000" dirty="0" err="1">
                <a:solidFill>
                  <a:srgbClr val="00B050"/>
                </a:solidFill>
                <a:latin typeface="+mn-ea"/>
              </a:rPr>
              <a:t>S-j。S-j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用</a:t>
            </a: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(1)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保证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             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[S][j] = min(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[S][j],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                           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[S^(1&lt;&lt;j)][k] +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dist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[k][j]);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墨迹 1"/>
          <p:cNvSpPr/>
          <p:nvPr/>
        </p:nvSpPr>
        <p:spPr bwMode="auto">
          <a:xfrm>
            <a:off x="2903160" y="434520"/>
            <a:ext cx="6888960" cy="5189400"/>
          </a:xfrm>
          <a:prstGeom prst="rect">
            <a:avLst/>
          </a:prstGeom>
        </p:spPr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608"/>
    </mc:Choice>
    <mc:Fallback xmlns="">
      <p:transition spd="slow" advTm="1816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792088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状态压缩</a:t>
            </a: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DP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的原理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980728"/>
            <a:ext cx="8208912" cy="4968552"/>
          </a:xfrm>
        </p:spPr>
        <p:txBody>
          <a:bodyPr/>
          <a:lstStyle/>
          <a:p>
            <a:r>
              <a:rPr lang="zh-CN" altLang="en-US" sz="2400" dirty="0"/>
              <a:t>应用背景：以集合内的元素为状态，且集合一般用二进制来表示和处理</a:t>
            </a:r>
          </a:p>
          <a:p>
            <a:r>
              <a:rPr lang="zh-CN" altLang="en-US" sz="2400" dirty="0"/>
              <a:t>集合问题一般是指数复杂度的（</a:t>
            </a:r>
            <a:r>
              <a:rPr lang="en-US" altLang="zh-CN" sz="2400" dirty="0"/>
              <a:t>NP</a:t>
            </a:r>
            <a:r>
              <a:rPr lang="zh-CN" altLang="en-US" sz="2400" dirty="0"/>
              <a:t>问题），例如：（</a:t>
            </a:r>
            <a:r>
              <a:rPr lang="en-US" altLang="zh-CN" sz="2400" dirty="0"/>
              <a:t>1</a:t>
            </a:r>
            <a:r>
              <a:rPr lang="zh-CN" altLang="en-US" sz="2400" dirty="0"/>
              <a:t>）子集问题，设元素无先后关系，那么共有</a:t>
            </a:r>
            <a:r>
              <a:rPr lang="en-US" altLang="zh-CN" sz="2400" dirty="0"/>
              <a:t>2n</a:t>
            </a:r>
            <a:r>
              <a:rPr lang="zh-CN" altLang="en-US" sz="2400" dirty="0"/>
              <a:t>个子集；（</a:t>
            </a:r>
            <a:r>
              <a:rPr lang="en-US" altLang="zh-CN" sz="2400" dirty="0"/>
              <a:t>2</a:t>
            </a:r>
            <a:r>
              <a:rPr lang="zh-CN" altLang="en-US" sz="2400" dirty="0"/>
              <a:t>）排列问题，对所有元素进行全排列，共有</a:t>
            </a:r>
            <a:r>
              <a:rPr lang="en-US" altLang="zh-CN" sz="2400" dirty="0"/>
              <a:t>n!</a:t>
            </a:r>
            <a:r>
              <a:rPr lang="zh-CN" altLang="en-US" sz="2400" dirty="0"/>
              <a:t>个全排列。</a:t>
            </a:r>
          </a:p>
          <a:p>
            <a:endParaRPr lang="en-US" altLang="zh-CN" sz="2400" dirty="0"/>
          </a:p>
          <a:p>
            <a:r>
              <a:rPr lang="zh-CN" altLang="en-US" sz="2400" dirty="0"/>
              <a:t>状态压缩</a:t>
            </a:r>
            <a:r>
              <a:rPr lang="en-US" altLang="zh-CN" sz="2400" dirty="0"/>
              <a:t>DP</a:t>
            </a:r>
            <a:r>
              <a:rPr lang="zh-CN" altLang="en-US" sz="2400" dirty="0"/>
              <a:t>的思想：集合的状态（子集或排列），如果用二进制表示状态，并用二进制的位运算来遍历和操作，又简单又快。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由于集合问题是</a:t>
            </a:r>
            <a:r>
              <a:rPr lang="en-US" altLang="zh-CN" sz="2400" dirty="0"/>
              <a:t>NP</a:t>
            </a:r>
            <a:r>
              <a:rPr lang="zh-CN" altLang="en-US" sz="2400" dirty="0"/>
              <a:t>问题，所以状态压缩</a:t>
            </a:r>
            <a:r>
              <a:rPr lang="en-US" altLang="zh-CN" sz="2400" dirty="0"/>
              <a:t>DP</a:t>
            </a:r>
            <a:r>
              <a:rPr lang="zh-CN" altLang="en-US" sz="2400" dirty="0"/>
              <a:t>的复杂度仍然是指数的，只能用于小规模问题的求解。</a:t>
            </a:r>
            <a:endParaRPr lang="en-US" altLang="zh-CN" sz="2000" dirty="0"/>
          </a:p>
        </p:txBody>
      </p:sp>
      <p:sp>
        <p:nvSpPr>
          <p:cNvPr id="4" name="墨迹 3"/>
          <p:cNvSpPr/>
          <p:nvPr/>
        </p:nvSpPr>
        <p:spPr bwMode="auto">
          <a:xfrm>
            <a:off x="2613720" y="883800"/>
            <a:ext cx="7071480" cy="4488840"/>
          </a:xfrm>
          <a:prstGeom prst="rect">
            <a:avLst/>
          </a:prstGeom>
        </p:spPr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74"/>
    </mc:Choice>
    <mc:Fallback xmlns="">
      <p:transition spd="slow" advTm="67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792088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200" dirty="0" err="1">
                <a:solidFill>
                  <a:srgbClr val="FF0000"/>
                </a:solidFill>
                <a:latin typeface="+mn-ea"/>
              </a:rPr>
              <a:t>poj</a:t>
            </a: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 2411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268760"/>
            <a:ext cx="8208912" cy="2520280"/>
          </a:xfrm>
        </p:spPr>
        <p:txBody>
          <a:bodyPr/>
          <a:lstStyle/>
          <a:p>
            <a:r>
              <a:rPr lang="zh-CN" altLang="en-US" sz="2800" b="1" dirty="0"/>
              <a:t>题目描述</a:t>
            </a:r>
            <a:r>
              <a:rPr lang="zh-CN" altLang="en-US" sz="2800" dirty="0"/>
              <a:t>：给定</a:t>
            </a:r>
            <a:r>
              <a:rPr lang="en-US" sz="2800" dirty="0"/>
              <a:t>n</a:t>
            </a:r>
            <a:r>
              <a:rPr lang="zh-CN" altLang="en-US" sz="2800" dirty="0"/>
              <a:t>行</a:t>
            </a:r>
            <a:r>
              <a:rPr lang="en-US" sz="2800" dirty="0"/>
              <a:t>m</a:t>
            </a:r>
            <a:r>
              <a:rPr lang="zh-CN" altLang="en-US" sz="2800" dirty="0"/>
              <a:t>列的矩形，用</a:t>
            </a:r>
            <a:r>
              <a:rPr lang="en-US" altLang="zh-CN" sz="2800" dirty="0"/>
              <a:t>1×2</a:t>
            </a:r>
            <a:r>
              <a:rPr lang="zh-CN" altLang="en-US" sz="2800" dirty="0"/>
              <a:t>的砖块填充，问有多少种填充方案。</a:t>
            </a:r>
          </a:p>
          <a:p>
            <a:endParaRPr lang="en-US" altLang="zh-CN" sz="2800" dirty="0"/>
          </a:p>
          <a:p>
            <a:r>
              <a:rPr lang="zh-CN" altLang="en-US" sz="2800" dirty="0"/>
              <a:t>例如，</a:t>
            </a:r>
            <a:r>
              <a:rPr lang="en-US" sz="2800" dirty="0" err="1"/>
              <a:t>n×m</a:t>
            </a:r>
            <a:r>
              <a:rPr lang="en-US" sz="2800" dirty="0"/>
              <a:t>=2×4</a:t>
            </a:r>
            <a:r>
              <a:rPr lang="zh-CN" altLang="en-US" sz="2800" dirty="0"/>
              <a:t>时，有</a:t>
            </a:r>
            <a:r>
              <a:rPr lang="en-US" altLang="zh-CN" sz="2800" dirty="0"/>
              <a:t>5</a:t>
            </a:r>
            <a:r>
              <a:rPr lang="zh-CN" altLang="en-US" sz="2800" dirty="0"/>
              <a:t>种方案；</a:t>
            </a:r>
            <a:r>
              <a:rPr lang="en-US" sz="2800" dirty="0" err="1"/>
              <a:t>n×m</a:t>
            </a:r>
            <a:r>
              <a:rPr lang="en-US" sz="2800" dirty="0"/>
              <a:t>=2×3</a:t>
            </a:r>
            <a:r>
              <a:rPr lang="zh-CN" altLang="en-US" sz="2800" dirty="0"/>
              <a:t>时，有</a:t>
            </a:r>
            <a:r>
              <a:rPr lang="en-US" altLang="zh-CN" sz="2800" dirty="0"/>
              <a:t>3</a:t>
            </a:r>
            <a:r>
              <a:rPr lang="zh-CN" altLang="en-US" sz="2800" dirty="0"/>
              <a:t>种方案。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4341956"/>
            <a:ext cx="6471976" cy="7409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640" y="5329760"/>
            <a:ext cx="3024336" cy="612085"/>
          </a:xfrm>
          <a:prstGeom prst="rect">
            <a:avLst/>
          </a:prstGeom>
        </p:spPr>
      </p:pic>
      <p:sp>
        <p:nvSpPr>
          <p:cNvPr id="11" name="墨迹 10"/>
          <p:cNvSpPr/>
          <p:nvPr/>
        </p:nvSpPr>
        <p:spPr bwMode="auto">
          <a:xfrm>
            <a:off x="1965720" y="3147120"/>
            <a:ext cx="6751800" cy="3162600"/>
          </a:xfrm>
          <a:prstGeom prst="rect">
            <a:avLst/>
          </a:prstGeom>
        </p:spPr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148"/>
    </mc:Choice>
    <mc:Fallback xmlns="">
      <p:transition spd="slow" advTm="641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  <p:tag name="COMMONDATA" val="eyJoZGlkIjoiY2MzZDQ2OGNiMjZhNjM3NmZkODkyZmRjNDg1ZTk2Ym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15.1|2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21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8.6|19.8|9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7|31.1|19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1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1|13.9|4.7|1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0.6|21.3|1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13.7|18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3|29.2|1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3.8|34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|14.1|68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0.6|21.3|1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23.6|18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13.7|18.5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1646</Words>
  <Application>Microsoft Office PowerPoint</Application>
  <PresentationFormat>宽屏</PresentationFormat>
  <Paragraphs>103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5.4 状态压缩DP</vt:lpstr>
      <vt:lpstr> Hamilton问题</vt:lpstr>
      <vt:lpstr> NP问题</vt:lpstr>
      <vt:lpstr> DP设计</vt:lpstr>
      <vt:lpstr>PowerPoint 演示文稿</vt:lpstr>
      <vt:lpstr>状态压缩</vt:lpstr>
      <vt:lpstr>PowerPoint 演示文稿</vt:lpstr>
      <vt:lpstr> 状态压缩DP的原理</vt:lpstr>
      <vt:lpstr> poj 2411</vt:lpstr>
      <vt:lpstr>PowerPoint 演示文稿</vt:lpstr>
      <vt:lpstr> DP设计</vt:lpstr>
      <vt:lpstr>轮廓线</vt:lpstr>
      <vt:lpstr>PowerPoint 演示文稿</vt:lpstr>
      <vt:lpstr>状态转移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2213</cp:revision>
  <dcterms:created xsi:type="dcterms:W3CDTF">2012-02-15T09:22:00Z</dcterms:created>
  <dcterms:modified xsi:type="dcterms:W3CDTF">2023-02-23T10:12:07Z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B1431901E40849CD9B22BECA6C1EF1C7</vt:lpwstr>
  </property>
</Properties>
</file>