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Action1.xml" ContentType="application/vnd.ms-office.inkAction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ink/inkAction2.xml" ContentType="application/vnd.ms-office.inkAction+xml"/>
  <Override PartName="/ppt/tags/tag12.xml" ContentType="application/vnd.openxmlformats-officedocument.presentationml.tags+xml"/>
  <Override PartName="/ppt/ink/inkAction3.xml" ContentType="application/vnd.ms-office.inkAction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674" r:id="rId2"/>
    <p:sldId id="626" r:id="rId3"/>
    <p:sldId id="675" r:id="rId4"/>
    <p:sldId id="676" r:id="rId5"/>
    <p:sldId id="625" r:id="rId6"/>
    <p:sldId id="677" r:id="rId7"/>
    <p:sldId id="678" r:id="rId8"/>
    <p:sldId id="680" r:id="rId9"/>
    <p:sldId id="679" r:id="rId10"/>
    <p:sldId id="681" r:id="rId11"/>
    <p:sldId id="683" r:id="rId12"/>
    <p:sldId id="682" r:id="rId13"/>
    <p:sldId id="684" r:id="rId14"/>
    <p:sldId id="686" r:id="rId15"/>
    <p:sldId id="685" r:id="rId16"/>
    <p:sldId id="687" r:id="rId17"/>
    <p:sldId id="688" r:id="rId18"/>
    <p:sldId id="689" r:id="rId19"/>
    <p:sldId id="690" r:id="rId20"/>
    <p:sldId id="691" r:id="rId21"/>
    <p:sldId id="692" r:id="rId22"/>
    <p:sldId id="694" r:id="rId23"/>
    <p:sldId id="693" r:id="rId24"/>
    <p:sldId id="695" r:id="rId25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674"/>
            <p14:sldId id="626"/>
            <p14:sldId id="675"/>
            <p14:sldId id="676"/>
            <p14:sldId id="625"/>
            <p14:sldId id="677"/>
            <p14:sldId id="678"/>
            <p14:sldId id="680"/>
            <p14:sldId id="679"/>
            <p14:sldId id="681"/>
            <p14:sldId id="683"/>
            <p14:sldId id="682"/>
            <p14:sldId id="684"/>
            <p14:sldId id="686"/>
            <p14:sldId id="685"/>
            <p14:sldId id="687"/>
            <p14:sldId id="688"/>
            <p14:sldId id="689"/>
            <p14:sldId id="690"/>
            <p14:sldId id="691"/>
            <p14:sldId id="692"/>
            <p14:sldId id="694"/>
            <p14:sldId id="693"/>
            <p14:sldId id="695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E68"/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66" d="100"/>
          <a:sy n="66" d="100"/>
        </p:scale>
        <p:origin x="2283" y="1095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520" units="cm"/>
          <inkml:channel name="Y" type="integer" min="-178" max="902" units="cm"/>
          <inkml:channel name="T" type="integer" max="2.14748E9" units="dev"/>
        </inkml:traceFormat>
        <inkml:channelProperties>
          <inkml:channelProperty channel="X" name="resolution" value="81.10599" units="1/cm"/>
          <inkml:channelProperty channel="Y" name="resolution" value="45.76271" units="1/cm"/>
          <inkml:channelProperty channel="T" name="resolution" value="1" units="1/dev"/>
        </inkml:channelProperties>
      </inkml:inkSource>
      <inkml:timestamp xml:id="ts0" timeString="2020-05-28T07:58:49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565">
    <iact:property name="dataType"/>
    <iact:actionData xml:id="d0">
      <inkml:trace xmlns:inkml="http://www.w3.org/2003/InkML" xml:id="stk0" contextRef="#ctx0" brushRef="#br0">677 5101 0,'0'0'1,"-21"0"4,0 21 3,0-21-1,-22 22 4,22-1-6,0 21 5,0-21-1,0-21-6,21 21 7,0 1-2,-22-22-2,22 169 40,22 43 1,-22-191-31,0 0-14,0 0 30,0 0-31,0 0 34,-22-21 13,1 0-31,-21-21-16,0 0 17,-1 0-5,43 0 3,-21 21 2,42 21 71,22 21-88,-1 22 9,0-1 6,1-20 2,-43-22-4,21-21-13,-21 42 17,21-42-1,-42 0 109</inkml:trace>
    </iact:actionData>
  </iact:action>
  <iact:action type="add" startTime="12336">
    <iact:property name="dataType"/>
    <iact:actionData xml:id="d1">
      <inkml:trace xmlns:inkml="http://www.w3.org/2003/InkML" xml:id="stk1" contextRef="#ctx0" brushRef="#br0">635 7324 0,'0'0'0,"0"21"15,-21 21-4,21-21-6,0 1 4,0 20-1,0-21 4,0 0-9,0 22 6,0-1 42,21 64-50,-21-85 47,0 42-46,0-41-1,0-1 30,-21-21-30,-22 0 16,-20 0 2,42 0-18,-22 0 6,1 0 1,42-21 24,-42 21-29,42-22 25,0 44 84,0 20-104,21 21 5,21 22-12,-21 21 17,22-21-2,-43-43 1,0-21-1</inkml:trace>
    </iact:actionData>
  </iact:action>
  <iact:action type="add" startTime="14705">
    <iact:property name="dataType"/>
    <iact:actionData xml:id="d2">
      <inkml:trace xmlns:inkml="http://www.w3.org/2003/InkML" xml:id="stk2" contextRef="#ctx0" brushRef="#br0">3979 7938 0,'21'0'72,"43"0"-66,274 0 39,43-22 4,-359 22-35,-1 0-13,0 0 48,0 0-48,21 0 14,22 0 2,21 0 0,-43 0 0,-21 0-1</inkml:trace>
    </iact:actionData>
  </iact:action>
  <iact:action type="add" startTime="25837">
    <iact:property name="dataType"/>
    <iact:actionData xml:id="d3">
      <inkml:trace xmlns:inkml="http://www.w3.org/2003/InkML" xml:id="stk3" contextRef="#ctx0" brushRef="#br0">4932 7853 0,'-22'0'67,"-20"0"-64,21 0 46,-233 127-47,21-21 47,170-64-32,63-21 191,21-21-200,42 21 26,64 22-33,-84-43 4,-1 21-1,0 0 6,22-21-2,-22 0-2,0 21 43,128 0-47,-86-21 46,-105-21 122,0-42-154,0-1 0,0 1-1,0 20 3,-1 43 29,22-21-30,0 0 39,0 0-13,-21 21-30,21-21 29</inkml:trace>
    </iact:actionData>
  </iact:action>
  <iact:action type="add" startTime="36257">
    <iact:property name="dataType"/>
    <iact:actionData xml:id="d4">
      <inkml:trace xmlns:inkml="http://www.w3.org/2003/InkML" xml:id="stk4" contextRef="#ctx0" brushRef="#br0">5630 9821 0,'21'0'204,"0"0"-121,1 0-73,-1 0 43,42 0-52,1 0 49,169 43-49,-191-43 13,-21 0 37,-21 21-50,21-21 15,0 0 2,1 0-3,-1 0-7,-21 21 2,21-21 6,21 0 5,1 0-7,20 0 1,-4085 0 3,8150 0-4,-4086 0-12,-21 0 14,1 0-14,-1 0 12,0 0 4,0 0-1,0 0 15,0 21-21,1-21 4</inkml:trace>
    </iact:actionData>
  </iact:action>
  <iact:action type="add" startTime="44917">
    <iact:property name="dataType"/>
    <iact:actionData xml:id="d5">
      <inkml:trace xmlns:inkml="http://www.w3.org/2003/InkML" xml:id="stk5" contextRef="#ctx0" brushRef="#br0">9673 10837 0,'21'0'69,"0"0"-45,0 0-16,1 0 33,-1 0 9,0 0-35,0 0 20,-21 22 29,0-1-7,0 0-31,0 0-23,0 21 13,0-20 2,-21-1-2,21 0 1,-21 0-2,0-21 14,21 21-14,-22-21 1,1 0 95,21 21-107,0 1 37,21-22 241,1 0-275,-1 21 2,0-21 9,0 0 18,21 0 12</inkml:trace>
    </iact:actionData>
  </iact:action>
  <iact:action type="add" startTime="68234">
    <iact:property name="dataType"/>
    <iact:actionData xml:id="d6">
      <inkml:trace xmlns:inkml="http://www.w3.org/2003/InkML" xml:id="stk6" contextRef="#ctx0" brushRef="#br0">5545 7938 0,'22'21'18,"-22"0"-13,42-21 2,-21 42 7,0-21-10,0-21 3,1 22 0,-1-22 0,106 42 34,63-127 11,-169 64-40,1 0 21</inkml:trace>
    </iact:actionData>
  </iact:action>
  <iact:action type="add" startTime="74187">
    <iact:property name="dataType"/>
    <iact:actionData xml:id="d7">
      <inkml:trace xmlns:inkml="http://www.w3.org/2003/InkML" xml:id="stk7" contextRef="#ctx0" brushRef="#br0">7091 12912 0,'21'0'188,"21"0"-177,0 0-4,1 0 2,20 0 1,-20 21-7,-1-21 6,-21 0-2,21 0 1,1 0 0,-1 21 1,-21-21-4,127 21 43,-126 0 1,105-21-48,-106 0 31,0 0 19,0 0-49,0 22 14,64-22-1,0 0 2,-1 0-1,-41 0 1,20 0-1,-21 0 1,-20 0-1,20 21-14,-21-21 13,0 0-14,43 0 16,20 0 1,-41 0-1,-22 0-2,0 0 97,0 0-104,0 0 5,43 0 3,21 0 3,-64 0-4,42 0-14,-42 0 2,1 0 9,-1 0-8,42 0 10,-42 0-9,1 0 7,-1 0 3,0 0 52</inkml:trace>
    </iact:actionData>
  </iact:action>
  <iact:action type="add" startTime="76039">
    <iact:property name="dataType"/>
    <iact:actionData xml:id="d8">
      <inkml:trace xmlns:inkml="http://www.w3.org/2003/InkML" xml:id="stk8" contextRef="#ctx0" brushRef="#br0">8784 12848 0,'-21'21'124,"0"-21"-114,-1 22 43,-41 20-50,-1 0 43,43-42 16,21 21-51,-21-21 1,21 22-11,-42-1 15,21-21 1,21 21 187,21-21-198,0 0 16,21 0-21,-21 0 15,43 0-14,-64 21 12,21-21-13,0 0 13,0 0 5,1 0-4,-1 0 8,0 21 0,-21-42 101,0 0-118,0 0 3,0-22 9,-21 1-3,21 21 2</inkml:trace>
    </iact:actionData>
  </iact:action>
  <iact:action type="add" startTime="81681">
    <iact:property name="dataType"/>
    <iact:actionData xml:id="d9">
      <inkml:trace xmlns:inkml="http://www.w3.org/2003/InkML" xml:id="stk9" contextRef="#ctx0" brushRef="#br0">9250 13991 0,'0'0'1,"21"0"27,21 0-17,85 0 26,85 0 15,-1 0-32,-168 0-8,-22 0 4,0 0 1,0 0-10,0 0 20,1 0-21,-1 0 20,0 0-25,0 0 16,0 0 32,0 0 7,1 0-28,-1 0-1,0 0-4,0 0 0,0 0 4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520" units="cm"/>
          <inkml:channel name="Y" type="integer" min="-178" max="902" units="cm"/>
          <inkml:channel name="T" type="integer" max="2.14748E9" units="dev"/>
        </inkml:traceFormat>
        <inkml:channelProperties>
          <inkml:channelProperty channel="X" name="resolution" value="81.10599" units="1/cm"/>
          <inkml:channelProperty channel="Y" name="resolution" value="45.76271" units="1/cm"/>
          <inkml:channelProperty channel="T" name="resolution" value="1" units="1/dev"/>
        </inkml:channelProperties>
      </inkml:inkSource>
      <inkml:timestamp xml:id="ts0" timeString="2020-05-28T08:21:07.1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234">
    <iact:property name="dataType"/>
    <iact:actionData xml:id="d0">
      <inkml:trace xmlns:inkml="http://www.w3.org/2003/InkML" xml:id="stk0" contextRef="#ctx0" brushRef="#br0">423 7197 0,'21'0'228,"22"0"-214,-1 0-7,-21 0 3,0 0-4,22 0 3,-22 0-2,0 0 7,21 0-13,149 21 41,-64 0 9,-106-21-33,0 0-17,0 0 45,0 0-32,1 0 3,-1 0-10,0 0 6,21 0 4,22 0-1,20 0 1,43 0 0,-21 0-1,0 0 2,-42 0-2,20 0 2,-20 0-3,-43 0-13,42 0 12,1 0-9,-22 0 8,22 0 3,20 0-14,-41 0 3,-22 0 5,42 0 7,-20 0-1,-1 0 1,43 0-1,-43 0 3,-21 0-5,0 0-9,1 0-1,-1 0 4,0 0 10,0 0-3,21 0 3,1 0 1,-22 0-18,21 0 6,-21 0 14,1 0-1,-1 0 10,0 0-12,0 0 14,0 0-29,0 0 11,1 0 4,-1 0-3,0 0-12,0 0 29,0 0 57,0 0-58,1 0-3,-1 21-22,0-21 14,0 0 0,0 0-11,0 0 5,85 0 3,-21 0 4,21 0-10,0 0 6,-64 0-11,0 0 5,43 0 7,0 0-2,-22 0-2,-42 0-13,0 0 1,1 0 12,20 0 3,21 0-16,-41 0 14,-1 0-13,42 0 13,1 0 3,-1 0-1,43 0-2,-42 0 4,-22 0-4,21 0-13,22 0 5,-21 0 2,41 0 8,-20 0-1,0 0 0,42 0 0,-43 0 2,43 0-3,85 0 3,-85-21-2,21 21 1,-21 0 0,0 0-1,-21 0 0,21 0 2,-85 0-2,22 0-15,-22 0 0,22 0 6,-1 0 1,1 0 10,-1 0-12,-42 0 3,43 0 8,21 0-1,-22 0 1,22 0 0,-1 0 0,43 0 0,-84 0-1,84 0-14,-64 0 3,-20 0 5,41 0 7,-20 0-1,-43 0 3,0 0-4</inkml:trace>
    </iact:actionData>
  </iact:action>
  <iact:action type="add" startTime="10081">
    <iact:property name="dataType"/>
    <iact:actionData xml:id="d1">
      <inkml:trace xmlns:inkml="http://www.w3.org/2003/InkML" xml:id="stk1" contextRef="#ctx0" brushRef="#br0">4445 9229 0,'-43'0'38,"22"0"-30,-42 21 7,-1 21-12,22-42 2,-64 43 36,106-22 41,21 0 42,22-21-119,-22 0 14,0 0-18,21 21 15,43 0 1,-64-21 0,43 0-15,-43 0 48,-21-42 79,-21 21-122,21 0 7,-22-43 1,22 1 1,-21 63 1,21-22-1</inkml:trace>
    </iact:actionData>
  </iact:action>
  <iact:action type="add" startTime="11383">
    <iact:property name="dataType"/>
    <iact:actionData xml:id="d2">
      <inkml:trace xmlns:inkml="http://www.w3.org/2003/InkML" xml:id="stk2" contextRef="#ctx0" brushRef="#br0">5440 9250 0,'-43'0'77,"1"21"-60,21-21-7,-64 64 25,0-22 15,85-21-15,-21-21-34,64 0 202,-1 0-200,21 0 6,43 0 9,-21 0-2,0 0 0,-22 0 0,-105-42 225,21 21-227,-1-1-13,1 1 7,21 0-1,-21 0 10,21 0-11,-21 0 33,0-1 43</inkml:trace>
    </iact:actionData>
  </iact:action>
  <iact:action type="add" startTime="17403">
    <iact:property name="dataType"/>
    <iact:actionData xml:id="d3">
      <inkml:trace xmlns:inkml="http://www.w3.org/2003/InkML" xml:id="stk3" contextRef="#ctx0" brushRef="#br0">4000 8424 0,'21'-21'53,"43"21"-44,-1-21-2,22 21 3,-43 0-5,22 0 3,84 0 35</inkml:trace>
    </iact:actionData>
  </iact:action>
  <iact:action type="add" startTime="18102">
    <iact:property name="dataType"/>
    <iact:actionData xml:id="d4">
      <inkml:trace xmlns:inkml="http://www.w3.org/2003/InkML" xml:id="stk4" contextRef="#ctx0" brushRef="#br0">6900 8234 0,'21'0'124,"0"0"-117,43 0 7,-22 0-13,149 0 41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520" units="cm"/>
          <inkml:channel name="Y" type="integer" min="-178" max="902" units="cm"/>
          <inkml:channel name="T" type="integer" max="2.14748E9" units="dev"/>
        </inkml:traceFormat>
        <inkml:channelProperties>
          <inkml:channelProperty channel="X" name="resolution" value="81.10599" units="1/cm"/>
          <inkml:channelProperty channel="Y" name="resolution" value="45.76271" units="1/cm"/>
          <inkml:channelProperty channel="T" name="resolution" value="1" units="1/dev"/>
        </inkml:channelProperties>
      </inkml:inkSource>
      <inkml:timestamp xml:id="ts0" timeString="2020-05-28T08:21:28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913">
    <iact:property name="dataType"/>
    <iact:actionData xml:id="d0">
      <inkml:trace xmlns:inkml="http://www.w3.org/2003/InkML" xml:id="stk0" contextRef="#ctx0" brushRef="#br0">20531 2053 0,'64'-21'68,"-1"21"-59,191-21 28,43 0 16,-276 21-41,64 0 6,-22 0-1,22 0-1,-1 0 1,-41 0-1,-22 0 0,21 0 2,-21 0-2,1 0 1,-1 0 3,0 0 26,0 0-9,0 0-4</inkml:trace>
    </iact:actionData>
  </iact:action>
  <iact:action type="add" startTime="7702">
    <iact:property name="dataType"/>
    <iact:actionData xml:id="d1">
      <inkml:trace xmlns:inkml="http://www.w3.org/2003/InkML" xml:id="stk1" contextRef="#ctx0" brushRef="#br0">11684 2921 0,'21'0'56,"21"0"-48,22 0-1,-1-21 3,-20 21 33,422-64-41,-380 64 46,190 0-47,-233 0 14,-20 0 3,41 0-2,22 0 2,-43 0-4,0 0-12,22 0-1,21 0 6,20 0 3,1 0 5,-21 0 1,0 0 1,20 0 4,-41 0-9,-1 0-11,-20 0 1,-1 0 14,0 0-2,1 0-12,-22 0-1,0 0 12</inkml:trace>
    </iact:actionData>
  </iact:action>
  <iact:action type="add" startTime="13649">
    <iact:property name="dataType"/>
    <iact:actionData xml:id="d2">
      <inkml:trace xmlns:inkml="http://www.w3.org/2003/InkML" xml:id="stk2" contextRef="#ctx0" brushRef="#br0">15367 3683 0,'21'0'125,"0"0"-99,-21 21-13,21-21 5,0 21 22,1-21-2,-1 22 11,0-22-47,0 0 41,-21 21-20,21-21-20,0 0 12,22 21 2,-1-21-2,22 0 3,-1 0-2,22-21 1,21 21 0,-1-21-2,-62-1 3,41 1-2,-20 0 0,-22 21 2,22-21-1,-43 21-2,0 0-13,0 0-1,0 0 16,1 0-1,-1 0 1,21 0-2,-21 0-10,43 0 8,-43 0 3,64 21-14,-43-21 8,0 0-4,22 0 9,-22 0 1,43 0-14,-64 0 6,21 0-1,43 0 10,-22 0 0,1-21-1,-1 21 0,22 0 1,-43 0-2,-20 0-14,41-21 1,-21 21 13,-20 0-14,41-21 15,-42 21 0,0 0 2,22 0-3,20 0 3,1 0-2,-22 0 1,22 0-16,-22 0 6,-21 0 1,0 0 9,0 0 15,1 0-24,-1 0 8,0 0-4,0 0 2,0 0-13,0 0 15,1 0 2,-1 0-16,0 0 124,0 0-111,0 0-10,22 0 3,-1 0 2,64 0 6,0 0 2,-22 21-1,22-21 0,-64 0-1,1 0-1,20 0-13</inkml:trace>
    </iact:actionData>
  </iact:action>
  <iact:action type="add" startTime="19190">
    <iact:property name="dataType"/>
    <iact:actionData xml:id="d3">
      <inkml:trace xmlns:inkml="http://www.w3.org/2003/InkML" xml:id="stk3" contextRef="#ctx0" brushRef="#br0">13356 4636 0,'0'0'1,"21"-22"3,21 22 6,22 0-3,-22 0 0,-21 0 5,22 0-7,-1 0 7,0 0-9,22 0 6,-1 0-1,276 0 35,-233 0 5,-85 0 283,21 0-283,-20 0-38,-1 0-5,21 0 6,0 0-7,255-21 38,-128 0 8,-148 21-34,0 0-13,1 0 13,-1 21-3,0-21 6,0 0 194,0 0-205,43 0 0,-22 21-2,22-21 8,147 0 2,-105 0 1,-64 0 1</inkml:trace>
    </iact:actionData>
  </iact:action>
  <iact:action type="add" startTime="21150">
    <iact:property name="dataType"/>
    <iact:actionData xml:id="d4">
      <inkml:trace xmlns:inkml="http://www.w3.org/2003/InkML" xml:id="stk4" contextRef="#ctx0" brushRef="#br0">16298 4614 0,'0'-21'39,"42"21"-22,22 0-6,-22 0-9,170 0 39,-170 0 8,170 0-48,-170 0 14,22 0-14,-43 0 2,21 0 11,43 0 4,-64 0-3,0-21-14,0 21 0,1 0 28,-1 0-28,0 0 16,0 0 13,0 0-13,0 0 12,-21-21-20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1783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4954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71543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120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6275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7899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239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9584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5216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5882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0573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10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1/relationships/inkAction" Target="../ink/inkAction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1/relationships/inkAction" Target="../ink/inkAction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2017713" y="4699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5.5 </a:t>
            </a:r>
            <a:r>
              <a:rPr lang="zh-CN" altLang="en-US" dirty="0" smtClean="0">
                <a:solidFill>
                  <a:srgbClr val="FF0000"/>
                </a:solidFill>
              </a:rPr>
              <a:t>区间</a:t>
            </a:r>
            <a:r>
              <a:rPr lang="en-US" altLang="zh-CN" dirty="0" smtClean="0">
                <a:solidFill>
                  <a:srgbClr val="FF0000"/>
                </a:solidFill>
              </a:rPr>
              <a:t>DP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1415480" y="2060848"/>
            <a:ext cx="6408712" cy="324036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dirty="0" smtClean="0">
                <a:latin typeface="+mn-ea"/>
              </a:rPr>
              <a:t> 模板</a:t>
            </a:r>
            <a:endParaRPr lang="en-US" altLang="zh-CN" dirty="0" smtClean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dirty="0" smtClean="0">
                <a:latin typeface="+mn-ea"/>
              </a:rPr>
              <a:t> 经典例题</a:t>
            </a:r>
            <a:endParaRPr lang="en-US" altLang="zh-CN" dirty="0" smtClean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dirty="0" smtClean="0">
                <a:latin typeface="+mn-ea"/>
              </a:rPr>
              <a:t> 二维区间</a:t>
            </a:r>
            <a:r>
              <a:rPr lang="en-US" altLang="zh-CN" dirty="0" smtClean="0">
                <a:latin typeface="+mn-ea"/>
              </a:rPr>
              <a:t>DP</a:t>
            </a:r>
            <a:endParaRPr lang="en-US" altLang="zh-CN" dirty="0">
              <a:latin typeface="+mn-ea"/>
            </a:endParaRPr>
          </a:p>
        </p:txBody>
      </p:sp>
      <p:sp>
        <p:nvSpPr>
          <p:cNvPr id="6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6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96"/>
    </mc:Choice>
    <mc:Fallback xmlns="">
      <p:transition spd="slow" advTm="2569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0070C0"/>
                </a:solidFill>
              </a:rPr>
              <a:t>（</a:t>
            </a:r>
            <a:r>
              <a:rPr lang="en-US" altLang="zh-CN" sz="2800" dirty="0">
                <a:solidFill>
                  <a:srgbClr val="0070C0"/>
                </a:solidFill>
              </a:rPr>
              <a:t>2</a:t>
            </a:r>
            <a:r>
              <a:rPr lang="zh-CN" altLang="en-US" sz="2800" dirty="0">
                <a:solidFill>
                  <a:srgbClr val="0070C0"/>
                </a:solidFill>
              </a:rPr>
              <a:t>）从</a:t>
            </a:r>
            <a:r>
              <a:rPr lang="en-US" altLang="zh-CN" sz="2800" dirty="0">
                <a:solidFill>
                  <a:srgbClr val="0070C0"/>
                </a:solidFill>
              </a:rPr>
              <a:t>A</a:t>
            </a:r>
            <a:r>
              <a:rPr lang="zh-CN" altLang="en-US" sz="2800" dirty="0">
                <a:solidFill>
                  <a:srgbClr val="0070C0"/>
                </a:solidFill>
              </a:rPr>
              <a:t>转换到</a:t>
            </a:r>
            <a:r>
              <a:rPr lang="en-US" altLang="zh-CN" sz="2800" dirty="0">
                <a:solidFill>
                  <a:srgbClr val="0070C0"/>
                </a:solidFill>
              </a:rPr>
              <a:t>B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8" y="1397878"/>
            <a:ext cx="8064896" cy="5127466"/>
          </a:xfrm>
        </p:spPr>
        <p:txBody>
          <a:bodyPr/>
          <a:lstStyle/>
          <a:p>
            <a:r>
              <a:rPr lang="zh-CN" altLang="en-US" sz="2400" dirty="0"/>
              <a:t>如何求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[1][j]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观察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相同位置的字符，分析以下两种情况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r>
              <a:rPr lang="en-US" altLang="zh-CN" sz="2400" dirty="0"/>
              <a:t>   1</a:t>
            </a:r>
            <a:r>
              <a:rPr lang="zh-CN" altLang="en-US" sz="2400" dirty="0"/>
              <a:t>）若</a:t>
            </a:r>
            <a:r>
              <a:rPr lang="en-US" altLang="zh-CN" sz="2400" dirty="0"/>
              <a:t>A[j] = B[j]</a:t>
            </a:r>
          </a:p>
          <a:p>
            <a:pPr marL="0" indent="0">
              <a:buNone/>
            </a:pPr>
            <a:r>
              <a:rPr lang="en-US" altLang="zh-CN" sz="2400" dirty="0"/>
              <a:t>        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[1][j] =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[1][j-1]</a:t>
            </a:r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   2</a:t>
            </a:r>
            <a:r>
              <a:rPr lang="zh-CN" altLang="en-US" sz="2400" dirty="0"/>
              <a:t>）若</a:t>
            </a:r>
            <a:r>
              <a:rPr lang="en-US" altLang="zh-CN" sz="2400" dirty="0"/>
              <a:t>A[j] ≠ B[j]</a:t>
            </a:r>
          </a:p>
          <a:p>
            <a:pPr marL="0" indent="0">
              <a:buNone/>
            </a:pPr>
            <a:r>
              <a:rPr lang="en-US" altLang="zh-CN" sz="2400" dirty="0"/>
              <a:t>        </a:t>
            </a:r>
            <a:r>
              <a:rPr lang="nb-NO" altLang="zh-CN" sz="2400" dirty="0"/>
              <a:t>for(int k=1; k&lt;j; ++k)</a:t>
            </a:r>
          </a:p>
          <a:p>
            <a:pPr marL="0" indent="0">
              <a:buNone/>
            </a:pPr>
            <a:r>
              <a:rPr lang="nb-NO" altLang="zh-CN" sz="2400" dirty="0"/>
              <a:t>	   dp[1][j] = min(dp[1][j], dp[1][k] + dp[k+1][j]);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434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25"/>
    </mc:Choice>
    <mc:Fallback xmlns="">
      <p:transition spd="slow" advTm="815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2" y="1844824"/>
            <a:ext cx="8604448" cy="4392488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从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A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转换到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B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+mn-ea"/>
              </a:rPr>
              <a:t>for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j=1; j&lt;=n; ++j){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+mn-ea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(A[j] == B[j])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[1][j] =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[1][j-1];            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字符相同不用转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+mn-ea"/>
              </a:rPr>
              <a:t>else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	</a:t>
            </a:r>
            <a:r>
              <a:rPr lang="en-US" sz="2000" dirty="0">
                <a:solidFill>
                  <a:srgbClr val="FF0000"/>
                </a:solidFill>
                <a:latin typeface="+mn-ea"/>
              </a:rPr>
              <a:t>for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k=1; k&lt;j; ++k)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	  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[1][j] = min(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[1][j],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[1][k] +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[k+1][j]);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}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5046926" y="836712"/>
            <a:ext cx="3065298" cy="864096"/>
          </a:xfrm>
          <a:prstGeom prst="wedgeRoundRectCallout">
            <a:avLst>
              <a:gd name="adj1" fmla="val -68187"/>
              <a:gd name="adj2" fmla="val 1723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FF0000"/>
                </a:solidFill>
              </a:rPr>
              <a:t>这个字符不用转换，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dp</a:t>
            </a:r>
            <a:r>
              <a:rPr lang="en-US" altLang="zh-CN" sz="2400" dirty="0">
                <a:solidFill>
                  <a:srgbClr val="FF0000"/>
                </a:solidFill>
              </a:rPr>
              <a:t>[1][j] = </a:t>
            </a:r>
            <a:r>
              <a:rPr lang="en-US" altLang="zh-CN" sz="2400" dirty="0" err="1">
                <a:solidFill>
                  <a:srgbClr val="FF0000"/>
                </a:solidFill>
              </a:rPr>
              <a:t>dp</a:t>
            </a:r>
            <a:r>
              <a:rPr lang="en-US" altLang="zh-CN" sz="2400" dirty="0">
                <a:solidFill>
                  <a:srgbClr val="FF0000"/>
                </a:solidFill>
              </a:rPr>
              <a:t>[1][j-1]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4" name="墨迹 3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76280" y="2590920"/>
              <a:ext cx="2652120" cy="800280"/>
            </p14:xfrm>
          </p:contentPart>
        </mc:Choice>
        <mc:Fallback xmlns="">
          <p:pic>
            <p:nvPicPr>
              <p:cNvPr id="4" name="墨迹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6920" y="2581560"/>
                <a:ext cx="2670840" cy="819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169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12"/>
    </mc:Choice>
    <mc:Fallback xmlns="">
      <p:transition spd="slow" advTm="213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2" y="1844824"/>
            <a:ext cx="8604448" cy="4392488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从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A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转换到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B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+mn-ea"/>
              </a:rPr>
              <a:t>for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j=1; j&lt;=n; ++j){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+mn-ea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(A[j] == B[j])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[1][j] =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[1][j-1];            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字符相同不用转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+mn-ea"/>
              </a:rPr>
              <a:t>else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	</a:t>
            </a:r>
            <a:r>
              <a:rPr lang="en-US" sz="2000" dirty="0">
                <a:solidFill>
                  <a:srgbClr val="FF0000"/>
                </a:solidFill>
                <a:latin typeface="+mn-ea"/>
              </a:rPr>
              <a:t>for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k=1; k&lt;j; ++k)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	  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[1][j] = min(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[1][j],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[1][k] +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[k+1][j]);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}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5046926" y="404664"/>
            <a:ext cx="4793490" cy="1872208"/>
          </a:xfrm>
          <a:prstGeom prst="wedgeRoundRectCallout">
            <a:avLst>
              <a:gd name="adj1" fmla="val -88306"/>
              <a:gd name="adj2" fmla="val 1238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</a:rPr>
              <a:t>用标准的区间</a:t>
            </a:r>
            <a:r>
              <a:rPr lang="en-US" altLang="zh-CN" sz="2000" dirty="0">
                <a:solidFill>
                  <a:srgbClr val="FF0000"/>
                </a:solidFill>
              </a:rPr>
              <a:t>DP</a:t>
            </a:r>
            <a:r>
              <a:rPr lang="zh-CN" altLang="en-US" sz="2000" dirty="0">
                <a:solidFill>
                  <a:srgbClr val="FF0000"/>
                </a:solidFill>
              </a:rPr>
              <a:t>，把区间分成</a:t>
            </a:r>
            <a:r>
              <a:rPr lang="en-US" altLang="zh-CN" sz="2000" dirty="0">
                <a:solidFill>
                  <a:srgbClr val="FF0000"/>
                </a:solidFill>
              </a:rPr>
              <a:t>[1, k]</a:t>
            </a:r>
            <a:r>
              <a:rPr lang="zh-CN" altLang="en-US" sz="2000" dirty="0">
                <a:solidFill>
                  <a:srgbClr val="FF0000"/>
                </a:solidFill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</a:rPr>
              <a:t>[k+1, j]</a:t>
            </a:r>
            <a:r>
              <a:rPr lang="zh-CN" altLang="en-US" sz="2000" dirty="0">
                <a:solidFill>
                  <a:srgbClr val="FF0000"/>
                </a:solidFill>
              </a:rPr>
              <a:t>两部分，枚举最小步数。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</a:rPr>
              <a:t>利用上一步从空白转换到</a:t>
            </a:r>
            <a:r>
              <a:rPr lang="en-US" altLang="zh-CN" sz="2000" dirty="0">
                <a:solidFill>
                  <a:srgbClr val="FF0000"/>
                </a:solidFill>
              </a:rPr>
              <a:t>B</a:t>
            </a:r>
            <a:r>
              <a:rPr lang="zh-CN" altLang="en-US" sz="2000" dirty="0">
                <a:solidFill>
                  <a:srgbClr val="FF0000"/>
                </a:solidFill>
              </a:rPr>
              <a:t>的结果，当区间</a:t>
            </a:r>
            <a:r>
              <a:rPr lang="en-US" altLang="zh-CN" sz="2000" dirty="0">
                <a:solidFill>
                  <a:srgbClr val="FF0000"/>
                </a:solidFill>
              </a:rPr>
              <a:t>[k+1, j]</a:t>
            </a:r>
            <a:r>
              <a:rPr lang="zh-CN" altLang="en-US" sz="2000" dirty="0">
                <a:solidFill>
                  <a:srgbClr val="FF0000"/>
                </a:solidFill>
              </a:rPr>
              <a:t>内</a:t>
            </a: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zh-CN" altLang="en-US" sz="2000" dirty="0">
                <a:solidFill>
                  <a:srgbClr val="FF0000"/>
                </a:solidFill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</a:rPr>
              <a:t>B</a:t>
            </a:r>
            <a:r>
              <a:rPr lang="zh-CN" altLang="en-US" sz="2000" dirty="0">
                <a:solidFill>
                  <a:srgbClr val="FF0000"/>
                </a:solidFill>
              </a:rPr>
              <a:t>的字符不同时，从</a:t>
            </a: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zh-CN" altLang="en-US" sz="2000" dirty="0">
                <a:solidFill>
                  <a:srgbClr val="FF0000"/>
                </a:solidFill>
              </a:rPr>
              <a:t>转到</a:t>
            </a:r>
            <a:r>
              <a:rPr lang="en-US" altLang="zh-CN" sz="2000" dirty="0">
                <a:solidFill>
                  <a:srgbClr val="FF0000"/>
                </a:solidFill>
              </a:rPr>
              <a:t>B</a:t>
            </a:r>
            <a:r>
              <a:rPr lang="zh-CN" altLang="en-US" sz="2000" dirty="0">
                <a:solidFill>
                  <a:srgbClr val="FF0000"/>
                </a:solidFill>
              </a:rPr>
              <a:t>，与从空白串转换到</a:t>
            </a:r>
            <a:r>
              <a:rPr lang="en-US" altLang="zh-CN" sz="2000" dirty="0">
                <a:solidFill>
                  <a:srgbClr val="FF0000"/>
                </a:solidFill>
              </a:rPr>
              <a:t>B</a:t>
            </a:r>
            <a:r>
              <a:rPr lang="zh-CN" altLang="en-US" sz="2000" dirty="0">
                <a:solidFill>
                  <a:srgbClr val="FF0000"/>
                </a:solidFill>
              </a:rPr>
              <a:t>是等价的。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4" name="墨迹 3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730240" y="716400"/>
              <a:ext cx="3634920" cy="952920"/>
            </p14:xfrm>
          </p:contentPart>
        </mc:Choice>
        <mc:Fallback xmlns="">
          <p:pic>
            <p:nvPicPr>
              <p:cNvPr id="4" name="墨迹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20880" y="707040"/>
                <a:ext cx="3653640" cy="9716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9317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44"/>
    </mc:Choice>
    <mc:Fallback xmlns="">
      <p:transition spd="slow" advTm="427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</a:rPr>
              <a:t>hdu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altLang="zh-CN" sz="3600" dirty="0">
                <a:solidFill>
                  <a:srgbClr val="0070C0"/>
                </a:solidFill>
              </a:rPr>
              <a:t>4283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0620" y="1397879"/>
            <a:ext cx="8229600" cy="4525963"/>
          </a:xfrm>
        </p:spPr>
        <p:txBody>
          <a:bodyPr/>
          <a:lstStyle/>
          <a:p>
            <a:r>
              <a:rPr lang="zh-CN" altLang="en-US" sz="2400" b="1" dirty="0"/>
              <a:t>题目描述</a:t>
            </a:r>
            <a:r>
              <a:rPr lang="zh-CN" altLang="en-US" sz="2400" dirty="0"/>
              <a:t>：</a:t>
            </a:r>
            <a:r>
              <a:rPr lang="en-US" altLang="zh-CN" sz="2000" dirty="0"/>
              <a:t>n</a:t>
            </a:r>
            <a:r>
              <a:rPr lang="zh-CN" altLang="en-US" sz="2000" dirty="0"/>
              <a:t>个男孩去相亲，排成一队上场。大家都不想等，排队越靠后越愤怒。每人的耐心不同，用</a:t>
            </a:r>
            <a:r>
              <a:rPr lang="en-US" altLang="zh-CN" sz="2000" dirty="0"/>
              <a:t>D</a:t>
            </a:r>
            <a:r>
              <a:rPr lang="zh-CN" altLang="en-US" sz="2000" dirty="0"/>
              <a:t>表示火气，设男孩</a:t>
            </a:r>
            <a:r>
              <a:rPr lang="en-US" altLang="zh-CN" sz="2000" dirty="0" err="1"/>
              <a:t>i</a:t>
            </a:r>
            <a:r>
              <a:rPr lang="zh-CN" altLang="en-US" sz="2000" dirty="0"/>
              <a:t>的火气是</a:t>
            </a:r>
            <a:r>
              <a:rPr lang="en-US" altLang="zh-CN" sz="2000" dirty="0"/>
              <a:t>Di</a:t>
            </a:r>
            <a:r>
              <a:rPr lang="zh-CN" altLang="en-US" sz="2000" dirty="0"/>
              <a:t>，他排在第</a:t>
            </a:r>
            <a:r>
              <a:rPr lang="en-US" altLang="zh-CN" sz="2000" dirty="0"/>
              <a:t>k</a:t>
            </a:r>
            <a:r>
              <a:rPr lang="zh-CN" altLang="en-US" sz="2000" dirty="0"/>
              <a:t>个时，愤怒值是</a:t>
            </a:r>
            <a:r>
              <a:rPr lang="en-US" altLang="zh-CN" sz="2000" dirty="0"/>
              <a:t>(k-1)*Di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主持人不想看到会场气氛紧张。他安排了一个黑屋，可以调整这排男孩上场的顺序，屋子很狭长，先进去的男孩最后出来（黑屋就是一个堆栈）。例如，当男孩</a:t>
            </a:r>
            <a:r>
              <a:rPr lang="en-US" altLang="zh-CN" sz="2000" dirty="0"/>
              <a:t>A</a:t>
            </a:r>
            <a:r>
              <a:rPr lang="zh-CN" altLang="en-US" sz="2000" dirty="0"/>
              <a:t>排到时，如果他后面的男孩</a:t>
            </a:r>
            <a:r>
              <a:rPr lang="en-US" altLang="zh-CN" sz="2000" dirty="0"/>
              <a:t>B</a:t>
            </a:r>
            <a:r>
              <a:rPr lang="zh-CN" altLang="en-US" sz="2000" dirty="0"/>
              <a:t>火气更大，就把</a:t>
            </a:r>
            <a:r>
              <a:rPr lang="en-US" altLang="zh-CN" sz="2000" dirty="0"/>
              <a:t>A</a:t>
            </a:r>
            <a:r>
              <a:rPr lang="zh-CN" altLang="en-US" sz="2000" dirty="0"/>
              <a:t>送进黑屋，让</a:t>
            </a:r>
            <a:r>
              <a:rPr lang="en-US" altLang="zh-CN" sz="2000" dirty="0"/>
              <a:t>B</a:t>
            </a:r>
            <a:r>
              <a:rPr lang="zh-CN" altLang="en-US" sz="2000" dirty="0"/>
              <a:t>先上场。一般情况下，那些火气小的男孩要多等等，让火气大的占便宜。不过，零脾气的你也不一定吃亏，如果你原本排在倒数第二个，而最后一个男孩脾气最坏，主持人为了让这个坏家伙第一个上场，把其他人全赶进了黑屋，结果你就排在了黑屋的第</a:t>
            </a:r>
            <a:r>
              <a:rPr lang="en-US" altLang="zh-CN" sz="2000" dirty="0"/>
              <a:t>1</a:t>
            </a:r>
            <a:r>
              <a:rPr lang="zh-CN" altLang="en-US" sz="2000" dirty="0"/>
              <a:t>名，第二个上场相亲了。</a:t>
            </a:r>
          </a:p>
          <a:p>
            <a:r>
              <a:rPr lang="zh-CN" altLang="en-US" sz="2000" dirty="0"/>
              <a:t>注意，每个男孩都要进出黑屋。</a:t>
            </a:r>
          </a:p>
          <a:p>
            <a:r>
              <a:rPr lang="zh-CN" altLang="en-US" sz="2400" b="1" dirty="0"/>
              <a:t>要求：</a:t>
            </a:r>
            <a:r>
              <a:rPr lang="zh-CN" altLang="en-US" sz="2400" dirty="0"/>
              <a:t>对所有男孩的愤怒值求和，求所有可能情况的最小和。</a:t>
            </a:r>
          </a:p>
        </p:txBody>
      </p:sp>
    </p:spTree>
    <p:extLst>
      <p:ext uri="{BB962C8B-B14F-4D97-AF65-F5344CB8AC3E}">
        <p14:creationId xmlns:p14="http://schemas.microsoft.com/office/powerpoint/2010/main" val="214453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176"/>
    </mc:Choice>
    <mc:Fallback xmlns="">
      <p:transition spd="slow" advTm="16617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9536" y="836712"/>
            <a:ext cx="8229600" cy="706090"/>
          </a:xfrm>
        </p:spPr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区间</a:t>
            </a:r>
            <a:r>
              <a:rPr lang="en-US" altLang="zh-CN" sz="3200" dirty="0">
                <a:solidFill>
                  <a:srgbClr val="0070C0"/>
                </a:solidFill>
              </a:rPr>
              <a:t>DP + </a:t>
            </a:r>
            <a:r>
              <a:rPr lang="zh-CN" altLang="en-US" sz="3200" dirty="0">
                <a:solidFill>
                  <a:srgbClr val="0070C0"/>
                </a:solidFill>
              </a:rPr>
              <a:t>栈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5520" y="1916833"/>
            <a:ext cx="8229600" cy="3236321"/>
          </a:xfrm>
        </p:spPr>
        <p:txBody>
          <a:bodyPr/>
          <a:lstStyle/>
          <a:p>
            <a:r>
              <a:rPr lang="zh-CN" altLang="en-US" sz="2400" dirty="0"/>
              <a:t>定义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：从第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个人到第</a:t>
            </a:r>
            <a:r>
              <a:rPr lang="en-US" altLang="zh-CN" sz="2400" dirty="0"/>
              <a:t>j</a:t>
            </a:r>
            <a:r>
              <a:rPr lang="zh-CN" altLang="en-US" sz="2400" dirty="0"/>
              <a:t>个人，即区间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j]</a:t>
            </a:r>
            <a:r>
              <a:rPr lang="zh-CN" altLang="en-US" sz="2400" dirty="0"/>
              <a:t>的最小愤怒值之和。</a:t>
            </a:r>
          </a:p>
          <a:p>
            <a:endParaRPr lang="en-US" altLang="zh-CN" sz="2400" dirty="0"/>
          </a:p>
          <a:p>
            <a:r>
              <a:rPr lang="zh-CN" altLang="en-US" sz="2400" dirty="0"/>
              <a:t>由于栈的存在，这一题的区间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j]</a:t>
            </a:r>
            <a:r>
              <a:rPr lang="zh-CN" altLang="en-US" sz="2400" dirty="0"/>
              <a:t>的分割点</a:t>
            </a:r>
            <a:r>
              <a:rPr lang="en-US" altLang="zh-CN" sz="2400" dirty="0"/>
              <a:t>k</a:t>
            </a:r>
            <a:r>
              <a:rPr lang="zh-CN" altLang="en-US" sz="2400" dirty="0"/>
              <a:t>比较特殊。分割时，总是用区间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j]</a:t>
            </a:r>
            <a:r>
              <a:rPr lang="zh-CN" altLang="en-US" sz="2400" dirty="0"/>
              <a:t>的第一个元素</a:t>
            </a:r>
            <a:r>
              <a:rPr lang="en-US" altLang="zh-CN" sz="2400" dirty="0" err="1"/>
              <a:t>i</a:t>
            </a:r>
            <a:r>
              <a:rPr lang="zh-CN" altLang="en-US" sz="2400" dirty="0"/>
              <a:t>把区间分成两部分，让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第</a:t>
            </a:r>
            <a:r>
              <a:rPr lang="en-US" altLang="zh-CN" sz="2400" dirty="0"/>
              <a:t>k</a:t>
            </a:r>
            <a:r>
              <a:rPr lang="zh-CN" altLang="en-US" sz="2400" dirty="0"/>
              <a:t>个从黑屋出来上场相亲，即第</a:t>
            </a:r>
            <a:r>
              <a:rPr lang="en-US" altLang="zh-CN" sz="2400" dirty="0"/>
              <a:t>k</a:t>
            </a:r>
            <a:r>
              <a:rPr lang="zh-CN" altLang="en-US" sz="2400" dirty="0"/>
              <a:t>个出栈。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191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83"/>
    </mc:Choice>
    <mc:Fallback xmlns="">
      <p:transition spd="slow" advTm="762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9536" y="980729"/>
            <a:ext cx="8229600" cy="1584176"/>
          </a:xfrm>
        </p:spPr>
        <p:txBody>
          <a:bodyPr/>
          <a:lstStyle/>
          <a:p>
            <a:r>
              <a:rPr lang="zh-CN" altLang="en-US" sz="2400" dirty="0"/>
              <a:t>根据栈的特性：若第一个元素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第</a:t>
            </a:r>
            <a:r>
              <a:rPr lang="en-US" altLang="zh-CN" sz="2400" dirty="0"/>
              <a:t>k+1</a:t>
            </a:r>
            <a:r>
              <a:rPr lang="zh-CN" altLang="en-US" sz="2400" dirty="0"/>
              <a:t>个出栈，则第二到</a:t>
            </a:r>
            <a:r>
              <a:rPr lang="en-US" altLang="zh-CN" sz="2400" dirty="0"/>
              <a:t>k</a:t>
            </a:r>
            <a:r>
              <a:rPr lang="zh-CN" altLang="en-US" sz="2400" dirty="0"/>
              <a:t>个元素肯定在第一个元素之前出栈，第</a:t>
            </a:r>
            <a:r>
              <a:rPr lang="en-US" altLang="zh-CN" sz="2400" dirty="0"/>
              <a:t>k+2</a:t>
            </a:r>
            <a:r>
              <a:rPr lang="zh-CN" altLang="en-US" sz="2400" dirty="0"/>
              <a:t>到最后一个元素肯定在第</a:t>
            </a:r>
            <a:r>
              <a:rPr lang="en-US" altLang="zh-CN" sz="2400" dirty="0"/>
              <a:t>k+1</a:t>
            </a:r>
            <a:r>
              <a:rPr lang="zh-CN" altLang="en-US" sz="2400" dirty="0"/>
              <a:t>个之后出栈</a:t>
            </a:r>
            <a:endParaRPr lang="en-US" sz="2400" dirty="0"/>
          </a:p>
        </p:txBody>
      </p:sp>
      <p:pic>
        <p:nvPicPr>
          <p:cNvPr id="1026" name="Picture 2" descr="https://img-blog.csdnimg.cn/20190816234802533.jpg?x-oss-process=image/watermark,type_ZmFuZ3poZW5naGVpdGk,shadow_10,text_aHR0cHM6Ly9ibG9nLmNzZG4ubmV0L3dlaXhpbl80MTcwNzg2OQ==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2545190"/>
            <a:ext cx="6942186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78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059"/>
    </mc:Choice>
    <mc:Fallback xmlns="">
      <p:transition spd="slow" advTm="72059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例如，</a:t>
            </a:r>
            <a:r>
              <a:rPr lang="en-US" altLang="zh-CN" sz="2400" dirty="0"/>
              <a:t>5</a:t>
            </a:r>
            <a:r>
              <a:rPr lang="zh-CN" altLang="en-US" sz="2400" dirty="0"/>
              <a:t>个人排队序号是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en-US" altLang="zh-CN" sz="2400" dirty="0"/>
              <a:t>5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如果要第</a:t>
            </a:r>
            <a:r>
              <a:rPr lang="en-US" altLang="zh-CN" sz="2400" dirty="0"/>
              <a:t>1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</a:t>
            </a:r>
            <a:r>
              <a:rPr lang="zh-CN" altLang="en-US" sz="2400" dirty="0"/>
              <a:t>）个人第</a:t>
            </a:r>
            <a:r>
              <a:rPr lang="en-US" altLang="zh-CN" sz="2400" dirty="0"/>
              <a:t>3</a:t>
            </a:r>
            <a:r>
              <a:rPr lang="zh-CN" altLang="en-US" sz="2400" dirty="0"/>
              <a:t>（</a:t>
            </a:r>
            <a:r>
              <a:rPr lang="en-US" altLang="zh-CN" sz="2400" dirty="0"/>
              <a:t>k=3</a:t>
            </a:r>
            <a:r>
              <a:rPr lang="zh-CN" altLang="en-US" sz="2400" dirty="0"/>
              <a:t>）个出场，那么栈的操作是这样：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1</a:t>
            </a:r>
            <a:r>
              <a:rPr lang="zh-CN" altLang="en-US" sz="2400" dirty="0"/>
              <a:t>进栈、</a:t>
            </a:r>
            <a:r>
              <a:rPr lang="en-US" altLang="zh-CN" sz="2400" dirty="0"/>
              <a:t>2</a:t>
            </a:r>
            <a:r>
              <a:rPr lang="zh-CN" altLang="en-US" sz="2400" dirty="0"/>
              <a:t>进栈、</a:t>
            </a:r>
            <a:r>
              <a:rPr lang="en-US" altLang="zh-CN" sz="2400" dirty="0"/>
              <a:t>3</a:t>
            </a:r>
            <a:r>
              <a:rPr lang="zh-CN" altLang="en-US" sz="2400" dirty="0"/>
              <a:t>进栈、</a:t>
            </a:r>
            <a:r>
              <a:rPr lang="en-US" altLang="zh-CN" sz="2400" dirty="0"/>
              <a:t>3</a:t>
            </a:r>
            <a:r>
              <a:rPr lang="zh-CN" altLang="en-US" sz="2400" dirty="0"/>
              <a:t>出栈、</a:t>
            </a:r>
            <a:r>
              <a:rPr lang="en-US" altLang="zh-CN" sz="2400" dirty="0"/>
              <a:t>2</a:t>
            </a:r>
            <a:r>
              <a:rPr lang="zh-CN" altLang="en-US" sz="2400" dirty="0"/>
              <a:t>出栈，</a:t>
            </a:r>
            <a:r>
              <a:rPr lang="en-US" altLang="zh-CN" sz="2400" dirty="0"/>
              <a:t>1</a:t>
            </a:r>
            <a:r>
              <a:rPr lang="zh-CN" altLang="en-US" sz="2400" dirty="0"/>
              <a:t>出栈。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2</a:t>
            </a:r>
            <a:r>
              <a:rPr lang="zh-CN" altLang="en-US" sz="2400" dirty="0"/>
              <a:t>号、</a:t>
            </a:r>
            <a:r>
              <a:rPr lang="en-US" altLang="zh-CN" sz="2400" dirty="0"/>
              <a:t>3</a:t>
            </a:r>
            <a:r>
              <a:rPr lang="zh-CN" altLang="en-US" sz="2400" dirty="0"/>
              <a:t>号在</a:t>
            </a:r>
            <a:r>
              <a:rPr lang="en-US" altLang="zh-CN" sz="2400" dirty="0"/>
              <a:t>1</a:t>
            </a:r>
            <a:r>
              <a:rPr lang="zh-CN" altLang="en-US" sz="2400" dirty="0"/>
              <a:t>号之前出栈，</a:t>
            </a:r>
            <a:r>
              <a:rPr lang="en-US" altLang="zh-CN" sz="2400" dirty="0"/>
              <a:t>1</a:t>
            </a:r>
            <a:r>
              <a:rPr lang="zh-CN" altLang="en-US" sz="2400" dirty="0"/>
              <a:t>号第</a:t>
            </a:r>
            <a:r>
              <a:rPr lang="en-US" altLang="zh-CN" sz="2400" dirty="0"/>
              <a:t>3</a:t>
            </a:r>
            <a:r>
              <a:rPr lang="zh-CN" altLang="en-US" sz="2400" dirty="0"/>
              <a:t>个出栈，</a:t>
            </a:r>
            <a:r>
              <a:rPr lang="en-US" altLang="zh-CN" sz="2400" dirty="0"/>
              <a:t>4</a:t>
            </a:r>
            <a:r>
              <a:rPr lang="zh-CN" altLang="en-US" sz="2400" dirty="0"/>
              <a:t>号</a:t>
            </a:r>
            <a:r>
              <a:rPr lang="en-US" altLang="zh-CN" sz="2400" dirty="0"/>
              <a:t>5</a:t>
            </a:r>
            <a:r>
              <a:rPr lang="zh-CN" altLang="en-US" sz="2400" dirty="0"/>
              <a:t>号在</a:t>
            </a:r>
            <a:r>
              <a:rPr lang="en-US" altLang="zh-CN" sz="2400" dirty="0"/>
              <a:t>1</a:t>
            </a:r>
            <a:r>
              <a:rPr lang="zh-CN" altLang="en-US" sz="2400" dirty="0"/>
              <a:t>号后面出栈。</a:t>
            </a:r>
          </a:p>
          <a:p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428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63"/>
    </mc:Choice>
    <mc:Fallback xmlns="">
      <p:transition spd="slow" advTm="971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703512" y="1844824"/>
            <a:ext cx="8604448" cy="331236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for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len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=2;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len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&lt;=n;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len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++)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for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=1;i&lt;=n-len+1;i++)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j =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len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+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- 1;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][j] = INF;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for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k=1;k&lt;=j-i+1;k++) //k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往后挪了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k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位。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          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][j] = min(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][j],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[i+1][i+k-1]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                        + D[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]*(k-1)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                 +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i+k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][j] + k*(sum[j]-sum[i+k-1]));    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}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6005736" y="1052736"/>
            <a:ext cx="4392488" cy="1008112"/>
          </a:xfrm>
          <a:prstGeom prst="wedgeRoundRectCallout">
            <a:avLst>
              <a:gd name="adj1" fmla="val -28150"/>
              <a:gd name="adj2" fmla="val 2175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FF0000"/>
                </a:solidFill>
              </a:rPr>
              <a:t>dp</a:t>
            </a:r>
            <a:r>
              <a:rPr lang="en-US" altLang="zh-CN" sz="2000" dirty="0">
                <a:solidFill>
                  <a:srgbClr val="FF0000"/>
                </a:solidFill>
              </a:rPr>
              <a:t>[i+1][i+k-1]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</a:rPr>
              <a:t>原来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zh-CN" altLang="en-US" sz="2000" dirty="0">
                <a:solidFill>
                  <a:srgbClr val="FF0000"/>
                </a:solidFill>
              </a:rPr>
              <a:t>后面的</a:t>
            </a:r>
            <a:r>
              <a:rPr lang="en-US" altLang="zh-CN" sz="2000" dirty="0">
                <a:solidFill>
                  <a:srgbClr val="FF0000"/>
                </a:solidFill>
              </a:rPr>
              <a:t>k-1</a:t>
            </a:r>
            <a:r>
              <a:rPr lang="zh-CN" altLang="en-US" sz="2000" dirty="0">
                <a:solidFill>
                  <a:srgbClr val="FF0000"/>
                </a:solidFill>
              </a:rPr>
              <a:t>个人，现在排到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zh-CN" altLang="en-US" sz="2000" dirty="0">
                <a:solidFill>
                  <a:srgbClr val="FF0000"/>
                </a:solidFill>
              </a:rPr>
              <a:t>前面了。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738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50"/>
    </mc:Choice>
    <mc:Fallback xmlns="">
      <p:transition spd="slow" advTm="429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703512" y="1844824"/>
            <a:ext cx="8604448" cy="331236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for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len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=2;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len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&lt;=n;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len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++)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for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=1;i&lt;=n-len+1;i++)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j =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len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+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- 1;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][j] = INF;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for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k=1;k&lt;=j-i+1;k++) //k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往后挪了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k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位。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          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][j] = min(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][j],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[i+1][i+k-1]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                        + D[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]*(k-1)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                 +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i+k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][j] + k*(sum[j]-sum[i+k-1]));    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}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6005736" y="1052736"/>
            <a:ext cx="4302224" cy="1008112"/>
          </a:xfrm>
          <a:prstGeom prst="wedgeRoundRectCallout">
            <a:avLst>
              <a:gd name="adj1" fmla="val -27432"/>
              <a:gd name="adj2" fmla="val 2540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</a:rPr>
              <a:t>第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zh-CN" altLang="en-US" sz="2000" dirty="0">
                <a:solidFill>
                  <a:srgbClr val="FF0000"/>
                </a:solidFill>
              </a:rPr>
              <a:t>个人往后挪了</a:t>
            </a:r>
            <a:r>
              <a:rPr lang="en-US" altLang="zh-CN" sz="2000" dirty="0">
                <a:solidFill>
                  <a:srgbClr val="FF0000"/>
                </a:solidFill>
              </a:rPr>
              <a:t>k-1</a:t>
            </a:r>
            <a:r>
              <a:rPr lang="zh-CN" altLang="en-US" sz="2000" dirty="0">
                <a:solidFill>
                  <a:srgbClr val="FF0000"/>
                </a:solidFill>
              </a:rPr>
              <a:t>个位置，愤怒值加上</a:t>
            </a:r>
            <a:r>
              <a:rPr lang="en-US" altLang="zh-CN" sz="2000" dirty="0">
                <a:solidFill>
                  <a:srgbClr val="FF0000"/>
                </a:solidFill>
              </a:rPr>
              <a:t>D[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]*(k-1)</a:t>
            </a:r>
            <a:r>
              <a:rPr lang="zh-CN" altLang="en-US" sz="2000" dirty="0">
                <a:solidFill>
                  <a:srgbClr val="FF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9363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75"/>
    </mc:Choice>
    <mc:Fallback xmlns="">
      <p:transition spd="slow" advTm="15375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703512" y="1844824"/>
            <a:ext cx="8604448" cy="331236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for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len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=2;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len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&lt;=n;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len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++)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for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=1;i&lt;=n-len+1;i++)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j =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len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+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- 1;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][j] = INF;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for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k=1;k&lt;=j-i+1;k++) //k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往后挪了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k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位。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          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][j] = min(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][j],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[i+1][i+k-1]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                        + D[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]*(k-1)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                 +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i+k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][j] + k*(sum[j]-sum[i+k-1]));    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}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159896" y="764704"/>
            <a:ext cx="5256584" cy="1944216"/>
          </a:xfrm>
          <a:prstGeom prst="wedgeRoundRectCallout">
            <a:avLst>
              <a:gd name="adj1" fmla="val -30896"/>
              <a:gd name="adj2" fmla="val 1431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FF0000"/>
                </a:solidFill>
              </a:rPr>
              <a:t>dp</a:t>
            </a:r>
            <a:r>
              <a:rPr lang="en-US" altLang="zh-CN" sz="2000" dirty="0">
                <a:solidFill>
                  <a:srgbClr val="FF0000"/>
                </a:solidFill>
              </a:rPr>
              <a:t>[</a:t>
            </a:r>
            <a:r>
              <a:rPr lang="en-US" altLang="zh-CN" sz="2000" dirty="0" err="1">
                <a:solidFill>
                  <a:srgbClr val="FF0000"/>
                </a:solidFill>
              </a:rPr>
              <a:t>i+k</a:t>
            </a:r>
            <a:r>
              <a:rPr lang="en-US" altLang="zh-CN" sz="2000" dirty="0">
                <a:solidFill>
                  <a:srgbClr val="FF0000"/>
                </a:solidFill>
              </a:rPr>
              <a:t>][j] + k*(sum[j] - sum[i+k-1])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</a:rPr>
              <a:t>第</a:t>
            </a:r>
            <a:r>
              <a:rPr lang="en-US" altLang="zh-CN" sz="2000" dirty="0">
                <a:solidFill>
                  <a:srgbClr val="FF0000"/>
                </a:solidFill>
              </a:rPr>
              <a:t>k</a:t>
            </a:r>
            <a:r>
              <a:rPr lang="zh-CN" altLang="en-US" sz="2000" dirty="0">
                <a:solidFill>
                  <a:srgbClr val="FF0000"/>
                </a:solidFill>
              </a:rPr>
              <a:t>个位置后面的人，即区间</a:t>
            </a:r>
            <a:r>
              <a:rPr lang="en-US" altLang="zh-CN" sz="2000" dirty="0">
                <a:solidFill>
                  <a:srgbClr val="FF0000"/>
                </a:solidFill>
              </a:rPr>
              <a:t>[</a:t>
            </a:r>
            <a:r>
              <a:rPr lang="en-US" altLang="zh-CN" sz="2000" dirty="0" err="1">
                <a:solidFill>
                  <a:srgbClr val="FF0000"/>
                </a:solidFill>
              </a:rPr>
              <a:t>i+k</a:t>
            </a:r>
            <a:r>
              <a:rPr lang="en-US" altLang="zh-CN" sz="2000" dirty="0">
                <a:solidFill>
                  <a:srgbClr val="FF0000"/>
                </a:solidFill>
              </a:rPr>
              <a:t>, j]</a:t>
            </a:r>
            <a:r>
              <a:rPr lang="zh-CN" altLang="en-US" sz="2000" dirty="0">
                <a:solidFill>
                  <a:srgbClr val="FF0000"/>
                </a:solidFill>
              </a:rPr>
              <a:t>的人，由于都在前</a:t>
            </a:r>
            <a:r>
              <a:rPr lang="en-US" altLang="zh-CN" sz="2000" dirty="0">
                <a:solidFill>
                  <a:srgbClr val="FF0000"/>
                </a:solidFill>
              </a:rPr>
              <a:t>k</a:t>
            </a:r>
            <a:r>
              <a:rPr lang="zh-CN" altLang="en-US" sz="2000" dirty="0">
                <a:solidFill>
                  <a:srgbClr val="FF0000"/>
                </a:solidFill>
              </a:rPr>
              <a:t>个人之后，相当于从区间的第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个位置往后挪了</a:t>
            </a:r>
            <a:r>
              <a:rPr lang="en-US" altLang="zh-CN" sz="2000" dirty="0">
                <a:solidFill>
                  <a:srgbClr val="FF0000"/>
                </a:solidFill>
              </a:rPr>
              <a:t>k</a:t>
            </a:r>
            <a:r>
              <a:rPr lang="zh-CN" altLang="en-US" sz="2000" dirty="0">
                <a:solidFill>
                  <a:srgbClr val="FF0000"/>
                </a:solidFill>
              </a:rPr>
              <a:t>个位置，所以整体愤怒值要加上</a:t>
            </a:r>
            <a:r>
              <a:rPr lang="en-US" altLang="zh-CN" sz="2000" dirty="0">
                <a:solidFill>
                  <a:srgbClr val="FF0000"/>
                </a:solidFill>
              </a:rPr>
              <a:t>k*(sum[j]-sum[i+k-1])</a:t>
            </a:r>
            <a:r>
              <a:rPr lang="zh-CN" altLang="en-US" sz="2000" dirty="0">
                <a:solidFill>
                  <a:srgbClr val="FF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2620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650"/>
    </mc:Choice>
    <mc:Fallback xmlns="">
      <p:transition spd="slow" advTm="8565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792088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概念引导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980728"/>
            <a:ext cx="9649072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0070C0"/>
                </a:solidFill>
              </a:rPr>
              <a:t>石子合并</a:t>
            </a:r>
          </a:p>
          <a:p>
            <a:pPr marL="0" indent="0">
              <a:buNone/>
            </a:pPr>
            <a:r>
              <a:rPr lang="zh-CN" altLang="en-US" sz="2400" b="1" dirty="0"/>
              <a:t>题目描述</a:t>
            </a:r>
            <a:r>
              <a:rPr lang="zh-CN" altLang="en-US" sz="2400" dirty="0"/>
              <a:t>：有</a:t>
            </a:r>
            <a:r>
              <a:rPr lang="en-US" altLang="zh-CN" sz="2400" dirty="0"/>
              <a:t>n</a:t>
            </a:r>
            <a:r>
              <a:rPr lang="zh-CN" altLang="en-US" sz="2400" dirty="0"/>
              <a:t>堆石子排成一排，每堆石子有一定的数量。将</a:t>
            </a:r>
            <a:r>
              <a:rPr lang="en-US" altLang="zh-CN" sz="2400" dirty="0"/>
              <a:t>n</a:t>
            </a:r>
            <a:r>
              <a:rPr lang="zh-CN" altLang="en-US" sz="2400" dirty="0"/>
              <a:t>堆石子并成为一堆，每次只能合并相邻的两堆石子，合并的花费为这两堆石子的总数。经过</a:t>
            </a:r>
            <a:r>
              <a:rPr lang="en-US" altLang="zh-CN" sz="2400" dirty="0"/>
              <a:t>n-1</a:t>
            </a:r>
            <a:r>
              <a:rPr lang="zh-CN" altLang="en-US" sz="2400" dirty="0"/>
              <a:t>次合并后成为一堆，求总的最小花费。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000" b="1" dirty="0"/>
              <a:t>输入</a:t>
            </a:r>
            <a:r>
              <a:rPr lang="zh-CN" altLang="en-US" sz="2000" dirty="0"/>
              <a:t>：第一行是整数</a:t>
            </a:r>
            <a:r>
              <a:rPr lang="en-US" altLang="zh-CN" sz="2000" dirty="0"/>
              <a:t>n</a:t>
            </a:r>
            <a:r>
              <a:rPr lang="zh-CN" altLang="en-US" sz="2000" dirty="0"/>
              <a:t>，表示有</a:t>
            </a:r>
            <a:r>
              <a:rPr lang="en-US" altLang="zh-CN" sz="2000" dirty="0"/>
              <a:t>n</a:t>
            </a:r>
            <a:r>
              <a:rPr lang="zh-CN" altLang="en-US" sz="2000" dirty="0"/>
              <a:t>堆石子。第二行有</a:t>
            </a:r>
            <a:r>
              <a:rPr lang="en-US" altLang="zh-CN" sz="2000" dirty="0"/>
              <a:t>n</a:t>
            </a:r>
            <a:r>
              <a:rPr lang="zh-CN" altLang="en-US" sz="2000" dirty="0"/>
              <a:t>个数，分别表示这</a:t>
            </a:r>
            <a:r>
              <a:rPr lang="en-US" altLang="zh-CN" sz="2000" dirty="0"/>
              <a:t>n</a:t>
            </a:r>
            <a:r>
              <a:rPr lang="zh-CN" altLang="en-US" sz="2000" dirty="0"/>
              <a:t>堆石子的数目。</a:t>
            </a:r>
          </a:p>
          <a:p>
            <a:pPr marL="0" indent="0">
              <a:buNone/>
            </a:pPr>
            <a:r>
              <a:rPr lang="zh-CN" altLang="en-US" sz="2000" b="1" dirty="0"/>
              <a:t>输出</a:t>
            </a:r>
            <a:r>
              <a:rPr lang="zh-CN" altLang="en-US" sz="2000" dirty="0"/>
              <a:t>：总的最小花费。</a:t>
            </a:r>
          </a:p>
          <a:p>
            <a:pPr marL="0" indent="0">
              <a:buNone/>
            </a:pPr>
            <a:r>
              <a:rPr lang="zh-CN" altLang="en-US" sz="2000" dirty="0"/>
              <a:t>输入样例：</a:t>
            </a:r>
          </a:p>
          <a:p>
            <a:pPr marL="0" indent="0">
              <a:buNone/>
            </a:pPr>
            <a:r>
              <a:rPr lang="en-US" altLang="zh-CN" sz="2000" dirty="0"/>
              <a:t>3</a:t>
            </a:r>
          </a:p>
          <a:p>
            <a:pPr marL="0" indent="0">
              <a:buNone/>
            </a:pPr>
            <a:r>
              <a:rPr lang="en-US" altLang="zh-CN" sz="2000" dirty="0"/>
              <a:t>2 4 5</a:t>
            </a:r>
          </a:p>
          <a:p>
            <a:pPr marL="0" indent="0">
              <a:buNone/>
            </a:pPr>
            <a:r>
              <a:rPr lang="zh-CN" altLang="en-US" sz="2000" dirty="0"/>
              <a:t>输出样例：</a:t>
            </a:r>
          </a:p>
          <a:p>
            <a:pPr marL="0" indent="0">
              <a:buNone/>
            </a:pPr>
            <a:r>
              <a:rPr lang="en-US" altLang="zh-CN" sz="2000" dirty="0"/>
              <a:t>17</a:t>
            </a:r>
          </a:p>
        </p:txBody>
      </p:sp>
      <p:sp>
        <p:nvSpPr>
          <p:cNvPr id="4" name="矩形 3"/>
          <p:cNvSpPr/>
          <p:nvPr/>
        </p:nvSpPr>
        <p:spPr>
          <a:xfrm>
            <a:off x="6600056" y="4221088"/>
            <a:ext cx="34730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提示：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样例的计算过程是：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第一次合并</a:t>
            </a:r>
            <a:r>
              <a:rPr lang="en-US" altLang="zh-CN" sz="2400" dirty="0">
                <a:solidFill>
                  <a:srgbClr val="0070C0"/>
                </a:solidFill>
              </a:rPr>
              <a:t>2+4=6</a:t>
            </a:r>
            <a:r>
              <a:rPr lang="zh-CN" altLang="en-US" sz="2400" dirty="0">
                <a:solidFill>
                  <a:srgbClr val="0070C0"/>
                </a:solidFill>
              </a:rPr>
              <a:t>；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第二次合并</a:t>
            </a:r>
            <a:r>
              <a:rPr lang="en-US" altLang="zh-CN" sz="2400" dirty="0">
                <a:solidFill>
                  <a:srgbClr val="0070C0"/>
                </a:solidFill>
              </a:rPr>
              <a:t>6+5=11</a:t>
            </a:r>
            <a:r>
              <a:rPr lang="zh-CN" altLang="en-US" sz="2400" dirty="0">
                <a:solidFill>
                  <a:srgbClr val="0070C0"/>
                </a:solidFill>
              </a:rPr>
              <a:t>；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总花费</a:t>
            </a:r>
            <a:r>
              <a:rPr lang="en-US" altLang="zh-CN" sz="2400" dirty="0">
                <a:solidFill>
                  <a:srgbClr val="0070C0"/>
                </a:solidFill>
              </a:rPr>
              <a:t>6+11=17</a:t>
            </a:r>
            <a:r>
              <a:rPr lang="zh-CN" altLang="en-US" sz="2400" dirty="0">
                <a:solidFill>
                  <a:srgbClr val="0070C0"/>
                </a:solidFill>
              </a:rPr>
              <a:t>。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212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121"/>
    </mc:Choice>
    <mc:Fallback xmlns="">
      <p:transition spd="slow" advTm="701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二维区间</a:t>
            </a:r>
            <a:r>
              <a:rPr lang="en-US" sz="4000" dirty="0">
                <a:solidFill>
                  <a:srgbClr val="0070C0"/>
                </a:solidFill>
              </a:rPr>
              <a:t>DP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340968"/>
          </a:xfrm>
        </p:spPr>
        <p:txBody>
          <a:bodyPr/>
          <a:lstStyle/>
          <a:p>
            <a:r>
              <a:rPr lang="zh-CN" altLang="en-US" sz="2800" dirty="0"/>
              <a:t>一维</a:t>
            </a:r>
            <a:r>
              <a:rPr lang="en-US" altLang="zh-CN" sz="2800" dirty="0"/>
              <a:t>DP</a:t>
            </a:r>
            <a:r>
              <a:rPr lang="zh-CN" altLang="en-US" sz="2800" dirty="0"/>
              <a:t>：区间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, j]</a:t>
            </a:r>
            <a:r>
              <a:rPr lang="zh-CN" altLang="en-US" sz="2800" dirty="0"/>
              <a:t>在一条直线上移动。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二维区间</a:t>
            </a:r>
            <a:r>
              <a:rPr lang="en-US" altLang="zh-CN" sz="2800" dirty="0"/>
              <a:t>DP</a:t>
            </a:r>
            <a:r>
              <a:rPr lang="zh-CN" altLang="en-US" sz="2800" dirty="0"/>
              <a:t>：区间同时在两个方向移动。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939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516"/>
    </mc:Choice>
    <mc:Fallback xmlns="">
      <p:transition spd="slow" advTm="59516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5721" y="116632"/>
            <a:ext cx="5143735" cy="562074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CF1199 F.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0377" y="764704"/>
            <a:ext cx="8229600" cy="60932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zh-CN" altLang="en-US" sz="2000" b="1" dirty="0"/>
              <a:t>题目描述</a:t>
            </a:r>
            <a:r>
              <a:rPr lang="zh-CN" altLang="en-US" sz="2000" dirty="0"/>
              <a:t>：有一个</a:t>
            </a:r>
            <a:r>
              <a:rPr lang="en-US" altLang="zh-CN" sz="2000" dirty="0" err="1"/>
              <a:t>n×n</a:t>
            </a:r>
            <a:r>
              <a:rPr lang="zh-CN" altLang="en-US" sz="2000" dirty="0"/>
              <a:t>大小的方格图，某些方格初始是黑色，其余为白色。一次操作，可以选定一个</a:t>
            </a:r>
            <a:r>
              <a:rPr lang="en-US" altLang="zh-CN" sz="2000" dirty="0" err="1"/>
              <a:t>h×w</a:t>
            </a:r>
            <a:r>
              <a:rPr lang="zh-CN" altLang="en-US" sz="2000" dirty="0"/>
              <a:t>的矩形，把其中所有方格涂成白色，代价是</a:t>
            </a:r>
            <a:r>
              <a:rPr lang="en-US" altLang="zh-CN" sz="2000" dirty="0"/>
              <a:t>max(h, w)</a:t>
            </a:r>
            <a:r>
              <a:rPr lang="zh-CN" altLang="en-US" sz="2000" dirty="0"/>
              <a:t>。要求用最小的代价把所有方格变成白色。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输入：第</a:t>
            </a:r>
            <a:r>
              <a:rPr lang="en-US" altLang="zh-CN" sz="2000" dirty="0"/>
              <a:t>1</a:t>
            </a:r>
            <a:r>
              <a:rPr lang="zh-CN" altLang="en-US" sz="2000" dirty="0"/>
              <a:t>行是整数</a:t>
            </a:r>
            <a:r>
              <a:rPr lang="en-US" altLang="zh-CN" sz="2000" dirty="0"/>
              <a:t>n</a:t>
            </a:r>
            <a:r>
              <a:rPr lang="zh-CN" altLang="en-US" sz="2000" dirty="0"/>
              <a:t>，表示方格的大小。后面有</a:t>
            </a:r>
            <a:r>
              <a:rPr lang="en-US" altLang="zh-CN" sz="2000" dirty="0"/>
              <a:t>n</a:t>
            </a:r>
            <a:r>
              <a:rPr lang="zh-CN" altLang="en-US" sz="2000" dirty="0"/>
              <a:t>行，每行长度为</a:t>
            </a:r>
            <a:r>
              <a:rPr lang="en-US" altLang="zh-CN" sz="2000" dirty="0"/>
              <a:t>n</a:t>
            </a:r>
            <a:r>
              <a:rPr lang="zh-CN" altLang="en-US" sz="2000" dirty="0"/>
              <a:t>的串，包含符号</a:t>
            </a:r>
            <a:r>
              <a:rPr lang="en-US" altLang="zh-CN" sz="2000" dirty="0"/>
              <a:t>'.'</a:t>
            </a:r>
            <a:r>
              <a:rPr lang="zh-CN" altLang="en-US" sz="2000" dirty="0"/>
              <a:t>和</a:t>
            </a:r>
            <a:r>
              <a:rPr lang="en-US" altLang="zh-CN" sz="2000" dirty="0"/>
              <a:t>'#'</a:t>
            </a:r>
            <a:r>
              <a:rPr lang="zh-CN" altLang="en-US" sz="2000" dirty="0"/>
              <a:t>，</a:t>
            </a:r>
            <a:r>
              <a:rPr lang="en-US" altLang="zh-CN" sz="2000" dirty="0"/>
              <a:t>'.'</a:t>
            </a:r>
            <a:r>
              <a:rPr lang="zh-CN" altLang="en-US" sz="2000" dirty="0"/>
              <a:t>表示白色，</a:t>
            </a:r>
            <a:r>
              <a:rPr lang="en-US" altLang="zh-CN" sz="2000" dirty="0"/>
              <a:t>'#'</a:t>
            </a:r>
            <a:r>
              <a:rPr lang="zh-CN" altLang="en-US" sz="2000" dirty="0"/>
              <a:t>表示黑色。第</a:t>
            </a:r>
            <a:r>
              <a:rPr lang="en-US" altLang="zh-CN" sz="2000" dirty="0"/>
              <a:t>x</a:t>
            </a:r>
            <a:r>
              <a:rPr lang="zh-CN" altLang="en-US" sz="2000" dirty="0"/>
              <a:t>行的第</a:t>
            </a:r>
            <a:r>
              <a:rPr lang="en-US" altLang="zh-CN" sz="2000" dirty="0"/>
              <a:t>y</a:t>
            </a:r>
            <a:r>
              <a:rPr lang="zh-CN" altLang="en-US" sz="2000" dirty="0"/>
              <a:t>个字符是</a:t>
            </a:r>
            <a:r>
              <a:rPr lang="en-US" altLang="zh-CN" sz="2000" dirty="0"/>
              <a:t>(x, y)</a:t>
            </a:r>
            <a:r>
              <a:rPr lang="zh-CN" altLang="en-US" sz="2000" dirty="0"/>
              <a:t>。</a:t>
            </a:r>
            <a:r>
              <a:rPr lang="en-US" altLang="zh-CN" sz="2000" dirty="0"/>
              <a:t>n ≤ 50</a:t>
            </a:r>
            <a:r>
              <a:rPr lang="zh-CN" altLang="en-US" sz="2000" dirty="0"/>
              <a:t>。</a:t>
            </a:r>
          </a:p>
          <a:p>
            <a:pPr marL="0" indent="0">
              <a:buNone/>
            </a:pPr>
            <a:r>
              <a:rPr lang="zh-CN" altLang="en-US" sz="2000" dirty="0"/>
              <a:t>输出：打印一个整数，表示把所有方格涂成白色的最小代价。</a:t>
            </a:r>
          </a:p>
          <a:p>
            <a:pPr marL="0" indent="0">
              <a:buNone/>
            </a:pPr>
            <a:r>
              <a:rPr lang="zh-CN" altLang="en-US" sz="2000" dirty="0"/>
              <a:t>输入样例：</a:t>
            </a:r>
          </a:p>
          <a:p>
            <a:pPr marL="0" indent="0">
              <a:buNone/>
            </a:pPr>
            <a:r>
              <a:rPr lang="en-US" altLang="zh-CN" sz="2000" dirty="0"/>
              <a:t>5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#...#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.#.#.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.....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.#...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#....</a:t>
            </a:r>
          </a:p>
          <a:p>
            <a:pPr marL="0" indent="0">
              <a:buNone/>
            </a:pPr>
            <a:r>
              <a:rPr lang="zh-CN" altLang="en-US" sz="2000" dirty="0"/>
              <a:t>输出样例：</a:t>
            </a:r>
          </a:p>
          <a:p>
            <a:pPr marL="0" indent="0">
              <a:buNone/>
            </a:pPr>
            <a:r>
              <a:rPr lang="en-US" altLang="zh-CN" sz="2000" dirty="0"/>
              <a:t>5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41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611"/>
    </mc:Choice>
    <mc:Fallback xmlns="">
      <p:transition spd="slow" advTm="726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908721"/>
            <a:ext cx="8229600" cy="4320479"/>
          </a:xfrm>
        </p:spPr>
        <p:txBody>
          <a:bodyPr/>
          <a:lstStyle/>
          <a:p>
            <a:r>
              <a:rPr lang="zh-CN" altLang="en-US" sz="2400" dirty="0"/>
              <a:t>设矩形区域从左下角坐标</a:t>
            </a:r>
            <a:r>
              <a:rPr lang="en-US" altLang="zh-CN" sz="2400" dirty="0"/>
              <a:t>(x1, y1)</a:t>
            </a:r>
            <a:r>
              <a:rPr lang="zh-CN" altLang="en-US" sz="2400" dirty="0"/>
              <a:t>到右上角坐标</a:t>
            </a:r>
            <a:r>
              <a:rPr lang="en-US" altLang="zh-CN" sz="2400" dirty="0"/>
              <a:t>(x2, y2)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定义状态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[x1][y1][x2][y2]</a:t>
            </a:r>
            <a:r>
              <a:rPr lang="zh-CN" altLang="en-US" sz="2400" dirty="0"/>
              <a:t>，表示把这个区域染成白色的最小代价。</a:t>
            </a:r>
          </a:p>
          <a:p>
            <a:endParaRPr lang="en-US" altLang="zh-CN" sz="2400" dirty="0"/>
          </a:p>
          <a:p>
            <a:r>
              <a:rPr lang="zh-CN" altLang="en-US" sz="2400" dirty="0"/>
              <a:t>这个区域可以分别按</a:t>
            </a:r>
            <a:r>
              <a:rPr lang="en-US" altLang="zh-CN" sz="2400" dirty="0"/>
              <a:t>x</a:t>
            </a:r>
            <a:r>
              <a:rPr lang="zh-CN" altLang="en-US" sz="2400" dirty="0"/>
              <a:t>轴或者按</a:t>
            </a:r>
            <a:r>
              <a:rPr lang="en-US" altLang="zh-CN" sz="2400" dirty="0"/>
              <a:t>y</a:t>
            </a:r>
            <a:r>
              <a:rPr lang="zh-CN" altLang="en-US" sz="2400" dirty="0"/>
              <a:t>轴分割成两个矩形，遍历所有可能的分割，求最小代价。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从</a:t>
            </a:r>
            <a:r>
              <a:rPr lang="en-US" altLang="zh-CN" sz="2400" dirty="0"/>
              <a:t>x</a:t>
            </a:r>
            <a:r>
              <a:rPr lang="zh-CN" altLang="en-US" sz="2400" dirty="0"/>
              <a:t>方向看，是一个区间</a:t>
            </a:r>
            <a:r>
              <a:rPr lang="en-US" altLang="zh-CN" sz="2400" dirty="0"/>
              <a:t>DP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从</a:t>
            </a:r>
            <a:r>
              <a:rPr lang="en-US" altLang="zh-CN" sz="2400" dirty="0"/>
              <a:t>y</a:t>
            </a:r>
            <a:r>
              <a:rPr lang="zh-CN" altLang="en-US" sz="2400" dirty="0"/>
              <a:t>方向看，也是一个区间</a:t>
            </a:r>
            <a:r>
              <a:rPr lang="en-US" altLang="zh-CN" sz="2400" dirty="0"/>
              <a:t>DP</a:t>
            </a:r>
            <a:r>
              <a:rPr lang="zh-CN" altLang="en-US" sz="2400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80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47"/>
    </mc:Choice>
    <mc:Fallback xmlns="">
      <p:transition spd="slow" advTm="788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9536" y="1700808"/>
            <a:ext cx="9001000" cy="410445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代码完全套用一维</a:t>
            </a:r>
            <a:r>
              <a:rPr lang="en-US" altLang="zh-CN" sz="2400" dirty="0"/>
              <a:t>DP</a:t>
            </a:r>
            <a:r>
              <a:rPr lang="zh-CN" altLang="en-US" sz="2400" dirty="0"/>
              <a:t>的模板，分别在两个方向操作。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x</a:t>
            </a:r>
            <a:r>
              <a:rPr lang="zh-CN" altLang="en-US" sz="2400" dirty="0"/>
              <a:t>方向，把区间分为</a:t>
            </a:r>
            <a:r>
              <a:rPr lang="en-US" altLang="zh-CN" sz="2400" dirty="0"/>
              <a:t>[x1, k]</a:t>
            </a:r>
            <a:r>
              <a:rPr lang="zh-CN" altLang="en-US" sz="2400" dirty="0"/>
              <a:t>和</a:t>
            </a:r>
            <a:r>
              <a:rPr lang="en-US" altLang="zh-CN" sz="2400" dirty="0"/>
              <a:t>[k+1, x2]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[x1][][x2][] = min(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[x1][][x2][], </a:t>
            </a:r>
          </a:p>
          <a:p>
            <a:pPr marL="0" indent="0">
              <a:buNone/>
            </a:pPr>
            <a:r>
              <a:rPr lang="en-US" altLang="zh-CN" sz="2400" dirty="0"/>
              <a:t>                                      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>
                <a:solidFill>
                  <a:srgbClr val="FF0000"/>
                </a:solidFill>
              </a:rPr>
              <a:t>x1</a:t>
            </a:r>
            <a:r>
              <a:rPr lang="en-US" altLang="zh-CN" sz="2400" dirty="0"/>
              <a:t>][][</a:t>
            </a:r>
            <a:r>
              <a:rPr lang="en-US" altLang="zh-CN" sz="2400" dirty="0">
                <a:solidFill>
                  <a:srgbClr val="FF0000"/>
                </a:solidFill>
              </a:rPr>
              <a:t>k</a:t>
            </a:r>
            <a:r>
              <a:rPr lang="en-US" altLang="zh-CN" sz="2400" dirty="0"/>
              <a:t>][] +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>
                <a:solidFill>
                  <a:srgbClr val="FF0000"/>
                </a:solidFill>
              </a:rPr>
              <a:t>k+1</a:t>
            </a:r>
            <a:r>
              <a:rPr lang="en-US" altLang="zh-CN" sz="2400" dirty="0"/>
              <a:t>][][</a:t>
            </a:r>
            <a:r>
              <a:rPr lang="en-US" altLang="zh-CN" sz="2400" dirty="0">
                <a:solidFill>
                  <a:srgbClr val="FF0000"/>
                </a:solidFill>
              </a:rPr>
              <a:t>x2</a:t>
            </a:r>
            <a:r>
              <a:rPr lang="en-US" altLang="zh-CN" sz="2400" dirty="0"/>
              <a:t>][])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y</a:t>
            </a:r>
            <a:r>
              <a:rPr lang="zh-CN" altLang="en-US" sz="2400" dirty="0"/>
              <a:t>方向，把区间分为</a:t>
            </a:r>
            <a:r>
              <a:rPr lang="en-US" altLang="zh-CN" sz="2400" dirty="0"/>
              <a:t>[y1, k]</a:t>
            </a:r>
            <a:r>
              <a:rPr lang="zh-CN" altLang="en-US" sz="2400" dirty="0"/>
              <a:t>和</a:t>
            </a:r>
            <a:r>
              <a:rPr lang="en-US" altLang="zh-CN" sz="2400" dirty="0"/>
              <a:t>[k+1, y2]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r>
              <a:rPr lang="en-US" altLang="zh-CN" sz="2400" dirty="0"/>
              <a:t>      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[][y1][][y2] = min(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[][y1][][y2], </a:t>
            </a:r>
          </a:p>
          <a:p>
            <a:pPr marL="0" indent="0">
              <a:buNone/>
            </a:pPr>
            <a:r>
              <a:rPr lang="en-US" altLang="zh-CN" sz="2400" dirty="0"/>
              <a:t>                                     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[][</a:t>
            </a:r>
            <a:r>
              <a:rPr lang="en-US" altLang="zh-CN" sz="2400" dirty="0">
                <a:solidFill>
                  <a:srgbClr val="FF0000"/>
                </a:solidFill>
              </a:rPr>
              <a:t>y1</a:t>
            </a:r>
            <a:r>
              <a:rPr lang="en-US" altLang="zh-CN" sz="2400" dirty="0"/>
              <a:t>][][</a:t>
            </a:r>
            <a:r>
              <a:rPr lang="en-US" altLang="zh-CN" sz="2400" dirty="0">
                <a:solidFill>
                  <a:srgbClr val="FF0000"/>
                </a:solidFill>
              </a:rPr>
              <a:t>k</a:t>
            </a:r>
            <a:r>
              <a:rPr lang="en-US" altLang="zh-CN" sz="2400" dirty="0"/>
              <a:t>] +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[][</a:t>
            </a:r>
            <a:r>
              <a:rPr lang="en-US" altLang="zh-CN" sz="2400" dirty="0">
                <a:solidFill>
                  <a:srgbClr val="FF0000"/>
                </a:solidFill>
              </a:rPr>
              <a:t>k+1</a:t>
            </a:r>
            <a:r>
              <a:rPr lang="en-US" altLang="zh-CN" sz="2400" dirty="0"/>
              <a:t>][][</a:t>
            </a:r>
            <a:r>
              <a:rPr lang="en-US" altLang="zh-CN" sz="2400" dirty="0">
                <a:solidFill>
                  <a:srgbClr val="FF0000"/>
                </a:solidFill>
              </a:rPr>
              <a:t>y2</a:t>
            </a:r>
            <a:r>
              <a:rPr lang="en-US" altLang="zh-CN" sz="2400" dirty="0"/>
              <a:t>])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09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452"/>
    </mc:Choice>
    <mc:Fallback xmlns="">
      <p:transition spd="slow" advTm="834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703512" y="1844824"/>
            <a:ext cx="8604448" cy="331236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for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k=x1;k&lt;x2;k++)   </a:t>
            </a: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枚举</a:t>
            </a: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x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方向，</a:t>
            </a: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y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不变。区间</a:t>
            </a: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[x1,k]+[k+1,x2]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[x1][y1][x2][y2] = min(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[x1][y1][x2][y2],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             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[x1][y1][k][y2]+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[k+1][y1][x2][y2]);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            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for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k=y1;k&lt;y2;k++)   </a:t>
            </a: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枚举</a:t>
            </a: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y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方向，</a:t>
            </a: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x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不变。区间</a:t>
            </a: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[y1,k]+[k+1,y2]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[x1][y1][x2][y2] = min(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[x1][y1][x2][y2],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             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[x1][y1][x2][k]+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[x1][k+1][x2][y2]);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26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96"/>
    </mc:Choice>
    <mc:Fallback xmlns="">
      <p:transition spd="slow" advTm="5459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marL="571500" lvl="1" indent="-5715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</a:t>
            </a:r>
            <a:endParaRPr lang="en-US" altLang="zh-C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703512" y="908721"/>
            <a:ext cx="9865096" cy="561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zh-CN" altLang="en-US" sz="2400" dirty="0"/>
              <a:t>定义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][j]</a:t>
            </a:r>
            <a:r>
              <a:rPr lang="zh-CN" altLang="en-US" sz="2400" dirty="0"/>
              <a:t>：合并第</a:t>
            </a:r>
            <a:r>
              <a:rPr lang="en-US" sz="2400" dirty="0" err="1"/>
              <a:t>i</a:t>
            </a:r>
            <a:r>
              <a:rPr lang="zh-CN" altLang="en-US" sz="2400" dirty="0"/>
              <a:t>堆到第</a:t>
            </a:r>
            <a:r>
              <a:rPr lang="en-US" sz="2400" dirty="0"/>
              <a:t>j</a:t>
            </a:r>
            <a:r>
              <a:rPr lang="zh-CN" altLang="en-US" sz="2400" dirty="0"/>
              <a:t>堆的最小花费。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dirty="0"/>
              <a:t>状态转移方程：</a:t>
            </a:r>
          </a:p>
          <a:p>
            <a:pPr marL="0" indent="0">
              <a:buNone/>
            </a:pPr>
            <a:r>
              <a:rPr lang="zh-CN" altLang="en-US" sz="2400" dirty="0"/>
              <a:t>	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][j] = min{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][k] + </a:t>
            </a:r>
            <a:r>
              <a:rPr lang="en-US" sz="2400" dirty="0" err="1"/>
              <a:t>dp</a:t>
            </a:r>
            <a:r>
              <a:rPr lang="en-US" sz="2400" dirty="0"/>
              <a:t>[k + 1][j] + w[</a:t>
            </a:r>
            <a:r>
              <a:rPr lang="en-US" sz="2400" dirty="0" err="1"/>
              <a:t>i</a:t>
            </a:r>
            <a:r>
              <a:rPr lang="en-US" sz="2400" dirty="0"/>
              <a:t>][j]}     </a:t>
            </a:r>
            <a:r>
              <a:rPr lang="en-US" sz="2400" dirty="0" err="1"/>
              <a:t>i</a:t>
            </a:r>
            <a:r>
              <a:rPr lang="en-US" sz="2400" dirty="0"/>
              <a:t> ≤ k &lt;j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                      w[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][j]</a:t>
            </a:r>
            <a:r>
              <a:rPr lang="zh-CN" altLang="en-US" sz="2000" dirty="0">
                <a:solidFill>
                  <a:srgbClr val="0070C0"/>
                </a:solidFill>
              </a:rPr>
              <a:t>表示从第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zh-CN" altLang="en-US" sz="2000" dirty="0">
                <a:solidFill>
                  <a:srgbClr val="0070C0"/>
                </a:solidFill>
              </a:rPr>
              <a:t>堆到第</a:t>
            </a:r>
            <a:r>
              <a:rPr lang="en-US" sz="2000" dirty="0">
                <a:solidFill>
                  <a:srgbClr val="0070C0"/>
                </a:solidFill>
              </a:rPr>
              <a:t>j</a:t>
            </a:r>
            <a:r>
              <a:rPr lang="zh-CN" altLang="en-US" sz="2000" dirty="0">
                <a:solidFill>
                  <a:srgbClr val="0070C0"/>
                </a:solidFill>
              </a:rPr>
              <a:t>堆的石子总数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sz="2400" dirty="0" err="1"/>
              <a:t>dp</a:t>
            </a:r>
            <a:r>
              <a:rPr lang="en-US" sz="2400" dirty="0"/>
              <a:t>[1][n]</a:t>
            </a:r>
            <a:r>
              <a:rPr lang="zh-CN" altLang="en-US" sz="2400" dirty="0"/>
              <a:t>就是答案。</a:t>
            </a:r>
          </a:p>
          <a:p>
            <a:endParaRPr lang="en-US" altLang="zh-CN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dirty="0"/>
              <a:t>按自顶向下的思路分析：</a:t>
            </a:r>
            <a:endParaRPr lang="en-US" altLang="zh-CN" sz="2400" dirty="0"/>
          </a:p>
          <a:p>
            <a:r>
              <a:rPr lang="zh-CN" altLang="en-US" sz="2400" dirty="0"/>
              <a:t>计算大区间</a:t>
            </a:r>
            <a:r>
              <a:rPr lang="en-US" altLang="zh-CN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, j]</a:t>
            </a:r>
            <a:r>
              <a:rPr lang="zh-CN" altLang="en-US" sz="2400" dirty="0"/>
              <a:t>的最优值时，合并它的两个子区间</a:t>
            </a:r>
            <a:r>
              <a:rPr lang="en-US" altLang="zh-CN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, k]</a:t>
            </a:r>
            <a:r>
              <a:rPr lang="zh-CN" altLang="en-US" sz="2400" dirty="0"/>
              <a:t>和</a:t>
            </a:r>
            <a:r>
              <a:rPr lang="en-US" altLang="zh-CN" sz="2400" dirty="0"/>
              <a:t>[</a:t>
            </a:r>
            <a:r>
              <a:rPr lang="en-US" sz="2400" dirty="0"/>
              <a:t>k+1, j]，</a:t>
            </a:r>
          </a:p>
          <a:p>
            <a:r>
              <a:rPr lang="zh-CN" altLang="en-US" sz="2400" dirty="0"/>
              <a:t>对所有可能的合并（</a:t>
            </a:r>
            <a:r>
              <a:rPr lang="en-US" sz="2400" dirty="0" err="1"/>
              <a:t>i</a:t>
            </a:r>
            <a:r>
              <a:rPr lang="en-US" sz="2400" dirty="0"/>
              <a:t> ≤ k &lt; j，</a:t>
            </a:r>
            <a:r>
              <a:rPr lang="zh-CN" altLang="en-US" sz="2400" dirty="0"/>
              <a:t>即</a:t>
            </a:r>
            <a:r>
              <a:rPr lang="en-US" sz="2400" dirty="0"/>
              <a:t>k</a:t>
            </a:r>
            <a:r>
              <a:rPr lang="zh-CN" altLang="en-US" sz="2400" dirty="0"/>
              <a:t>在</a:t>
            </a:r>
            <a:r>
              <a:rPr lang="en-US" sz="2400" dirty="0" err="1"/>
              <a:t>i、j</a:t>
            </a:r>
            <a:r>
              <a:rPr lang="zh-CN" altLang="en-US" sz="2400" dirty="0"/>
              <a:t>之间滑动），返回那个最优的合并。</a:t>
            </a:r>
            <a:endParaRPr lang="en-US" altLang="zh-CN" sz="2400" dirty="0"/>
          </a:p>
          <a:p>
            <a:r>
              <a:rPr lang="zh-CN" altLang="en-US" sz="2400" dirty="0"/>
              <a:t>子区间再继续分解为更小的区间，最小的区间</a:t>
            </a:r>
            <a:r>
              <a:rPr lang="en-US" altLang="zh-CN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, i+1]</a:t>
            </a:r>
            <a:r>
              <a:rPr lang="zh-CN" altLang="en-US" sz="2400" dirty="0"/>
              <a:t>只包含两堆石子。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930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235"/>
    </mc:Choice>
    <mc:Fallback xmlns="">
      <p:transition spd="slow" advTm="1772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marL="571500" lvl="1" indent="-5715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编码</a:t>
            </a:r>
            <a:endParaRPr lang="en-US" altLang="zh-C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8" y="2492896"/>
            <a:ext cx="8604448" cy="4248472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+mn-ea"/>
              </a:rPr>
              <a:t>for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2000" dirty="0" err="1">
                <a:solidFill>
                  <a:schemeClr val="accent5">
                    <a:lumMod val="90000"/>
                  </a:schemeClr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=1;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&lt;=n;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++)          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//n：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石子堆数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][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] = 0;                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初始化 </a:t>
            </a:r>
            <a:endParaRPr lang="en-US" altLang="zh-CN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endParaRPr lang="zh-CN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+mn-ea"/>
              </a:rPr>
              <a:t>for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j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=2;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j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&lt;=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n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;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j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++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)           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区间</a:t>
            </a: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[</a:t>
            </a:r>
            <a:r>
              <a:rPr lang="en-US" sz="2000" dirty="0" err="1">
                <a:solidFill>
                  <a:srgbClr val="00B050"/>
                </a:solidFill>
                <a:latin typeface="+mn-ea"/>
              </a:rPr>
              <a:t>i,j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]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的终点</a:t>
            </a:r>
            <a:r>
              <a:rPr lang="en-US" sz="2000" dirty="0" err="1">
                <a:solidFill>
                  <a:srgbClr val="00B050"/>
                </a:solidFill>
                <a:latin typeface="+mn-ea"/>
              </a:rPr>
              <a:t>j，i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&lt;j&lt;=n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+mn-ea"/>
              </a:rPr>
              <a:t>for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2000" dirty="0" err="1">
                <a:solidFill>
                  <a:schemeClr val="accent5">
                    <a:lumMod val="90000"/>
                  </a:schemeClr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=</a:t>
            </a:r>
            <a:r>
              <a:rPr lang="en-US" sz="2000" dirty="0">
                <a:solidFill>
                  <a:schemeClr val="accent5">
                    <a:lumMod val="90000"/>
                  </a:schemeClr>
                </a:solidFill>
                <a:latin typeface="+mn-ea"/>
              </a:rPr>
              <a:t>j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-1;</a:t>
            </a:r>
            <a:r>
              <a:rPr lang="en-US" sz="2000" dirty="0">
                <a:solidFill>
                  <a:schemeClr val="accent5">
                    <a:lumMod val="90000"/>
                  </a:schemeClr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&gt;=1;</a:t>
            </a:r>
            <a:r>
              <a:rPr lang="en-US" sz="2000" dirty="0">
                <a:solidFill>
                  <a:schemeClr val="accent5">
                    <a:lumMod val="90000"/>
                  </a:schemeClr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--) {  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区间</a:t>
            </a: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[</a:t>
            </a:r>
            <a:r>
              <a:rPr lang="en-US" sz="2000" dirty="0" err="1">
                <a:solidFill>
                  <a:srgbClr val="00B050"/>
                </a:solidFill>
                <a:latin typeface="+mn-ea"/>
              </a:rPr>
              <a:t>i,j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]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的起点</a:t>
            </a:r>
            <a:r>
              <a:rPr lang="en-US" sz="2000" dirty="0" err="1">
                <a:solidFill>
                  <a:srgbClr val="00B050"/>
                </a:solidFill>
                <a:latin typeface="+mn-ea"/>
              </a:rPr>
              <a:t>i</a:t>
            </a:r>
            <a:endParaRPr 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		</a:t>
            </a:r>
            <a:r>
              <a:rPr lang="en-US" sz="2000" dirty="0" err="1">
                <a:solidFill>
                  <a:schemeClr val="accent5">
                    <a:lumMod val="90000"/>
                  </a:schemeClr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sz="2000" dirty="0" err="1">
                <a:solidFill>
                  <a:schemeClr val="accent5">
                    <a:lumMod val="90000"/>
                  </a:schemeClr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][</a:t>
            </a:r>
            <a:r>
              <a:rPr lang="en-US" sz="2000" dirty="0">
                <a:solidFill>
                  <a:schemeClr val="accent5">
                    <a:lumMod val="90000"/>
                  </a:schemeClr>
                </a:solidFill>
                <a:latin typeface="+mn-ea"/>
              </a:rPr>
              <a:t>j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]=</a:t>
            </a:r>
            <a:r>
              <a:rPr lang="en-US" sz="2000" dirty="0">
                <a:solidFill>
                  <a:srgbClr val="00B0F0"/>
                </a:solidFill>
                <a:latin typeface="+mn-ea"/>
              </a:rPr>
              <a:t>INF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;       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初始化为极大值</a:t>
            </a:r>
            <a:endParaRPr lang="en-US" altLang="zh-CN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for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k=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i;k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&lt;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j;k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++)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              </a:t>
            </a:r>
            <a:r>
              <a:rPr lang="en-US" altLang="zh-CN" sz="18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+mn-ea"/>
              </a:rPr>
              <a:t>大区间</a:t>
            </a:r>
            <a:r>
              <a:rPr lang="en-US" altLang="zh-CN" sz="1800" dirty="0">
                <a:solidFill>
                  <a:srgbClr val="00B050"/>
                </a:solidFill>
                <a:latin typeface="+mn-ea"/>
              </a:rPr>
              <a:t>[</a:t>
            </a:r>
            <a:r>
              <a:rPr lang="en-US" altLang="zh-CN" sz="1800" dirty="0" err="1">
                <a:solidFill>
                  <a:srgbClr val="00B050"/>
                </a:solidFill>
                <a:latin typeface="+mn-ea"/>
              </a:rPr>
              <a:t>i,j</a:t>
            </a:r>
            <a:r>
              <a:rPr lang="en-US" altLang="zh-CN" sz="1800" dirty="0">
                <a:solidFill>
                  <a:srgbClr val="00B050"/>
                </a:solidFill>
                <a:latin typeface="+mn-ea"/>
              </a:rPr>
              <a:t>]</a:t>
            </a:r>
            <a:r>
              <a:rPr lang="zh-CN" altLang="en-US" sz="1800" dirty="0">
                <a:solidFill>
                  <a:srgbClr val="00B050"/>
                </a:solidFill>
                <a:latin typeface="+mn-ea"/>
              </a:rPr>
              <a:t>从小区间</a:t>
            </a:r>
            <a:r>
              <a:rPr lang="en-US" altLang="zh-CN" sz="1800" dirty="0">
                <a:solidFill>
                  <a:srgbClr val="00B050"/>
                </a:solidFill>
                <a:latin typeface="+mn-ea"/>
              </a:rPr>
              <a:t>[</a:t>
            </a:r>
            <a:r>
              <a:rPr lang="en-US" altLang="zh-CN" sz="1800" dirty="0" err="1">
                <a:solidFill>
                  <a:srgbClr val="00B050"/>
                </a:solidFill>
                <a:latin typeface="+mn-ea"/>
              </a:rPr>
              <a:t>i,k</a:t>
            </a:r>
            <a:r>
              <a:rPr lang="en-US" altLang="zh-CN" sz="1800" dirty="0">
                <a:solidFill>
                  <a:srgbClr val="00B050"/>
                </a:solidFill>
                <a:latin typeface="+mn-ea"/>
              </a:rPr>
              <a:t>]</a:t>
            </a:r>
            <a:r>
              <a:rPr lang="zh-CN" altLang="en-US" sz="1800" dirty="0">
                <a:solidFill>
                  <a:srgbClr val="00B050"/>
                </a:solidFill>
                <a:latin typeface="+mn-ea"/>
              </a:rPr>
              <a:t>和</a:t>
            </a:r>
            <a:r>
              <a:rPr lang="en-US" altLang="zh-CN" sz="1800" dirty="0">
                <a:solidFill>
                  <a:srgbClr val="00B050"/>
                </a:solidFill>
                <a:latin typeface="+mn-ea"/>
              </a:rPr>
              <a:t>[k+1,j]</a:t>
            </a:r>
            <a:r>
              <a:rPr lang="zh-CN" altLang="en-US" sz="1800" dirty="0">
                <a:solidFill>
                  <a:srgbClr val="00B050"/>
                </a:solidFill>
                <a:latin typeface="+mn-ea"/>
              </a:rPr>
              <a:t>转移而来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     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][j] = min(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][j],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                            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][k] + 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[k+1][j] + w[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][j]);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	}</a:t>
            </a:r>
            <a:endParaRPr lang="zh-CN" altLang="en-US" sz="2000" dirty="0">
              <a:solidFill>
                <a:srgbClr val="00B050"/>
              </a:solidFill>
              <a:latin typeface="+mn-ea"/>
            </a:endParaRPr>
          </a:p>
          <a:p>
            <a:endParaRPr lang="zh-CN" altLang="en-US" sz="24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279576" y="908721"/>
            <a:ext cx="806489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自底向上递推的方法，先在小区间进行</a:t>
            </a:r>
            <a:r>
              <a:rPr lang="en-US" altLang="zh-CN" sz="2400" dirty="0"/>
              <a:t>DP</a:t>
            </a:r>
            <a:r>
              <a:rPr lang="zh-CN" altLang="en-US" sz="2400" dirty="0"/>
              <a:t>得到最优解，然后再逐步合并小区间为大区间。</a:t>
            </a:r>
            <a:endParaRPr lang="en-US" altLang="zh-CN" sz="2400" dirty="0"/>
          </a:p>
          <a:p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种模板：复杂度</a:t>
            </a:r>
            <a:r>
              <a:rPr lang="en-US" sz="2400" dirty="0"/>
              <a:t>O(n</a:t>
            </a:r>
            <a:r>
              <a:rPr lang="en-US" sz="2400" baseline="30000" dirty="0"/>
              <a:t>3</a:t>
            </a:r>
            <a:r>
              <a:rPr lang="en-US" sz="2400" dirty="0"/>
              <a:t>)</a:t>
            </a:r>
          </a:p>
          <a:p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96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435"/>
    </mc:Choice>
    <mc:Fallback xmlns="">
      <p:transition spd="slow" advTm="13943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8" y="1700808"/>
            <a:ext cx="8604448" cy="4392488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+mn-ea"/>
              </a:rPr>
              <a:t>for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=1;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&lt;=n;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++)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][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] = 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+mn-ea"/>
              </a:rPr>
              <a:t>for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len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=2;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len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&lt;=n;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len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++)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         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 //</a:t>
            </a:r>
            <a:r>
              <a:rPr lang="en-US" sz="2000" dirty="0" err="1">
                <a:solidFill>
                  <a:srgbClr val="00B050"/>
                </a:solidFill>
                <a:latin typeface="+mn-ea"/>
              </a:rPr>
              <a:t>len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：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区间</a:t>
            </a: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[</a:t>
            </a:r>
            <a:r>
              <a:rPr lang="en-US" sz="2000" dirty="0" err="1">
                <a:solidFill>
                  <a:srgbClr val="00B050"/>
                </a:solidFill>
                <a:latin typeface="+mn-ea"/>
              </a:rPr>
              <a:t>i,j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]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的长度，从小区间扩展到大区间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+mn-ea"/>
              </a:rPr>
              <a:t>for 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=1;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&lt;=n-len+1;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++){  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区间起点</a:t>
            </a:r>
            <a:r>
              <a:rPr lang="en-US" sz="2000" dirty="0" err="1">
                <a:solidFill>
                  <a:srgbClr val="00B050"/>
                </a:solidFill>
                <a:latin typeface="+mn-ea"/>
              </a:rPr>
              <a:t>i</a:t>
            </a:r>
            <a:endParaRPr 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   </a:t>
            </a: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j =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+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len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- 1;        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区间终点</a:t>
            </a:r>
            <a:r>
              <a:rPr lang="en-US" sz="2000" dirty="0" err="1">
                <a:solidFill>
                  <a:srgbClr val="00B050"/>
                </a:solidFill>
                <a:latin typeface="+mn-ea"/>
              </a:rPr>
              <a:t>j，i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&lt;j&lt;=n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  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][j] = INF;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	  </a:t>
            </a:r>
            <a:r>
              <a:rPr lang="en-US" sz="2000" dirty="0">
                <a:solidFill>
                  <a:srgbClr val="FF0000"/>
                </a:solidFill>
                <a:latin typeface="+mn-ea"/>
              </a:rPr>
              <a:t>for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k=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; k&lt;j; k++)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	    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][j] = min(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][j],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                    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][k] +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[k + 1][j] + w[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][j]);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}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274838" y="620688"/>
            <a:ext cx="806489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第</a:t>
            </a:r>
            <a:r>
              <a:rPr lang="en-US" altLang="zh-CN" sz="2400" dirty="0"/>
              <a:t>2</a:t>
            </a:r>
            <a:r>
              <a:rPr lang="zh-CN" altLang="en-US" sz="2400" dirty="0"/>
              <a:t>种模板：复杂度</a:t>
            </a:r>
            <a:r>
              <a:rPr lang="en-US" sz="2400" dirty="0"/>
              <a:t>O(n</a:t>
            </a:r>
            <a:r>
              <a:rPr lang="en-US" sz="2400" baseline="30000" dirty="0"/>
              <a:t>3</a:t>
            </a:r>
            <a:r>
              <a:rPr lang="en-US" sz="2400" dirty="0"/>
              <a:t>)</a:t>
            </a:r>
            <a:endParaRPr lang="zh-CN" altLang="en-US" sz="24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墨迹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30560" y="1836360"/>
              <a:ext cx="3574080" cy="3200760"/>
            </p14:xfrm>
          </p:contentPart>
        </mc:Choice>
        <mc:Fallback xmlns="">
          <p:pic>
            <p:nvPicPr>
              <p:cNvPr id="2" name="墨迹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1200" y="1827000"/>
                <a:ext cx="3592800" cy="32194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796"/>
    </mc:Choice>
    <mc:Fallback xmlns="">
      <p:transition spd="slow" advTm="907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</a:rPr>
              <a:t>hdu</a:t>
            </a:r>
            <a:r>
              <a:rPr lang="en-US" sz="3600" dirty="0">
                <a:solidFill>
                  <a:srgbClr val="0070C0"/>
                </a:solidFill>
              </a:rPr>
              <a:t> 2476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0620" y="1397879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/>
              <a:t>题目描述：给定两个长度相等的字符串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，由小写字母组成。一次操作，允许把</a:t>
            </a:r>
            <a:r>
              <a:rPr lang="en-US" altLang="zh-CN" sz="2000" dirty="0"/>
              <a:t>A</a:t>
            </a:r>
            <a:r>
              <a:rPr lang="zh-CN" altLang="en-US" sz="2000" dirty="0"/>
              <a:t>中的一个连续子串（区间）都转换为某个字符（就像用刷子刷成一样的字符）。要把</a:t>
            </a:r>
            <a:r>
              <a:rPr lang="en-US" altLang="zh-CN" sz="2000" dirty="0"/>
              <a:t>A</a:t>
            </a:r>
            <a:r>
              <a:rPr lang="zh-CN" altLang="en-US" sz="2000" dirty="0"/>
              <a:t>转换为</a:t>
            </a:r>
            <a:r>
              <a:rPr lang="en-US" altLang="zh-CN" sz="2000" dirty="0"/>
              <a:t>B</a:t>
            </a:r>
            <a:r>
              <a:rPr lang="zh-CN" altLang="en-US" sz="2000" dirty="0"/>
              <a:t>，问最低操作数是多少</a:t>
            </a:r>
            <a:r>
              <a:rPr lang="en-US" altLang="zh-CN" sz="2000" dirty="0"/>
              <a:t>?</a:t>
            </a:r>
            <a:endParaRPr lang="zh-CN" altLang="en-US" sz="2000" dirty="0"/>
          </a:p>
          <a:p>
            <a:endParaRPr lang="en-US" altLang="zh-CN" sz="2000" dirty="0"/>
          </a:p>
          <a:p>
            <a:r>
              <a:rPr lang="zh-CN" altLang="en-US" sz="2000" dirty="0"/>
              <a:t>输入：第一行是字符串</a:t>
            </a:r>
            <a:r>
              <a:rPr lang="en-US" altLang="zh-CN" sz="2000" dirty="0"/>
              <a:t>A</a:t>
            </a:r>
            <a:r>
              <a:rPr lang="zh-CN" altLang="en-US" sz="2000" dirty="0"/>
              <a:t>，第二行是字符串</a:t>
            </a:r>
            <a:r>
              <a:rPr lang="en-US" altLang="zh-CN" sz="2000" dirty="0"/>
              <a:t>B</a:t>
            </a:r>
            <a:r>
              <a:rPr lang="zh-CN" altLang="en-US" sz="2000" dirty="0"/>
              <a:t>。两个字符串的长度不大于</a:t>
            </a:r>
            <a:r>
              <a:rPr lang="en-US" altLang="zh-CN" sz="2000" dirty="0"/>
              <a:t>100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输出：一个表示答案的整数。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输入样例：</a:t>
            </a:r>
          </a:p>
          <a:p>
            <a:pPr marL="0" indent="0">
              <a:buNone/>
            </a:pPr>
            <a:r>
              <a:rPr lang="en-US" altLang="zh-CN" sz="2000" dirty="0" err="1"/>
              <a:t>zzzzzfzzzzz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err="1"/>
              <a:t>abcdefedcba</a:t>
            </a:r>
            <a:endParaRPr lang="zh-CN" altLang="en-US" sz="2000" dirty="0"/>
          </a:p>
          <a:p>
            <a:r>
              <a:rPr lang="zh-CN" altLang="en-US" sz="2000" dirty="0"/>
              <a:t>输出样例：</a:t>
            </a:r>
          </a:p>
          <a:p>
            <a:pPr marL="0" indent="0">
              <a:buNone/>
            </a:pPr>
            <a:r>
              <a:rPr lang="en-US" altLang="zh-CN" sz="2000" dirty="0"/>
              <a:t>6</a:t>
            </a:r>
            <a:endParaRPr lang="zh-CN" altLang="en-US" sz="2000" dirty="0"/>
          </a:p>
          <a:p>
            <a:endParaRPr 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807968" y="4077072"/>
            <a:ext cx="44899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</a:rPr>
              <a:t>提示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zh-CN" altLang="en-US" sz="2000" dirty="0">
                <a:solidFill>
                  <a:srgbClr val="0070C0"/>
                </a:solidFill>
              </a:rPr>
              <a:t>第</a:t>
            </a:r>
            <a:r>
              <a:rPr lang="en-US" altLang="zh-CN" sz="2000" dirty="0">
                <a:solidFill>
                  <a:srgbClr val="0070C0"/>
                </a:solidFill>
              </a:rPr>
              <a:t>1</a:t>
            </a:r>
            <a:r>
              <a:rPr lang="zh-CN" altLang="en-US" sz="2000" dirty="0">
                <a:solidFill>
                  <a:srgbClr val="0070C0"/>
                </a:solidFill>
              </a:rPr>
              <a:t>次：把</a:t>
            </a:r>
            <a:r>
              <a:rPr lang="en-US" altLang="zh-CN" sz="2000" dirty="0" err="1">
                <a:solidFill>
                  <a:srgbClr val="0070C0"/>
                </a:solidFill>
              </a:rPr>
              <a:t>zzzzzfzzzzz</a:t>
            </a:r>
            <a:r>
              <a:rPr lang="zh-CN" altLang="en-US" sz="2000" dirty="0">
                <a:solidFill>
                  <a:srgbClr val="0070C0"/>
                </a:solidFill>
              </a:rPr>
              <a:t>转换为</a:t>
            </a:r>
            <a:r>
              <a:rPr lang="en-US" altLang="zh-CN" sz="2000" dirty="0" err="1">
                <a:solidFill>
                  <a:srgbClr val="0070C0"/>
                </a:solidFill>
              </a:rPr>
              <a:t>aaaaaaaaaaa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zh-CN" altLang="en-US" sz="2000" dirty="0">
                <a:solidFill>
                  <a:srgbClr val="0070C0"/>
                </a:solidFill>
              </a:rPr>
              <a:t>第</a:t>
            </a:r>
            <a:r>
              <a:rPr lang="en-US" altLang="zh-CN" sz="2000" dirty="0">
                <a:solidFill>
                  <a:srgbClr val="0070C0"/>
                </a:solidFill>
              </a:rPr>
              <a:t>2</a:t>
            </a:r>
            <a:r>
              <a:rPr lang="zh-CN" altLang="en-US" sz="2000" dirty="0">
                <a:solidFill>
                  <a:srgbClr val="0070C0"/>
                </a:solidFill>
              </a:rPr>
              <a:t>次：转为</a:t>
            </a:r>
            <a:r>
              <a:rPr lang="en-US" altLang="zh-CN" sz="2000" dirty="0" err="1">
                <a:solidFill>
                  <a:srgbClr val="0070C0"/>
                </a:solidFill>
              </a:rPr>
              <a:t>abbbbbbbbba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zh-CN" altLang="en-US" sz="2000" dirty="0">
                <a:solidFill>
                  <a:srgbClr val="0070C0"/>
                </a:solidFill>
              </a:rPr>
              <a:t>第</a:t>
            </a:r>
            <a:r>
              <a:rPr lang="en-US" altLang="zh-CN" sz="2000" dirty="0">
                <a:solidFill>
                  <a:srgbClr val="0070C0"/>
                </a:solidFill>
              </a:rPr>
              <a:t>3</a:t>
            </a:r>
            <a:r>
              <a:rPr lang="zh-CN" altLang="en-US" sz="2000" dirty="0">
                <a:solidFill>
                  <a:srgbClr val="0070C0"/>
                </a:solidFill>
              </a:rPr>
              <a:t>次：转为</a:t>
            </a:r>
            <a:r>
              <a:rPr lang="en-US" altLang="zh-CN" sz="2000" dirty="0" err="1">
                <a:solidFill>
                  <a:srgbClr val="0070C0"/>
                </a:solidFill>
              </a:rPr>
              <a:t>abccccccccba</a:t>
            </a:r>
            <a:r>
              <a:rPr lang="en-US" altLang="zh-CN" sz="2000" dirty="0">
                <a:solidFill>
                  <a:srgbClr val="0070C0"/>
                </a:solidFill>
              </a:rPr>
              <a:t>.. .</a:t>
            </a:r>
          </a:p>
          <a:p>
            <a:r>
              <a:rPr lang="zh-CN" altLang="en-US" sz="2000" dirty="0">
                <a:solidFill>
                  <a:srgbClr val="0070C0"/>
                </a:solidFill>
              </a:rPr>
              <a:t>等等</a:t>
            </a:r>
            <a:endParaRPr lang="en-US" alt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054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14"/>
    </mc:Choice>
    <mc:Fallback xmlns="">
      <p:transition spd="slow" advTm="1218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0070C0"/>
                </a:solidFill>
              </a:rPr>
              <a:t>（</a:t>
            </a:r>
            <a:r>
              <a:rPr lang="en-US" altLang="zh-CN" sz="2800" dirty="0">
                <a:solidFill>
                  <a:srgbClr val="0070C0"/>
                </a:solidFill>
              </a:rPr>
              <a:t>1</a:t>
            </a:r>
            <a:r>
              <a:rPr lang="zh-CN" altLang="en-US" sz="2800" dirty="0">
                <a:solidFill>
                  <a:srgbClr val="0070C0"/>
                </a:solidFill>
              </a:rPr>
              <a:t>）简单一点的问题：从空白串转换到</a:t>
            </a:r>
            <a:r>
              <a:rPr lang="en-US" altLang="zh-CN" sz="2800" dirty="0">
                <a:solidFill>
                  <a:srgbClr val="0070C0"/>
                </a:solidFill>
              </a:rPr>
              <a:t>B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8" y="1397878"/>
            <a:ext cx="8064896" cy="5127466"/>
          </a:xfrm>
        </p:spPr>
        <p:txBody>
          <a:bodyPr/>
          <a:lstStyle/>
          <a:p>
            <a:r>
              <a:rPr lang="zh-CN" altLang="en-US" sz="2400" dirty="0"/>
              <a:t>定义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：在区间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j]</a:t>
            </a:r>
            <a:r>
              <a:rPr lang="zh-CN" altLang="en-US" sz="2400" dirty="0"/>
              <a:t>内从空白串转换到</a:t>
            </a:r>
            <a:r>
              <a:rPr lang="en-US" altLang="zh-CN" sz="2400" dirty="0"/>
              <a:t>B</a:t>
            </a:r>
            <a:r>
              <a:rPr lang="zh-CN" altLang="en-US" sz="2400" dirty="0"/>
              <a:t>时的最少步数。</a:t>
            </a:r>
            <a:endParaRPr lang="en-US" altLang="zh-CN" sz="2400" dirty="0"/>
          </a:p>
          <a:p>
            <a:endParaRPr lang="en-US" altLang="zh-CN" sz="1200" dirty="0"/>
          </a:p>
          <a:p>
            <a:r>
              <a:rPr lang="zh-CN" altLang="en-US" sz="2400" dirty="0"/>
              <a:t>重点是区间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j]</a:t>
            </a:r>
            <a:r>
              <a:rPr lang="zh-CN" altLang="en-US" sz="2400" dirty="0"/>
              <a:t>两端的字符</a:t>
            </a:r>
            <a:r>
              <a:rPr lang="en-US" altLang="zh-CN" sz="2400" dirty="0"/>
              <a:t>B[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</a:t>
            </a:r>
            <a:r>
              <a:rPr lang="zh-CN" altLang="en-US" sz="2400" dirty="0"/>
              <a:t>和</a:t>
            </a:r>
            <a:r>
              <a:rPr lang="en-US" altLang="zh-CN" sz="2400" dirty="0"/>
              <a:t>B[j]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r>
              <a:rPr lang="en-US" altLang="zh-CN" sz="2400" dirty="0"/>
              <a:t>	1</a:t>
            </a:r>
            <a:r>
              <a:rPr lang="zh-CN" altLang="en-US" sz="2400" dirty="0"/>
              <a:t>）若</a:t>
            </a:r>
            <a:r>
              <a:rPr lang="en-US" sz="2400" dirty="0"/>
              <a:t>B[</a:t>
            </a:r>
            <a:r>
              <a:rPr lang="en-US" sz="2400" dirty="0" err="1"/>
              <a:t>i</a:t>
            </a:r>
            <a:r>
              <a:rPr lang="en-US" sz="2400" dirty="0"/>
              <a:t>] = B[j]。</a:t>
            </a:r>
          </a:p>
          <a:p>
            <a:pPr marL="0" indent="0">
              <a:buNone/>
            </a:pPr>
            <a:r>
              <a:rPr lang="en-US" altLang="zh-CN" sz="2400" dirty="0"/>
              <a:t>     		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 =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[i+1][j];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2</a:t>
            </a:r>
            <a:r>
              <a:rPr lang="zh-CN" altLang="en-US" sz="2400" dirty="0"/>
              <a:t>）若</a:t>
            </a:r>
            <a:r>
              <a:rPr lang="en-US" sz="2400" dirty="0"/>
              <a:t>B[</a:t>
            </a:r>
            <a:r>
              <a:rPr lang="en-US" sz="2400" dirty="0" err="1"/>
              <a:t>i</a:t>
            </a:r>
            <a:r>
              <a:rPr lang="en-US" sz="2400" dirty="0"/>
              <a:t>] ≠ B[j]</a:t>
            </a:r>
          </a:p>
          <a:p>
            <a:pPr marL="0" indent="0">
              <a:buNone/>
            </a:pPr>
            <a:r>
              <a:rPr lang="nn-NO" sz="2400" dirty="0"/>
              <a:t>    	</a:t>
            </a:r>
            <a:r>
              <a:rPr lang="nn-NO" sz="2800" dirty="0"/>
              <a:t>	 </a:t>
            </a:r>
            <a:r>
              <a:rPr lang="nn-NO" sz="2400" dirty="0"/>
              <a:t>for (int k=i; k&lt;j; k++)</a:t>
            </a:r>
          </a:p>
          <a:p>
            <a:pPr marL="0" indent="0">
              <a:buNone/>
            </a:pPr>
            <a:r>
              <a:rPr lang="nn-NO" sz="2400" dirty="0"/>
              <a:t>           	     dp[i][j] = min(dp[i][j], dp[i][k] + dp[k+1][j]); </a:t>
            </a:r>
            <a:endParaRPr lang="en-US" sz="2400" dirty="0"/>
          </a:p>
          <a:p>
            <a:pPr marL="0" indent="0">
              <a:buNone/>
            </a:pPr>
            <a:r>
              <a:rPr lang="en-US" altLang="zh-CN" sz="2400" dirty="0"/>
              <a:t>      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789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019"/>
    </mc:Choice>
    <mc:Fallback xmlns="">
      <p:transition spd="slow" advTm="1590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2" y="1844824"/>
            <a:ext cx="8604448" cy="4392488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+mn-ea"/>
              </a:rPr>
              <a:t>for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len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=2;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len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&lt;=n;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len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++)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+mn-ea"/>
              </a:rPr>
              <a:t>for 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=1;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&lt;=n-len+1;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j =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+ len-1;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][j] = INF;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  </a:t>
            </a:r>
            <a:r>
              <a:rPr lang="en-US" sz="2000" dirty="0">
                <a:solidFill>
                  <a:srgbClr val="FF0000"/>
                </a:solidFill>
                <a:latin typeface="+mn-ea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(B[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] == B[j]) 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区间</a:t>
            </a: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[</a:t>
            </a:r>
            <a:r>
              <a:rPr lang="en-US" sz="2000" dirty="0" err="1">
                <a:solidFill>
                  <a:srgbClr val="00B050"/>
                </a:solidFill>
                <a:latin typeface="+mn-ea"/>
              </a:rPr>
              <a:t>i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, j]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两端的字符相同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B[</a:t>
            </a:r>
            <a:r>
              <a:rPr lang="en-US" sz="2000" dirty="0" err="1">
                <a:solidFill>
                  <a:srgbClr val="00B050"/>
                </a:solidFill>
                <a:latin typeface="+mn-ea"/>
              </a:rPr>
              <a:t>i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] = B[j]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    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][j] =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[i+1][j];      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或者 </a:t>
            </a: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= </a:t>
            </a:r>
            <a:r>
              <a:rPr lang="en-US" sz="2000" dirty="0" err="1">
                <a:solidFill>
                  <a:srgbClr val="00B050"/>
                </a:solidFill>
                <a:latin typeface="+mn-ea"/>
              </a:rPr>
              <a:t>dp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[</a:t>
            </a:r>
            <a:r>
              <a:rPr lang="en-US" sz="2000" dirty="0" err="1">
                <a:solidFill>
                  <a:srgbClr val="00B050"/>
                </a:solidFill>
                <a:latin typeface="+mn-ea"/>
              </a:rPr>
              <a:t>i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][j-1])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  else             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区间</a:t>
            </a: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[</a:t>
            </a:r>
            <a:r>
              <a:rPr lang="en-US" sz="2000" dirty="0" err="1">
                <a:solidFill>
                  <a:srgbClr val="00B050"/>
                </a:solidFill>
                <a:latin typeface="+mn-ea"/>
              </a:rPr>
              <a:t>i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, j]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两端的字符不同</a:t>
            </a:r>
            <a:endParaRPr 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     </a:t>
            </a:r>
            <a:r>
              <a:rPr lang="en-US" sz="2000" dirty="0">
                <a:solidFill>
                  <a:srgbClr val="FF0000"/>
                </a:solidFill>
                <a:latin typeface="+mn-ea"/>
              </a:rPr>
              <a:t>for 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k=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; k&lt;j; k++)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       	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][j] = min(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][j],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][k] +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[k+1][j]);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}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5046926" y="322146"/>
            <a:ext cx="5621074" cy="2126947"/>
          </a:xfrm>
          <a:prstGeom prst="wedgeRoundRectCallout">
            <a:avLst>
              <a:gd name="adj1" fmla="val -51729"/>
              <a:gd name="adj2" fmla="val 981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第一次刷用</a:t>
            </a:r>
            <a:r>
              <a:rPr lang="en-US" dirty="0">
                <a:solidFill>
                  <a:srgbClr val="FF0000"/>
                </a:solidFill>
              </a:rPr>
              <a:t>B[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zh-CN" altLang="en-US" dirty="0">
                <a:solidFill>
                  <a:srgbClr val="FF0000"/>
                </a:solidFill>
              </a:rPr>
              <a:t>把区间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, j]</a:t>
            </a:r>
            <a:r>
              <a:rPr lang="zh-CN" altLang="en-US" dirty="0">
                <a:solidFill>
                  <a:srgbClr val="FF0000"/>
                </a:solidFill>
              </a:rPr>
              <a:t>刷一遍</a:t>
            </a:r>
            <a:r>
              <a:rPr lang="zh-CN" altLang="en-US" dirty="0" smtClean="0">
                <a:solidFill>
                  <a:srgbClr val="FF0000"/>
                </a:solidFill>
              </a:rPr>
              <a:t>，是</a:t>
            </a:r>
            <a:r>
              <a:rPr lang="zh-CN" altLang="en-US" dirty="0">
                <a:solidFill>
                  <a:srgbClr val="FF0000"/>
                </a:solidFill>
              </a:rPr>
              <a:t>最优的。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分别</a:t>
            </a:r>
            <a:r>
              <a:rPr lang="zh-CN" altLang="en-US" dirty="0">
                <a:solidFill>
                  <a:srgbClr val="FF0000"/>
                </a:solidFill>
              </a:rPr>
              <a:t>去掉两个端点，得到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个区间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i+1, j]、[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, j-1]，</a:t>
            </a:r>
            <a:r>
              <a:rPr lang="zh-CN" altLang="en-US" dirty="0">
                <a:solidFill>
                  <a:srgbClr val="FF0000"/>
                </a:solidFill>
              </a:rPr>
              <a:t>这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个区间的最小步数相等，也等于原区间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, j]</a:t>
            </a:r>
            <a:r>
              <a:rPr lang="zh-CN" altLang="en-US" dirty="0">
                <a:solidFill>
                  <a:srgbClr val="FF0000"/>
                </a:solidFill>
              </a:rPr>
              <a:t>的最小步数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例如</a:t>
            </a:r>
            <a:r>
              <a:rPr lang="en-US" dirty="0">
                <a:solidFill>
                  <a:srgbClr val="FF0000"/>
                </a:solidFill>
              </a:rPr>
              <a:t>B[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, j]="</a:t>
            </a:r>
            <a:r>
              <a:rPr lang="en-US" dirty="0" err="1">
                <a:solidFill>
                  <a:srgbClr val="FF0000"/>
                </a:solidFill>
              </a:rPr>
              <a:t>abbba</a:t>
            </a:r>
            <a:r>
              <a:rPr lang="en-US" dirty="0">
                <a:solidFill>
                  <a:srgbClr val="FF0000"/>
                </a:solidFill>
              </a:rPr>
              <a:t>"，</a:t>
            </a:r>
            <a:r>
              <a:rPr lang="zh-CN" altLang="en-US" dirty="0">
                <a:solidFill>
                  <a:srgbClr val="FF0000"/>
                </a:solidFill>
              </a:rPr>
              <a:t>先用</a:t>
            </a:r>
            <a:r>
              <a:rPr lang="en-US" altLang="zh-CN" dirty="0">
                <a:solidFill>
                  <a:srgbClr val="FF0000"/>
                </a:solidFill>
              </a:rPr>
              <a:t>"</a:t>
            </a:r>
            <a:r>
              <a:rPr lang="en-US" dirty="0">
                <a:solidFill>
                  <a:srgbClr val="FF0000"/>
                </a:solidFill>
              </a:rPr>
              <a:t>a"</a:t>
            </a:r>
            <a:r>
              <a:rPr lang="zh-CN" altLang="en-US" dirty="0">
                <a:solidFill>
                  <a:srgbClr val="FF0000"/>
                </a:solidFill>
              </a:rPr>
              <a:t>全部刷一遍，再刷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次</a:t>
            </a:r>
            <a:r>
              <a:rPr lang="en-US" altLang="zh-CN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bbb</a:t>
            </a:r>
            <a:r>
              <a:rPr lang="en-US" dirty="0">
                <a:solidFill>
                  <a:srgbClr val="FF0000"/>
                </a:solidFill>
              </a:rPr>
              <a:t>"，</a:t>
            </a:r>
            <a:r>
              <a:rPr lang="zh-CN" altLang="en-US" dirty="0">
                <a:solidFill>
                  <a:srgbClr val="FF0000"/>
                </a:solidFill>
              </a:rPr>
              <a:t>共刷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次。如果去掉第一个</a:t>
            </a:r>
            <a:r>
              <a:rPr lang="en-US" altLang="zh-CN" dirty="0">
                <a:solidFill>
                  <a:srgbClr val="FF0000"/>
                </a:solidFill>
              </a:rPr>
              <a:t>"</a:t>
            </a:r>
            <a:r>
              <a:rPr lang="en-US" dirty="0">
                <a:solidFill>
                  <a:srgbClr val="FF0000"/>
                </a:solidFill>
              </a:rPr>
              <a:t>a"，</a:t>
            </a:r>
            <a:r>
              <a:rPr lang="zh-CN" altLang="en-US" dirty="0">
                <a:solidFill>
                  <a:srgbClr val="FF0000"/>
                </a:solidFill>
              </a:rPr>
              <a:t>剩下的</a:t>
            </a:r>
            <a:r>
              <a:rPr lang="en-US" altLang="zh-CN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bbba</a:t>
            </a:r>
            <a:r>
              <a:rPr lang="en-US" dirty="0">
                <a:solidFill>
                  <a:srgbClr val="FF0000"/>
                </a:solidFill>
              </a:rPr>
              <a:t>"，</a:t>
            </a:r>
            <a:r>
              <a:rPr lang="zh-CN" altLang="en-US" dirty="0">
                <a:solidFill>
                  <a:srgbClr val="FF0000"/>
                </a:solidFill>
              </a:rPr>
              <a:t>也是刷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次。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2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143"/>
    </mc:Choice>
    <mc:Fallback xmlns="">
      <p:transition spd="slow" advTm="871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2" y="1844824"/>
            <a:ext cx="8604448" cy="4392488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+mn-ea"/>
              </a:rPr>
              <a:t>for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len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=2;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len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&lt;=n;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len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++)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+mn-ea"/>
              </a:rPr>
              <a:t>for 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=1;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&lt;=n-len+1;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j =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+ len-1;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][j] = INF;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  </a:t>
            </a:r>
            <a:r>
              <a:rPr lang="en-US" sz="2000" dirty="0">
                <a:solidFill>
                  <a:srgbClr val="FF0000"/>
                </a:solidFill>
                <a:latin typeface="+mn-ea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(B[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] == B[j]) 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区间</a:t>
            </a: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[</a:t>
            </a:r>
            <a:r>
              <a:rPr lang="en-US" sz="2000" dirty="0" err="1">
                <a:solidFill>
                  <a:srgbClr val="00B050"/>
                </a:solidFill>
                <a:latin typeface="+mn-ea"/>
              </a:rPr>
              <a:t>i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, j]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两端的字符相同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B[</a:t>
            </a:r>
            <a:r>
              <a:rPr lang="en-US" sz="2000" dirty="0" err="1">
                <a:solidFill>
                  <a:srgbClr val="00B050"/>
                </a:solidFill>
                <a:latin typeface="+mn-ea"/>
              </a:rPr>
              <a:t>i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] = B[j]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    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][j] =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[i+1][j];      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或者 </a:t>
            </a: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= </a:t>
            </a:r>
            <a:r>
              <a:rPr lang="en-US" sz="2000" dirty="0" err="1">
                <a:solidFill>
                  <a:srgbClr val="00B050"/>
                </a:solidFill>
                <a:latin typeface="+mn-ea"/>
              </a:rPr>
              <a:t>dp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[</a:t>
            </a:r>
            <a:r>
              <a:rPr lang="en-US" sz="2000" dirty="0" err="1">
                <a:solidFill>
                  <a:srgbClr val="00B050"/>
                </a:solidFill>
                <a:latin typeface="+mn-ea"/>
              </a:rPr>
              <a:t>i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][j-1])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  else             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区间</a:t>
            </a:r>
            <a:r>
              <a:rPr lang="en-US" altLang="zh-CN" sz="2000" dirty="0">
                <a:solidFill>
                  <a:srgbClr val="00B050"/>
                </a:solidFill>
                <a:latin typeface="+mn-ea"/>
              </a:rPr>
              <a:t>[</a:t>
            </a:r>
            <a:r>
              <a:rPr lang="en-US" sz="2000" dirty="0" err="1">
                <a:solidFill>
                  <a:srgbClr val="00B050"/>
                </a:solidFill>
                <a:latin typeface="+mn-ea"/>
              </a:rPr>
              <a:t>i</a:t>
            </a:r>
            <a:r>
              <a:rPr lang="en-US" sz="2000" dirty="0">
                <a:solidFill>
                  <a:srgbClr val="00B050"/>
                </a:solidFill>
                <a:latin typeface="+mn-ea"/>
              </a:rPr>
              <a:t>, j]</a:t>
            </a:r>
            <a:r>
              <a:rPr lang="zh-CN" altLang="en-US" sz="2000" dirty="0">
                <a:solidFill>
                  <a:srgbClr val="00B050"/>
                </a:solidFill>
                <a:latin typeface="+mn-ea"/>
              </a:rPr>
              <a:t>两端的字符不同</a:t>
            </a:r>
            <a:endParaRPr 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     </a:t>
            </a:r>
            <a:r>
              <a:rPr lang="en-US" sz="2000" dirty="0">
                <a:solidFill>
                  <a:srgbClr val="FF0000"/>
                </a:solidFill>
                <a:latin typeface="+mn-ea"/>
              </a:rPr>
              <a:t>for 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 k=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; k&lt;j; k++)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        	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][j] = min(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][j],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][k] + </a:t>
            </a:r>
            <a:r>
              <a:rPr lang="en-US" sz="2000" dirty="0" err="1">
                <a:solidFill>
                  <a:schemeClr val="bg1"/>
                </a:solidFill>
                <a:latin typeface="+mn-ea"/>
              </a:rPr>
              <a:t>dp</a:t>
            </a:r>
            <a:r>
              <a:rPr lang="en-US" sz="2000" dirty="0">
                <a:solidFill>
                  <a:schemeClr val="bg1"/>
                </a:solidFill>
                <a:latin typeface="+mn-ea"/>
              </a:rPr>
              <a:t>[k+1][j]);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ea"/>
              </a:rPr>
              <a:t>     }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4799856" y="2204864"/>
            <a:ext cx="5621074" cy="892300"/>
          </a:xfrm>
          <a:prstGeom prst="wedgeRoundRectCallout">
            <a:avLst>
              <a:gd name="adj1" fmla="val -56404"/>
              <a:gd name="adj2" fmla="val 2151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两端点不等，至少要各刷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次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把</a:t>
            </a:r>
            <a:r>
              <a:rPr lang="zh-CN" altLang="en-US" dirty="0">
                <a:solidFill>
                  <a:srgbClr val="FF0000"/>
                </a:solidFill>
              </a:rPr>
              <a:t>区间分成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, k]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[k+1, j]</a:t>
            </a:r>
            <a:r>
              <a:rPr lang="zh-CN" altLang="en-US" dirty="0">
                <a:solidFill>
                  <a:srgbClr val="FF0000"/>
                </a:solidFill>
              </a:rPr>
              <a:t>两部分，枚举最小步数。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730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49"/>
    </mc:Choice>
    <mc:Fallback xmlns="">
      <p:transition spd="slow" advTm="27349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1|3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30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|20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4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4|16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0.6|58.7|7.4|20.1|33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0.6|21.3|1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0.6|21.3|1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9|4.5|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7|34.1|41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0.6|21.3|12.9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1525</TotalTime>
  <Words>2914</Words>
  <Application>Microsoft Office PowerPoint</Application>
  <PresentationFormat>宽屏</PresentationFormat>
  <Paragraphs>225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5.5 区间DP</vt:lpstr>
      <vt:lpstr> 概念引导</vt:lpstr>
      <vt:lpstr> DP设计</vt:lpstr>
      <vt:lpstr> 编码</vt:lpstr>
      <vt:lpstr>PowerPoint 演示文稿</vt:lpstr>
      <vt:lpstr>hdu 2476</vt:lpstr>
      <vt:lpstr>（1）简单一点的问题：从空白串转换到B</vt:lpstr>
      <vt:lpstr>PowerPoint 演示文稿</vt:lpstr>
      <vt:lpstr>PowerPoint 演示文稿</vt:lpstr>
      <vt:lpstr>（2）从A转换到B</vt:lpstr>
      <vt:lpstr>PowerPoint 演示文稿</vt:lpstr>
      <vt:lpstr>PowerPoint 演示文稿</vt:lpstr>
      <vt:lpstr>hdu 4283</vt:lpstr>
      <vt:lpstr>区间DP + 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二维区间DP</vt:lpstr>
      <vt:lpstr>CF1199 F.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2185</cp:revision>
  <dcterms:created xsi:type="dcterms:W3CDTF">2012-02-15T09:22:00Z</dcterms:created>
  <dcterms:modified xsi:type="dcterms:W3CDTF">2023-02-23T10:14:09Z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